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4"/>
  </p:notesMasterIdLst>
  <p:sldIdLst>
    <p:sldId id="256" r:id="rId2"/>
    <p:sldId id="323" r:id="rId3"/>
    <p:sldId id="325" r:id="rId4"/>
    <p:sldId id="324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6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EF9B6-D07F-4448-ADC5-68AF59AD732A}" type="datetimeFigureOut">
              <a:rPr lang="en-US" smtClean="0"/>
              <a:t>3/9/13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B4AF3-715B-8D45-A458-093088C8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31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Indices will be discussed</a:t>
            </a:r>
            <a:r>
              <a:rPr lang="en-US" baseline="0" dirty="0" smtClean="0"/>
              <a:t> more in Ch. 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B4AF3-715B-8D45-A458-093088C866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87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Relative – not absolute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B4AF3-715B-8D45-A458-093088C866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61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smtClean="0"/>
              <a:t>=7wJZWwgi4ng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B4AF3-715B-8D45-A458-093088C866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2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336E-B50F-7047-BFF3-91BA0D55DFB2}" type="datetimeFigureOut">
              <a:rPr lang="en-US" smtClean="0"/>
              <a:t>3/9/13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EFF7-A286-E843-AF44-40AF9E5DA7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336E-B50F-7047-BFF3-91BA0D55DFB2}" type="datetimeFigureOut">
              <a:rPr lang="en-US" smtClean="0"/>
              <a:t>3/9/13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EFF7-A286-E843-AF44-40AF9E5DA7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336E-B50F-7047-BFF3-91BA0D55DFB2}" type="datetimeFigureOut">
              <a:rPr lang="en-US" smtClean="0"/>
              <a:t>3/9/13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EFF7-A286-E843-AF44-40AF9E5DA7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336E-B50F-7047-BFF3-91BA0D55DFB2}" type="datetimeFigureOut">
              <a:rPr lang="en-US" smtClean="0"/>
              <a:t>3/9/13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EFF7-A286-E843-AF44-40AF9E5DA7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336E-B50F-7047-BFF3-91BA0D55DFB2}" type="datetimeFigureOut">
              <a:rPr lang="en-US" smtClean="0"/>
              <a:t>3/9/13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EFF7-A286-E843-AF44-40AF9E5DA7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336E-B50F-7047-BFF3-91BA0D55DFB2}" type="datetimeFigureOut">
              <a:rPr lang="en-US" smtClean="0"/>
              <a:t>3/9/13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EFF7-A286-E843-AF44-40AF9E5DA7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336E-B50F-7047-BFF3-91BA0D55DFB2}" type="datetimeFigureOut">
              <a:rPr lang="en-US" smtClean="0"/>
              <a:t>3/9/13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EFF7-A286-E843-AF44-40AF9E5DA7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336E-B50F-7047-BFF3-91BA0D55DFB2}" type="datetimeFigureOut">
              <a:rPr lang="en-US" smtClean="0"/>
              <a:t>3/9/13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EFF7-A286-E843-AF44-40AF9E5DA7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336E-B50F-7047-BFF3-91BA0D55DFB2}" type="datetimeFigureOut">
              <a:rPr lang="en-US" smtClean="0"/>
              <a:t>3/9/13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EFF7-A286-E843-AF44-40AF9E5DA7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336E-B50F-7047-BFF3-91BA0D55DFB2}" type="datetimeFigureOut">
              <a:rPr lang="en-US" smtClean="0"/>
              <a:t>3/9/13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06EFF7-A286-E843-AF44-40AF9E5DA7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336E-B50F-7047-BFF3-91BA0D55DFB2}" type="datetimeFigureOut">
              <a:rPr lang="en-US" smtClean="0"/>
              <a:t>3/9/13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EFF7-A286-E843-AF44-40AF9E5DA7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CFA336E-B50F-7047-BFF3-91BA0D55DFB2}" type="datetimeFigureOut">
              <a:rPr lang="en-US" smtClean="0"/>
              <a:t>3/9/13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406EFF7-A286-E843-AF44-40AF9E5DA7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Macroeconomics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21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90466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Year 3: 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Nominal GDP = $560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GDP deflator = 95 (significant decrease from previous 				years)</a:t>
            </a:r>
          </a:p>
          <a:p>
            <a:endParaRPr lang="en-US" sz="2400" dirty="0"/>
          </a:p>
          <a:p>
            <a:r>
              <a:rPr lang="en-US" sz="2400" dirty="0" smtClean="0"/>
              <a:t>	Real </a:t>
            </a:r>
            <a:r>
              <a:rPr lang="en-US" sz="2400" dirty="0"/>
              <a:t>GDP = </a:t>
            </a:r>
            <a:r>
              <a:rPr lang="en-US" sz="2400" u="sng" dirty="0" smtClean="0"/>
              <a:t>nominal </a:t>
            </a:r>
            <a:r>
              <a:rPr lang="en-US" sz="2400" u="sng" dirty="0"/>
              <a:t>GDP</a:t>
            </a:r>
            <a:r>
              <a:rPr lang="en-US" sz="2400" dirty="0"/>
              <a:t>  x  </a:t>
            </a:r>
            <a:r>
              <a:rPr lang="en-US" sz="2400" dirty="0" smtClean="0"/>
              <a:t>100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GDP </a:t>
            </a:r>
            <a:r>
              <a:rPr lang="en-US" sz="2400" dirty="0"/>
              <a:t>deflator</a:t>
            </a:r>
          </a:p>
          <a:p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Real GDP = $560/95 x 100 = $589.40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1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rates of growth or decline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Growth is defined as an increase in real GDP from one year to the next.  It is found using a rate of change equation.</a:t>
            </a:r>
          </a:p>
          <a:p>
            <a:endParaRPr lang="en-US" dirty="0"/>
          </a:p>
          <a:p>
            <a:r>
              <a:rPr lang="en-US" sz="2000" dirty="0" smtClean="0"/>
              <a:t>Percentage change in x = </a:t>
            </a:r>
            <a:r>
              <a:rPr lang="en-US" sz="2000" u="sng" dirty="0" smtClean="0"/>
              <a:t>New value of x – Initial value of x</a:t>
            </a:r>
            <a:r>
              <a:rPr lang="en-US" sz="2000" dirty="0" smtClean="0"/>
              <a:t>  x 100</a:t>
            </a:r>
          </a:p>
          <a:p>
            <a:r>
              <a:rPr lang="en-US" sz="2000" dirty="0" smtClean="0"/>
              <a:t>					Initial value of x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703294" y="5366549"/>
            <a:ext cx="6640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(N-O)/O = New minus Old divided by Old</a:t>
            </a:r>
          </a:p>
        </p:txBody>
      </p:sp>
    </p:spTree>
    <p:extLst>
      <p:ext uri="{BB962C8B-B14F-4D97-AF65-F5344CB8AC3E}">
        <p14:creationId xmlns:p14="http://schemas.microsoft.com/office/powerpoint/2010/main" val="40601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cpi</a:t>
            </a:r>
            <a:r>
              <a:rPr lang="en-US" dirty="0" smtClean="0"/>
              <a:t> index vs. </a:t>
            </a:r>
            <a:r>
              <a:rPr lang="en-US" dirty="0" err="1" smtClean="0"/>
              <a:t>Gdp</a:t>
            </a:r>
            <a:r>
              <a:rPr lang="en-US" dirty="0" smtClean="0"/>
              <a:t> deflator</a:t>
            </a:r>
            <a:endParaRPr lang="en-US" dirty="0"/>
          </a:p>
        </p:txBody>
      </p:sp>
      <p:pic>
        <p:nvPicPr>
          <p:cNvPr id="4" name="Economics_ Comparing the CPI and the GDP Deflator - YouTube_1280x720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118" y="1100138"/>
            <a:ext cx="8232588" cy="4921156"/>
          </a:xfrm>
        </p:spPr>
      </p:pic>
    </p:spTree>
    <p:extLst>
      <p:ext uri="{BB962C8B-B14F-4D97-AF65-F5344CB8AC3E}">
        <p14:creationId xmlns:p14="http://schemas.microsoft.com/office/powerpoint/2010/main" val="3798574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HL Topic</a:t>
            </a:r>
            <a:endParaRPr lang="en-US" sz="6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The GDP deflator and real GDP</a:t>
            </a:r>
          </a:p>
          <a:p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Calculating rates of growth or decline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07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98824" y="119530"/>
            <a:ext cx="8486588" cy="4247183"/>
          </a:xfrm>
        </p:spPr>
        <p:txBody>
          <a:bodyPr>
            <a:noAutofit/>
          </a:bodyPr>
          <a:lstStyle/>
          <a:p>
            <a:r>
              <a:rPr lang="en-US" sz="2800" dirty="0" smtClean="0"/>
              <a:t>To solve the problem created by nominal GDP accounting (nominal vs. real GDP), economists have developed methods to adjust the numbers to reflect real output.</a:t>
            </a:r>
          </a:p>
          <a:p>
            <a:endParaRPr lang="en-US" sz="800" dirty="0" smtClean="0"/>
          </a:p>
          <a:p>
            <a:r>
              <a:rPr lang="en-US" sz="2800" dirty="0" smtClean="0"/>
              <a:t>This is done by factoring out the changes in price levels for any given year, whether they are increases and decreases.</a:t>
            </a:r>
          </a:p>
          <a:p>
            <a:endParaRPr lang="en-US" sz="800" dirty="0"/>
          </a:p>
          <a:p>
            <a:r>
              <a:rPr lang="en-US" sz="2800" dirty="0" smtClean="0"/>
              <a:t>To get a clear sense on how prices have changed over a given period, a price index is constructed for a set of goods.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2872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Using price indices to determine </a:t>
            </a:r>
            <a:br>
              <a:rPr lang="en-US" dirty="0" smtClean="0"/>
            </a:br>
            <a:r>
              <a:rPr lang="en-US" dirty="0" smtClean="0"/>
              <a:t>real </a:t>
            </a:r>
            <a:r>
              <a:rPr lang="en-US" dirty="0" err="1" smtClean="0"/>
              <a:t>gdp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4076523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Index tracks changes in the prices of the same goods, every month, year by year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When prices rise, the index number increases; as prices decrease, it falls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‘Basket’ of goods depends on the type of price changes being monitored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Types: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Consumer price index – follows prices for the goods typically consumed by an urban household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GDP deflator – watches price changes across all goods in the economy</a:t>
            </a:r>
          </a:p>
          <a:p>
            <a:pPr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307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91440"/>
            <a:ext cx="7520940" cy="548640"/>
          </a:xfrm>
        </p:spPr>
        <p:txBody>
          <a:bodyPr/>
          <a:lstStyle/>
          <a:p>
            <a:r>
              <a:rPr lang="en-US" dirty="0" smtClean="0"/>
              <a:t>Important to note: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786863"/>
            <a:ext cx="7520940" cy="3579849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Because prices are relative measures, economists arbitrarily pick one year as a starting point (called base year).</a:t>
            </a:r>
            <a:endParaRPr lang="en-US" sz="2800" dirty="0"/>
          </a:p>
          <a:p>
            <a:pPr>
              <a:buFont typeface="Arial"/>
              <a:buChar char="•"/>
            </a:pPr>
            <a:r>
              <a:rPr lang="en-US" sz="2800" dirty="0" smtClean="0"/>
              <a:t>Changes in price for all goods and services are measured against the benchmarks established in the base year.</a:t>
            </a:r>
            <a:endParaRPr lang="en-US" sz="2800" dirty="0"/>
          </a:p>
          <a:p>
            <a:pPr>
              <a:buFont typeface="Arial"/>
              <a:buChar char="•"/>
            </a:pPr>
            <a:r>
              <a:rPr lang="en-US" sz="2800" dirty="0" smtClean="0"/>
              <a:t>When the baskets are compiled again, the final numbers are expressed as a change in percentage compared to the base year.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1524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01407"/>
            <a:ext cx="7520940" cy="548640"/>
          </a:xfrm>
        </p:spPr>
        <p:txBody>
          <a:bodyPr/>
          <a:lstStyle/>
          <a:p>
            <a:r>
              <a:rPr lang="en-US" dirty="0" smtClean="0"/>
              <a:t>GDP deflator and real </a:t>
            </a:r>
            <a:r>
              <a:rPr lang="en-US" dirty="0" err="1" smtClean="0"/>
              <a:t>gdp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750047"/>
            <a:ext cx="7520940" cy="4001247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ccurately measures real output</a:t>
            </a:r>
          </a:p>
          <a:p>
            <a:pPr>
              <a:buFont typeface="Arial"/>
              <a:buChar char="•"/>
            </a:pPr>
            <a:r>
              <a:rPr lang="en-US" sz="2400" dirty="0"/>
              <a:t>W</a:t>
            </a:r>
            <a:r>
              <a:rPr lang="en-US" sz="2400" dirty="0" smtClean="0"/>
              <a:t>atches price changes across all goods in the economy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It deflates nominal GDP to a smaller number that reflects the actual output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Price-adjusted number is called real GDP </a:t>
            </a:r>
          </a:p>
          <a:p>
            <a:pPr lvl="3">
              <a:buFont typeface="Arial"/>
              <a:buChar char="•"/>
            </a:pPr>
            <a:r>
              <a:rPr lang="en-US" sz="2000" dirty="0" smtClean="0"/>
              <a:t>inflation/deflation has been factored out</a:t>
            </a:r>
          </a:p>
          <a:p>
            <a:pPr lvl="3">
              <a:buFont typeface="Arial"/>
              <a:buChar char="•"/>
            </a:pPr>
            <a:r>
              <a:rPr lang="en-US" sz="2000" dirty="0" smtClean="0"/>
              <a:t>Number reflects the true measure of goods and services produced that year</a:t>
            </a:r>
          </a:p>
          <a:p>
            <a:pPr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489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</a:t>
            </a:r>
            <a:r>
              <a:rPr lang="en-US" dirty="0" err="1" smtClean="0"/>
              <a:t>gdp</a:t>
            </a:r>
            <a:r>
              <a:rPr lang="en-US" dirty="0" smtClean="0"/>
              <a:t> formula: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Real GDP = 	</a:t>
            </a:r>
            <a:r>
              <a:rPr lang="en-US" sz="4000" u="sng" dirty="0" smtClean="0"/>
              <a:t>nominal GDP</a:t>
            </a:r>
            <a:r>
              <a:rPr lang="en-US" sz="4000" dirty="0" smtClean="0"/>
              <a:t>  x  100</a:t>
            </a:r>
            <a:endParaRPr lang="en-US" sz="4000" u="sng" dirty="0" smtClean="0"/>
          </a:p>
          <a:p>
            <a:pPr algn="ctr"/>
            <a:r>
              <a:rPr lang="en-US" sz="4000" dirty="0" smtClean="0"/>
              <a:t>			GDP deflator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8484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9046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Year 1 (base year): 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Nominal GDP = $500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GDP deflator = 100 (since this is the base year)</a:t>
            </a:r>
          </a:p>
          <a:p>
            <a:endParaRPr lang="en-US" sz="2400" dirty="0"/>
          </a:p>
          <a:p>
            <a:r>
              <a:rPr lang="en-US" sz="2400" dirty="0" smtClean="0"/>
              <a:t>	Real </a:t>
            </a:r>
            <a:r>
              <a:rPr lang="en-US" sz="2400" dirty="0"/>
              <a:t>GDP = </a:t>
            </a:r>
            <a:r>
              <a:rPr lang="en-US" sz="2400" u="sng" dirty="0" smtClean="0"/>
              <a:t>nominal </a:t>
            </a:r>
            <a:r>
              <a:rPr lang="en-US" sz="2400" u="sng" dirty="0"/>
              <a:t>GDP</a:t>
            </a:r>
            <a:r>
              <a:rPr lang="en-US" sz="2400" dirty="0"/>
              <a:t>  x  </a:t>
            </a:r>
            <a:r>
              <a:rPr lang="en-US" sz="2400" dirty="0" smtClean="0"/>
              <a:t>100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GDP </a:t>
            </a:r>
            <a:r>
              <a:rPr lang="en-US" sz="2400" dirty="0"/>
              <a:t>deflator</a:t>
            </a:r>
          </a:p>
          <a:p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Real GDP = $500/100 x 100 = $500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56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9046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Year 2: 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Nominal GDP = $560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GDP deflator = 103 (3% increase in prices over year 1)</a:t>
            </a:r>
          </a:p>
          <a:p>
            <a:endParaRPr lang="en-US" sz="2400" dirty="0"/>
          </a:p>
          <a:p>
            <a:r>
              <a:rPr lang="en-US" sz="2400" dirty="0" smtClean="0"/>
              <a:t>	Real </a:t>
            </a:r>
            <a:r>
              <a:rPr lang="en-US" sz="2400" dirty="0"/>
              <a:t>GDP = </a:t>
            </a:r>
            <a:r>
              <a:rPr lang="en-US" sz="2400" u="sng" dirty="0" smtClean="0"/>
              <a:t>nominal </a:t>
            </a:r>
            <a:r>
              <a:rPr lang="en-US" sz="2400" u="sng" dirty="0"/>
              <a:t>GDP</a:t>
            </a:r>
            <a:r>
              <a:rPr lang="en-US" sz="2400" dirty="0"/>
              <a:t>  x  </a:t>
            </a:r>
            <a:r>
              <a:rPr lang="en-US" sz="2400" dirty="0" smtClean="0"/>
              <a:t>100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GDP </a:t>
            </a:r>
            <a:r>
              <a:rPr lang="en-US" sz="2400" dirty="0"/>
              <a:t>deflator</a:t>
            </a:r>
          </a:p>
          <a:p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Real GDP = $500/103 x 100 = $543.60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45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4727</TotalTime>
  <Words>420</Words>
  <Application>Microsoft Macintosh PowerPoint</Application>
  <PresentationFormat>On-screen Show (4:3)</PresentationFormat>
  <Paragraphs>71</Paragraphs>
  <Slides>12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Angles</vt:lpstr>
      <vt:lpstr>Macroeconomics</vt:lpstr>
      <vt:lpstr>HL Topic</vt:lpstr>
      <vt:lpstr>PowerPoint Presentation</vt:lpstr>
      <vt:lpstr>Using price indices to determine  real gdp</vt:lpstr>
      <vt:lpstr>Important to note:</vt:lpstr>
      <vt:lpstr>GDP deflator and real gdp</vt:lpstr>
      <vt:lpstr>Real gdp formula:</vt:lpstr>
      <vt:lpstr>Example:</vt:lpstr>
      <vt:lpstr>Example:</vt:lpstr>
      <vt:lpstr>Example:</vt:lpstr>
      <vt:lpstr>Calculating rates of growth or decline</vt:lpstr>
      <vt:lpstr>cpi index vs. Gdp deflator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Macroeconomics</dc:title>
  <dc:creator>Hazel</dc:creator>
  <cp:lastModifiedBy>Hazel</cp:lastModifiedBy>
  <cp:revision>97</cp:revision>
  <dcterms:created xsi:type="dcterms:W3CDTF">2013-02-18T04:59:21Z</dcterms:created>
  <dcterms:modified xsi:type="dcterms:W3CDTF">2013-03-09T06:03:00Z</dcterms:modified>
</cp:coreProperties>
</file>