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2"/>
  </p:notesMasterIdLst>
  <p:sldIdLst>
    <p:sldId id="289" r:id="rId2"/>
    <p:sldId id="291" r:id="rId3"/>
    <p:sldId id="316" r:id="rId4"/>
    <p:sldId id="317" r:id="rId5"/>
    <p:sldId id="318" r:id="rId6"/>
    <p:sldId id="326" r:id="rId7"/>
    <p:sldId id="327" r:id="rId8"/>
    <p:sldId id="319" r:id="rId9"/>
    <p:sldId id="321" r:id="rId10"/>
    <p:sldId id="322" r:id="rId11"/>
    <p:sldId id="323" r:id="rId12"/>
    <p:sldId id="325" r:id="rId13"/>
    <p:sldId id="328" r:id="rId14"/>
    <p:sldId id="333" r:id="rId15"/>
    <p:sldId id="335" r:id="rId16"/>
    <p:sldId id="337" r:id="rId17"/>
    <p:sldId id="365" r:id="rId18"/>
    <p:sldId id="366" r:id="rId19"/>
    <p:sldId id="367" r:id="rId20"/>
    <p:sldId id="339" r:id="rId21"/>
    <p:sldId id="341" r:id="rId22"/>
    <p:sldId id="342" r:id="rId23"/>
    <p:sldId id="343" r:id="rId24"/>
    <p:sldId id="344" r:id="rId25"/>
    <p:sldId id="345" r:id="rId26"/>
    <p:sldId id="347" r:id="rId27"/>
    <p:sldId id="348" r:id="rId28"/>
    <p:sldId id="349" r:id="rId29"/>
    <p:sldId id="360" r:id="rId30"/>
    <p:sldId id="363" r:id="rId31"/>
    <p:sldId id="354" r:id="rId32"/>
    <p:sldId id="359" r:id="rId33"/>
    <p:sldId id="368" r:id="rId34"/>
    <p:sldId id="369" r:id="rId35"/>
    <p:sldId id="370" r:id="rId36"/>
    <p:sldId id="371" r:id="rId37"/>
    <p:sldId id="364" r:id="rId38"/>
    <p:sldId id="357" r:id="rId39"/>
    <p:sldId id="350" r:id="rId40"/>
    <p:sldId id="358"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6" d="100"/>
          <a:sy n="76" d="100"/>
        </p:scale>
        <p:origin x="-60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1E22A0-C4DF-0A49-BDEA-CFC837D29180}" type="datetimeFigureOut">
              <a:rPr lang="en-US" smtClean="0"/>
              <a:t>8/10/13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54E278-6C1F-6E48-9A51-93C6CEEC67D4}" type="slidenum">
              <a:rPr lang="en-US" smtClean="0"/>
              <a:t>‹#›</a:t>
            </a:fld>
            <a:endParaRPr lang="en-US"/>
          </a:p>
        </p:txBody>
      </p:sp>
    </p:spTree>
    <p:extLst>
      <p:ext uri="{BB962C8B-B14F-4D97-AF65-F5344CB8AC3E}">
        <p14:creationId xmlns:p14="http://schemas.microsoft.com/office/powerpoint/2010/main" val="260857641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54E278-6C1F-6E48-9A51-93C6CEEC67D4}" type="slidenum">
              <a:rPr lang="en-US" smtClean="0"/>
              <a:t>2</a:t>
            </a:fld>
            <a:endParaRPr lang="en-US"/>
          </a:p>
        </p:txBody>
      </p:sp>
    </p:spTree>
    <p:extLst>
      <p:ext uri="{BB962C8B-B14F-4D97-AF65-F5344CB8AC3E}">
        <p14:creationId xmlns:p14="http://schemas.microsoft.com/office/powerpoint/2010/main" val="4194811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Keynesian</a:t>
            </a:r>
            <a:r>
              <a:rPr lang="en-US" baseline="0" dirty="0" smtClean="0"/>
              <a:t> = SRAS</a:t>
            </a:r>
          </a:p>
          <a:p>
            <a:r>
              <a:rPr lang="en-US" baseline="0" dirty="0" smtClean="0"/>
              <a:t>Neo-classical = LRAS</a:t>
            </a:r>
          </a:p>
          <a:p>
            <a:endParaRPr lang="en-US" baseline="0" dirty="0" smtClean="0"/>
          </a:p>
        </p:txBody>
      </p:sp>
      <p:sp>
        <p:nvSpPr>
          <p:cNvPr id="4" name="Slide Number Placeholder 3"/>
          <p:cNvSpPr>
            <a:spLocks noGrp="1"/>
          </p:cNvSpPr>
          <p:nvPr>
            <p:ph type="sldNum" sz="quarter" idx="10"/>
          </p:nvPr>
        </p:nvSpPr>
        <p:spPr/>
        <p:txBody>
          <a:bodyPr/>
          <a:lstStyle/>
          <a:p>
            <a:fld id="{C354E278-6C1F-6E48-9A51-93C6CEEC67D4}" type="slidenum">
              <a:rPr lang="en-US" smtClean="0"/>
              <a:t>12</a:t>
            </a:fld>
            <a:endParaRPr lang="en-US"/>
          </a:p>
        </p:txBody>
      </p:sp>
    </p:spTree>
    <p:extLst>
      <p:ext uri="{BB962C8B-B14F-4D97-AF65-F5344CB8AC3E}">
        <p14:creationId xmlns:p14="http://schemas.microsoft.com/office/powerpoint/2010/main" val="20881186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http://</a:t>
            </a:r>
            <a:r>
              <a:rPr lang="en-US" dirty="0" err="1" smtClean="0"/>
              <a:t>www.youtube.com</a:t>
            </a:r>
            <a:r>
              <a:rPr lang="en-US" dirty="0" smtClean="0"/>
              <a:t>/</a:t>
            </a:r>
            <a:r>
              <a:rPr lang="en-US" dirty="0" err="1" smtClean="0"/>
              <a:t>watch?v</a:t>
            </a:r>
            <a:r>
              <a:rPr lang="en-US" dirty="0" smtClean="0"/>
              <a:t>=</a:t>
            </a:r>
            <a:r>
              <a:rPr lang="en-US" dirty="0" err="1" smtClean="0"/>
              <a:t>GTQnarzmTOc</a:t>
            </a:r>
            <a:endParaRPr lang="en-US" dirty="0" smtClean="0"/>
          </a:p>
          <a:p>
            <a:endParaRPr lang="en-US" dirty="0"/>
          </a:p>
        </p:txBody>
      </p:sp>
      <p:sp>
        <p:nvSpPr>
          <p:cNvPr id="4" name="Slide Number Placeholder 3"/>
          <p:cNvSpPr>
            <a:spLocks noGrp="1"/>
          </p:cNvSpPr>
          <p:nvPr>
            <p:ph type="sldNum" sz="quarter" idx="10"/>
          </p:nvPr>
        </p:nvSpPr>
        <p:spPr/>
        <p:txBody>
          <a:bodyPr/>
          <a:lstStyle/>
          <a:p>
            <a:fld id="{C354E278-6C1F-6E48-9A51-93C6CEEC67D4}" type="slidenum">
              <a:rPr lang="en-US" smtClean="0"/>
              <a:t>13</a:t>
            </a:fld>
            <a:endParaRPr lang="en-US"/>
          </a:p>
        </p:txBody>
      </p:sp>
    </p:spTree>
    <p:extLst>
      <p:ext uri="{BB962C8B-B14F-4D97-AF65-F5344CB8AC3E}">
        <p14:creationId xmlns:p14="http://schemas.microsoft.com/office/powerpoint/2010/main" val="28311465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HL:  law of diminishing</a:t>
            </a:r>
            <a:r>
              <a:rPr lang="en-US" baseline="0" dirty="0" smtClean="0"/>
              <a:t> returns means that marginal and average costs will rise as output increases in the short run.</a:t>
            </a:r>
            <a:endParaRPr lang="en-US" dirty="0"/>
          </a:p>
        </p:txBody>
      </p:sp>
      <p:sp>
        <p:nvSpPr>
          <p:cNvPr id="4" name="Slide Number Placeholder 3"/>
          <p:cNvSpPr>
            <a:spLocks noGrp="1"/>
          </p:cNvSpPr>
          <p:nvPr>
            <p:ph type="sldNum" sz="quarter" idx="10"/>
          </p:nvPr>
        </p:nvSpPr>
        <p:spPr/>
        <p:txBody>
          <a:bodyPr/>
          <a:lstStyle/>
          <a:p>
            <a:fld id="{C354E278-6C1F-6E48-9A51-93C6CEEC67D4}" type="slidenum">
              <a:rPr lang="en-US" smtClean="0"/>
              <a:t>14</a:t>
            </a:fld>
            <a:endParaRPr lang="en-US"/>
          </a:p>
        </p:txBody>
      </p:sp>
    </p:spTree>
    <p:extLst>
      <p:ext uri="{BB962C8B-B14F-4D97-AF65-F5344CB8AC3E}">
        <p14:creationId xmlns:p14="http://schemas.microsoft.com/office/powerpoint/2010/main" val="30391910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Page 277</a:t>
            </a:r>
            <a:endParaRPr lang="en-US" dirty="0"/>
          </a:p>
        </p:txBody>
      </p:sp>
      <p:sp>
        <p:nvSpPr>
          <p:cNvPr id="4" name="Slide Number Placeholder 3"/>
          <p:cNvSpPr>
            <a:spLocks noGrp="1"/>
          </p:cNvSpPr>
          <p:nvPr>
            <p:ph type="sldNum" sz="quarter" idx="10"/>
          </p:nvPr>
        </p:nvSpPr>
        <p:spPr/>
        <p:txBody>
          <a:bodyPr/>
          <a:lstStyle/>
          <a:p>
            <a:fld id="{C354E278-6C1F-6E48-9A51-93C6CEEC67D4}" type="slidenum">
              <a:rPr lang="en-US" smtClean="0"/>
              <a:t>22</a:t>
            </a:fld>
            <a:endParaRPr lang="en-US"/>
          </a:p>
        </p:txBody>
      </p:sp>
    </p:spTree>
    <p:extLst>
      <p:ext uri="{BB962C8B-B14F-4D97-AF65-F5344CB8AC3E}">
        <p14:creationId xmlns:p14="http://schemas.microsoft.com/office/powerpoint/2010/main" val="33251075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Page 278</a:t>
            </a:r>
            <a:endParaRPr lang="en-US" dirty="0"/>
          </a:p>
        </p:txBody>
      </p:sp>
      <p:sp>
        <p:nvSpPr>
          <p:cNvPr id="4" name="Slide Number Placeholder 3"/>
          <p:cNvSpPr>
            <a:spLocks noGrp="1"/>
          </p:cNvSpPr>
          <p:nvPr>
            <p:ph type="sldNum" sz="quarter" idx="10"/>
          </p:nvPr>
        </p:nvSpPr>
        <p:spPr/>
        <p:txBody>
          <a:bodyPr/>
          <a:lstStyle/>
          <a:p>
            <a:fld id="{C354E278-6C1F-6E48-9A51-93C6CEEC67D4}" type="slidenum">
              <a:rPr lang="en-US" smtClean="0"/>
              <a:t>25</a:t>
            </a:fld>
            <a:endParaRPr lang="en-US"/>
          </a:p>
        </p:txBody>
      </p:sp>
    </p:spTree>
    <p:extLst>
      <p:ext uri="{BB962C8B-B14F-4D97-AF65-F5344CB8AC3E}">
        <p14:creationId xmlns:p14="http://schemas.microsoft.com/office/powerpoint/2010/main" val="2882962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Page 280</a:t>
            </a:r>
            <a:endParaRPr lang="en-US" dirty="0"/>
          </a:p>
        </p:txBody>
      </p:sp>
      <p:sp>
        <p:nvSpPr>
          <p:cNvPr id="4" name="Slide Number Placeholder 3"/>
          <p:cNvSpPr>
            <a:spLocks noGrp="1"/>
          </p:cNvSpPr>
          <p:nvPr>
            <p:ph type="sldNum" sz="quarter" idx="10"/>
          </p:nvPr>
        </p:nvSpPr>
        <p:spPr/>
        <p:txBody>
          <a:bodyPr/>
          <a:lstStyle/>
          <a:p>
            <a:fld id="{C354E278-6C1F-6E48-9A51-93C6CEEC67D4}" type="slidenum">
              <a:rPr lang="en-US" smtClean="0"/>
              <a:t>27</a:t>
            </a:fld>
            <a:endParaRPr lang="en-US"/>
          </a:p>
        </p:txBody>
      </p:sp>
    </p:spTree>
    <p:extLst>
      <p:ext uri="{BB962C8B-B14F-4D97-AF65-F5344CB8AC3E}">
        <p14:creationId xmlns:p14="http://schemas.microsoft.com/office/powerpoint/2010/main" val="2882962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Page 280</a:t>
            </a:r>
            <a:endParaRPr lang="en-US" dirty="0"/>
          </a:p>
        </p:txBody>
      </p:sp>
      <p:sp>
        <p:nvSpPr>
          <p:cNvPr id="4" name="Slide Number Placeholder 3"/>
          <p:cNvSpPr>
            <a:spLocks noGrp="1"/>
          </p:cNvSpPr>
          <p:nvPr>
            <p:ph type="sldNum" sz="quarter" idx="10"/>
          </p:nvPr>
        </p:nvSpPr>
        <p:spPr/>
        <p:txBody>
          <a:bodyPr/>
          <a:lstStyle/>
          <a:p>
            <a:fld id="{C354E278-6C1F-6E48-9A51-93C6CEEC67D4}" type="slidenum">
              <a:rPr lang="en-US" smtClean="0"/>
              <a:t>28</a:t>
            </a:fld>
            <a:endParaRPr lang="en-US"/>
          </a:p>
        </p:txBody>
      </p:sp>
    </p:spTree>
    <p:extLst>
      <p:ext uri="{BB962C8B-B14F-4D97-AF65-F5344CB8AC3E}">
        <p14:creationId xmlns:p14="http://schemas.microsoft.com/office/powerpoint/2010/main" val="2882962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Page 280</a:t>
            </a:r>
            <a:endParaRPr lang="en-US" dirty="0"/>
          </a:p>
        </p:txBody>
      </p:sp>
      <p:sp>
        <p:nvSpPr>
          <p:cNvPr id="4" name="Slide Number Placeholder 3"/>
          <p:cNvSpPr>
            <a:spLocks noGrp="1"/>
          </p:cNvSpPr>
          <p:nvPr>
            <p:ph type="sldNum" sz="quarter" idx="10"/>
          </p:nvPr>
        </p:nvSpPr>
        <p:spPr/>
        <p:txBody>
          <a:bodyPr/>
          <a:lstStyle/>
          <a:p>
            <a:fld id="{C354E278-6C1F-6E48-9A51-93C6CEEC67D4}" type="slidenum">
              <a:rPr lang="en-US" smtClean="0"/>
              <a:t>29</a:t>
            </a:fld>
            <a:endParaRPr lang="en-US"/>
          </a:p>
        </p:txBody>
      </p:sp>
    </p:spTree>
    <p:extLst>
      <p:ext uri="{BB962C8B-B14F-4D97-AF65-F5344CB8AC3E}">
        <p14:creationId xmlns:p14="http://schemas.microsoft.com/office/powerpoint/2010/main" val="2882962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www.youtube.com</a:t>
            </a:r>
            <a:r>
              <a:rPr lang="en-US" dirty="0" smtClean="0"/>
              <a:t>/</a:t>
            </a:r>
            <a:r>
              <a:rPr lang="en-US" dirty="0" err="1" smtClean="0"/>
              <a:t>watch?v</a:t>
            </a:r>
            <a:r>
              <a:rPr lang="en-US" dirty="0" smtClean="0"/>
              <a:t>=kdAQhvyco4s</a:t>
            </a:r>
            <a:endParaRPr lang="en-US" dirty="0"/>
          </a:p>
        </p:txBody>
      </p:sp>
      <p:sp>
        <p:nvSpPr>
          <p:cNvPr id="4" name="Slide Number Placeholder 3"/>
          <p:cNvSpPr>
            <a:spLocks noGrp="1"/>
          </p:cNvSpPr>
          <p:nvPr>
            <p:ph type="sldNum" sz="quarter" idx="10"/>
          </p:nvPr>
        </p:nvSpPr>
        <p:spPr/>
        <p:txBody>
          <a:bodyPr/>
          <a:lstStyle/>
          <a:p>
            <a:fld id="{C354E278-6C1F-6E48-9A51-93C6CEEC67D4}" type="slidenum">
              <a:rPr lang="en-US" smtClean="0"/>
              <a:t>39</a:t>
            </a:fld>
            <a:endParaRPr lang="en-US"/>
          </a:p>
        </p:txBody>
      </p:sp>
    </p:spTree>
    <p:extLst>
      <p:ext uri="{BB962C8B-B14F-4D97-AF65-F5344CB8AC3E}">
        <p14:creationId xmlns:p14="http://schemas.microsoft.com/office/powerpoint/2010/main" val="3090041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www.youtube.com</a:t>
            </a:r>
            <a:r>
              <a:rPr lang="en-US" dirty="0" smtClean="0"/>
              <a:t>/</a:t>
            </a:r>
            <a:r>
              <a:rPr lang="en-US" dirty="0" err="1" smtClean="0"/>
              <a:t>watch?v</a:t>
            </a:r>
            <a:r>
              <a:rPr lang="en-US" dirty="0" smtClean="0"/>
              <a:t>=XitV1hn36Lc</a:t>
            </a:r>
          </a:p>
          <a:p>
            <a:endParaRPr lang="en-US" dirty="0" smtClean="0"/>
          </a:p>
          <a:p>
            <a:r>
              <a:rPr lang="en-US" dirty="0" smtClean="0"/>
              <a:t>U.S. Dollar and ZAR (South African</a:t>
            </a:r>
            <a:r>
              <a:rPr lang="en-US" baseline="0" dirty="0" smtClean="0"/>
              <a:t> Rand)</a:t>
            </a:r>
            <a:endParaRPr lang="en-US" dirty="0" smtClean="0"/>
          </a:p>
          <a:p>
            <a:endParaRPr lang="en-US" dirty="0"/>
          </a:p>
        </p:txBody>
      </p:sp>
      <p:sp>
        <p:nvSpPr>
          <p:cNvPr id="4" name="Slide Number Placeholder 3"/>
          <p:cNvSpPr>
            <a:spLocks noGrp="1"/>
          </p:cNvSpPr>
          <p:nvPr>
            <p:ph type="sldNum" sz="quarter" idx="10"/>
          </p:nvPr>
        </p:nvSpPr>
        <p:spPr/>
        <p:txBody>
          <a:bodyPr/>
          <a:lstStyle/>
          <a:p>
            <a:fld id="{C354E278-6C1F-6E48-9A51-93C6CEEC67D4}" type="slidenum">
              <a:rPr lang="en-US" smtClean="0"/>
              <a:t>40</a:t>
            </a:fld>
            <a:endParaRPr lang="en-US"/>
          </a:p>
        </p:txBody>
      </p:sp>
    </p:spTree>
    <p:extLst>
      <p:ext uri="{BB962C8B-B14F-4D97-AF65-F5344CB8AC3E}">
        <p14:creationId xmlns:p14="http://schemas.microsoft.com/office/powerpoint/2010/main" val="3605493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54E278-6C1F-6E48-9A51-93C6CEEC67D4}" type="slidenum">
              <a:rPr lang="en-US" smtClean="0"/>
              <a:t>3</a:t>
            </a:fld>
            <a:endParaRPr lang="en-US"/>
          </a:p>
        </p:txBody>
      </p:sp>
    </p:spTree>
    <p:extLst>
      <p:ext uri="{BB962C8B-B14F-4D97-AF65-F5344CB8AC3E}">
        <p14:creationId xmlns:p14="http://schemas.microsoft.com/office/powerpoint/2010/main" val="4194811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54E278-6C1F-6E48-9A51-93C6CEEC67D4}" type="slidenum">
              <a:rPr lang="en-US" smtClean="0"/>
              <a:t>4</a:t>
            </a:fld>
            <a:endParaRPr lang="en-US"/>
          </a:p>
        </p:txBody>
      </p:sp>
    </p:spTree>
    <p:extLst>
      <p:ext uri="{BB962C8B-B14F-4D97-AF65-F5344CB8AC3E}">
        <p14:creationId xmlns:p14="http://schemas.microsoft.com/office/powerpoint/2010/main" val="4194811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Keynesian</a:t>
            </a:r>
            <a:r>
              <a:rPr lang="en-US" baseline="0" dirty="0" smtClean="0"/>
              <a:t> = SRAS</a:t>
            </a:r>
          </a:p>
          <a:p>
            <a:r>
              <a:rPr lang="en-US" baseline="0" dirty="0" smtClean="0"/>
              <a:t>Neo-classical = LRAS</a:t>
            </a:r>
            <a:endParaRPr lang="en-US" dirty="0"/>
          </a:p>
        </p:txBody>
      </p:sp>
      <p:sp>
        <p:nvSpPr>
          <p:cNvPr id="4" name="Slide Number Placeholder 3"/>
          <p:cNvSpPr>
            <a:spLocks noGrp="1"/>
          </p:cNvSpPr>
          <p:nvPr>
            <p:ph type="sldNum" sz="quarter" idx="10"/>
          </p:nvPr>
        </p:nvSpPr>
        <p:spPr/>
        <p:txBody>
          <a:bodyPr/>
          <a:lstStyle/>
          <a:p>
            <a:fld id="{C354E278-6C1F-6E48-9A51-93C6CEEC67D4}" type="slidenum">
              <a:rPr lang="en-US" smtClean="0"/>
              <a:t>5</a:t>
            </a:fld>
            <a:endParaRPr lang="en-US"/>
          </a:p>
        </p:txBody>
      </p:sp>
    </p:spTree>
    <p:extLst>
      <p:ext uri="{BB962C8B-B14F-4D97-AF65-F5344CB8AC3E}">
        <p14:creationId xmlns:p14="http://schemas.microsoft.com/office/powerpoint/2010/main" val="2088118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www.youtube.com</a:t>
            </a:r>
            <a:r>
              <a:rPr lang="en-US" dirty="0" smtClean="0"/>
              <a:t>/</a:t>
            </a:r>
            <a:r>
              <a:rPr lang="en-US" dirty="0" err="1" smtClean="0"/>
              <a:t>watch?v</a:t>
            </a:r>
            <a:r>
              <a:rPr lang="en-US" dirty="0" smtClean="0"/>
              <a:t>=</a:t>
            </a:r>
            <a:r>
              <a:rPr lang="en-US" dirty="0" err="1" smtClean="0"/>
              <a:t>qhkoXRBqZbs</a:t>
            </a:r>
            <a:endParaRPr lang="en-US" dirty="0" smtClean="0"/>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http://</a:t>
            </a:r>
            <a:r>
              <a:rPr lang="en-US" dirty="0" err="1" smtClean="0"/>
              <a:t>welkerswikinomics.com</a:t>
            </a:r>
            <a:r>
              <a:rPr lang="en-US" dirty="0" smtClean="0"/>
              <a:t>/blog/2009/12/28/</a:t>
            </a:r>
            <a:r>
              <a:rPr lang="en-US" dirty="0" err="1" smtClean="0"/>
              <a:t>keynesianclassical</a:t>
            </a:r>
            <a:r>
              <a:rPr lang="en-US" dirty="0" smtClean="0"/>
              <a:t>-debate-enters-the-realm-of-hip-hop/</a:t>
            </a:r>
          </a:p>
          <a:p>
            <a:endParaRPr lang="en-US" dirty="0"/>
          </a:p>
        </p:txBody>
      </p:sp>
      <p:sp>
        <p:nvSpPr>
          <p:cNvPr id="4" name="Slide Number Placeholder 3"/>
          <p:cNvSpPr>
            <a:spLocks noGrp="1"/>
          </p:cNvSpPr>
          <p:nvPr>
            <p:ph type="sldNum" sz="quarter" idx="10"/>
          </p:nvPr>
        </p:nvSpPr>
        <p:spPr/>
        <p:txBody>
          <a:bodyPr/>
          <a:lstStyle/>
          <a:p>
            <a:fld id="{C354E278-6C1F-6E48-9A51-93C6CEEC67D4}" type="slidenum">
              <a:rPr lang="en-US" smtClean="0"/>
              <a:t>6</a:t>
            </a:fld>
            <a:endParaRPr lang="en-US"/>
          </a:p>
        </p:txBody>
      </p:sp>
    </p:spTree>
    <p:extLst>
      <p:ext uri="{BB962C8B-B14F-4D97-AF65-F5344CB8AC3E}">
        <p14:creationId xmlns:p14="http://schemas.microsoft.com/office/powerpoint/2010/main" val="12216470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en.wikipedia.org</a:t>
            </a:r>
            <a:r>
              <a:rPr lang="en-US" dirty="0" smtClean="0"/>
              <a:t>/wiki/</a:t>
            </a:r>
            <a:r>
              <a:rPr lang="en-US" dirty="0" err="1" smtClean="0"/>
              <a:t>Animal_spirits</a:t>
            </a:r>
            <a:r>
              <a:rPr lang="en-US" dirty="0" smtClean="0"/>
              <a:t>_(Keynes)</a:t>
            </a:r>
          </a:p>
          <a:p>
            <a:endParaRPr lang="en-US" dirty="0" smtClean="0"/>
          </a:p>
          <a:p>
            <a:r>
              <a:rPr lang="en-US" dirty="0" smtClean="0"/>
              <a:t>http://</a:t>
            </a:r>
            <a:r>
              <a:rPr lang="en-US" dirty="0" err="1" smtClean="0"/>
              <a:t>www.youtube.com</a:t>
            </a:r>
            <a:r>
              <a:rPr lang="en-US" dirty="0" smtClean="0"/>
              <a:t>/</a:t>
            </a:r>
            <a:r>
              <a:rPr lang="en-US" dirty="0" err="1" smtClean="0"/>
              <a:t>watch?v</a:t>
            </a:r>
            <a:r>
              <a:rPr lang="en-US" dirty="0" smtClean="0"/>
              <a:t>=d0nERTFo-Sk</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C354E278-6C1F-6E48-9A51-93C6CEEC67D4}" type="slidenum">
              <a:rPr lang="en-US" smtClean="0"/>
              <a:t>7</a:t>
            </a:fld>
            <a:endParaRPr lang="en-US"/>
          </a:p>
        </p:txBody>
      </p:sp>
    </p:spTree>
    <p:extLst>
      <p:ext uri="{BB962C8B-B14F-4D97-AF65-F5344CB8AC3E}">
        <p14:creationId xmlns:p14="http://schemas.microsoft.com/office/powerpoint/2010/main" val="36029767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Keynesian</a:t>
            </a:r>
            <a:r>
              <a:rPr lang="en-US" baseline="0" dirty="0" smtClean="0"/>
              <a:t> = SRAS</a:t>
            </a:r>
          </a:p>
          <a:p>
            <a:r>
              <a:rPr lang="en-US" baseline="0" dirty="0" smtClean="0"/>
              <a:t>Neo-classical = LRAS</a:t>
            </a:r>
            <a:endParaRPr lang="en-US" dirty="0"/>
          </a:p>
        </p:txBody>
      </p:sp>
      <p:sp>
        <p:nvSpPr>
          <p:cNvPr id="4" name="Slide Number Placeholder 3"/>
          <p:cNvSpPr>
            <a:spLocks noGrp="1"/>
          </p:cNvSpPr>
          <p:nvPr>
            <p:ph type="sldNum" sz="quarter" idx="10"/>
          </p:nvPr>
        </p:nvSpPr>
        <p:spPr/>
        <p:txBody>
          <a:bodyPr/>
          <a:lstStyle/>
          <a:p>
            <a:fld id="{C354E278-6C1F-6E48-9A51-93C6CEEC67D4}" type="slidenum">
              <a:rPr lang="en-US" smtClean="0"/>
              <a:t>8</a:t>
            </a:fld>
            <a:endParaRPr lang="en-US"/>
          </a:p>
        </p:txBody>
      </p:sp>
    </p:spTree>
    <p:extLst>
      <p:ext uri="{BB962C8B-B14F-4D97-AF65-F5344CB8AC3E}">
        <p14:creationId xmlns:p14="http://schemas.microsoft.com/office/powerpoint/2010/main" val="2088118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Keynesian</a:t>
            </a:r>
            <a:r>
              <a:rPr lang="en-US" baseline="0" dirty="0" smtClean="0"/>
              <a:t> = SRAS</a:t>
            </a:r>
          </a:p>
          <a:p>
            <a:r>
              <a:rPr lang="en-US" baseline="0" dirty="0" smtClean="0"/>
              <a:t>Neo-classical = LRAS</a:t>
            </a:r>
            <a:endParaRPr lang="en-US" dirty="0"/>
          </a:p>
        </p:txBody>
      </p:sp>
      <p:sp>
        <p:nvSpPr>
          <p:cNvPr id="4" name="Slide Number Placeholder 3"/>
          <p:cNvSpPr>
            <a:spLocks noGrp="1"/>
          </p:cNvSpPr>
          <p:nvPr>
            <p:ph type="sldNum" sz="quarter" idx="10"/>
          </p:nvPr>
        </p:nvSpPr>
        <p:spPr/>
        <p:txBody>
          <a:bodyPr/>
          <a:lstStyle/>
          <a:p>
            <a:fld id="{C354E278-6C1F-6E48-9A51-93C6CEEC67D4}" type="slidenum">
              <a:rPr lang="en-US" smtClean="0"/>
              <a:t>9</a:t>
            </a:fld>
            <a:endParaRPr lang="en-US"/>
          </a:p>
        </p:txBody>
      </p:sp>
    </p:spTree>
    <p:extLst>
      <p:ext uri="{BB962C8B-B14F-4D97-AF65-F5344CB8AC3E}">
        <p14:creationId xmlns:p14="http://schemas.microsoft.com/office/powerpoint/2010/main" val="20881186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PPC – Production Possibilities</a:t>
            </a:r>
            <a:r>
              <a:rPr lang="en-US" baseline="0" dirty="0" smtClean="0"/>
              <a:t> Curve</a:t>
            </a:r>
            <a:endParaRPr lang="en-US" dirty="0"/>
          </a:p>
        </p:txBody>
      </p:sp>
      <p:sp>
        <p:nvSpPr>
          <p:cNvPr id="4" name="Slide Number Placeholder 3"/>
          <p:cNvSpPr>
            <a:spLocks noGrp="1"/>
          </p:cNvSpPr>
          <p:nvPr>
            <p:ph type="sldNum" sz="quarter" idx="10"/>
          </p:nvPr>
        </p:nvSpPr>
        <p:spPr/>
        <p:txBody>
          <a:bodyPr/>
          <a:lstStyle/>
          <a:p>
            <a:fld id="{C354E278-6C1F-6E48-9A51-93C6CEEC67D4}" type="slidenum">
              <a:rPr lang="en-US" smtClean="0"/>
              <a:t>10</a:t>
            </a:fld>
            <a:endParaRPr lang="en-US"/>
          </a:p>
        </p:txBody>
      </p:sp>
    </p:spTree>
    <p:extLst>
      <p:ext uri="{BB962C8B-B14F-4D97-AF65-F5344CB8AC3E}">
        <p14:creationId xmlns:p14="http://schemas.microsoft.com/office/powerpoint/2010/main" val="3246453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63C39B9B-0775-C648-832D-E0D0A19B8F0E}" type="datetimeFigureOut">
              <a:rPr lang="en-US" smtClean="0"/>
              <a:t>8/10/13</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63C39B9B-0775-C648-832D-E0D0A19B8F0E}" type="datetimeFigureOut">
              <a:rPr lang="en-US" smtClean="0"/>
              <a:t>8/10/13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8FCCD4-2F07-FD4E-8919-625A718E796F}"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3C39B9B-0775-C648-832D-E0D0A19B8F0E}" type="datetimeFigureOut">
              <a:rPr lang="en-US" smtClean="0"/>
              <a:t>8/10/13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8FCCD4-2F07-FD4E-8919-625A718E796F}"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63C39B9B-0775-C648-832D-E0D0A19B8F0E}" type="datetimeFigureOut">
              <a:rPr lang="en-US" smtClean="0"/>
              <a:t>8/10/13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8FCCD4-2F07-FD4E-8919-625A718E796F}"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63C39B9B-0775-C648-832D-E0D0A19B8F0E}" type="datetimeFigureOut">
              <a:rPr lang="en-US" smtClean="0"/>
              <a:t>8/10/13</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63C39B9B-0775-C648-832D-E0D0A19B8F0E}" type="datetimeFigureOut">
              <a:rPr lang="en-US" smtClean="0"/>
              <a:t>8/10/13</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7A8FCCD4-2F07-FD4E-8919-625A718E796F}"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C39B9B-0775-C648-832D-E0D0A19B8F0E}" type="datetimeFigureOut">
              <a:rPr lang="en-US" smtClean="0"/>
              <a:t>8/10/13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8FCCD4-2F07-FD4E-8919-625A718E796F}"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63C39B9B-0775-C648-832D-E0D0A19B8F0E}" type="datetimeFigureOut">
              <a:rPr lang="en-US" smtClean="0"/>
              <a:t>8/10/13</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7A8FCCD4-2F07-FD4E-8919-625A718E796F}"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63C39B9B-0775-C648-832D-E0D0A19B8F0E}" type="datetimeFigureOut">
              <a:rPr lang="en-US" smtClean="0"/>
              <a:t>8/10/13</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7A8FCCD4-2F07-FD4E-8919-625A718E796F}"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63C39B9B-0775-C648-832D-E0D0A19B8F0E}" type="datetimeFigureOut">
              <a:rPr lang="en-US" smtClean="0"/>
              <a:t>8/10/13</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7A8FCCD4-2F07-FD4E-8919-625A718E796F}"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3C39B9B-0775-C648-832D-E0D0A19B8F0E}" type="datetimeFigureOut">
              <a:rPr lang="en-US" smtClean="0"/>
              <a:t>8/10/13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8FCCD4-2F07-FD4E-8919-625A718E796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3C39B9B-0775-C648-832D-E0D0A19B8F0E}" type="datetimeFigureOut">
              <a:rPr lang="en-US" smtClean="0"/>
              <a:t>8/10/13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8FCCD4-2F07-FD4E-8919-625A718E796F}"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3C39B9B-0775-C648-832D-E0D0A19B8F0E}" type="datetimeFigureOut">
              <a:rPr lang="en-US" smtClean="0"/>
              <a:t>8/10/13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8FCCD4-2F07-FD4E-8919-625A718E796F}"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3C39B9B-0775-C648-832D-E0D0A19B8F0E}" type="datetimeFigureOut">
              <a:rPr lang="en-US" smtClean="0"/>
              <a:t>8/10/13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8FCCD4-2F07-FD4E-8919-625A718E796F}"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63C39B9B-0775-C648-832D-E0D0A19B8F0E}" type="datetimeFigureOut">
              <a:rPr lang="en-US" smtClean="0"/>
              <a:t>8/10/13</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63C39B9B-0775-C648-832D-E0D0A19B8F0E}" type="datetimeFigureOut">
              <a:rPr lang="en-US" smtClean="0"/>
              <a:t>8/10/13</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7A8FCCD4-2F07-FD4E-8919-625A718E796F}"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3C39B9B-0775-C648-832D-E0D0A19B8F0E}" type="datetimeFigureOut">
              <a:rPr lang="en-US" smtClean="0"/>
              <a:t>8/10/13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8FCCD4-2F07-FD4E-8919-625A718E796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3C39B9B-0775-C648-832D-E0D0A19B8F0E}" type="datetimeFigureOut">
              <a:rPr lang="en-US" smtClean="0"/>
              <a:t>8/10/13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8FCCD4-2F07-FD4E-8919-625A718E796F}"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3C39B9B-0775-C648-832D-E0D0A19B8F0E}" type="datetimeFigureOut">
              <a:rPr lang="en-US" smtClean="0"/>
              <a:t>8/10/13</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7A8FCCD4-2F07-FD4E-8919-625A718E796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3C39B9B-0775-C648-832D-E0D0A19B8F0E}" type="datetimeFigureOut">
              <a:rPr lang="en-US" smtClean="0"/>
              <a:t>8/10/13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8FCCD4-2F07-FD4E-8919-625A718E796F}"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63C39B9B-0775-C648-832D-E0D0A19B8F0E}" type="datetimeFigureOut">
              <a:rPr lang="en-US" smtClean="0"/>
              <a:t>8/10/13</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7A8FCCD4-2F07-FD4E-8919-625A718E796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www.youtube.com/watch?v=GTQnarzmTOc"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www.youtube.com/watch?v=kdAQhvyco4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http://www.youtube.com/watch?v=XitV1hn36Lc"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qhkoXRBqZbs" TargetMode="External"/><Relationship Id="rId4" Type="http://schemas.openxmlformats.org/officeDocument/2006/relationships/hyperlink" Target="http://welkerswikinomics.com/blog/2009/12/28/keynesianclassical-debate-enters-the-realm-of-hip-hop/"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Animal_spirits_(Keynes" TargetMode="External"/><Relationship Id="rId4" Type="http://schemas.openxmlformats.org/officeDocument/2006/relationships/hyperlink" Target="http://www.youtube.com/watch?v=d0nERTFo-Sk"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Aggregate Supply</a:t>
            </a:r>
            <a:br>
              <a:rPr lang="en-US" dirty="0" smtClean="0"/>
            </a:br>
            <a:r>
              <a:rPr lang="en-US" dirty="0" smtClean="0"/>
              <a:t>Chapter 12</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2573665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Employment (FE) national output</a:t>
            </a:r>
            <a:endParaRPr lang="en-US" dirty="0"/>
          </a:p>
        </p:txBody>
      </p:sp>
      <p:sp>
        <p:nvSpPr>
          <p:cNvPr id="3" name="Content Placeholder 2"/>
          <p:cNvSpPr>
            <a:spLocks noGrp="1"/>
          </p:cNvSpPr>
          <p:nvPr>
            <p:ph idx="1"/>
          </p:nvPr>
        </p:nvSpPr>
        <p:spPr>
          <a:xfrm>
            <a:off x="498474" y="1769346"/>
            <a:ext cx="7556313" cy="4822895"/>
          </a:xfrm>
        </p:spPr>
        <p:txBody>
          <a:bodyPr>
            <a:normAutofit fontScale="70000" lnSpcReduction="20000"/>
          </a:bodyPr>
          <a:lstStyle/>
          <a:p>
            <a:r>
              <a:rPr lang="en-US" sz="4000" dirty="0" err="1" smtClean="0"/>
              <a:t>Yfe</a:t>
            </a:r>
            <a:r>
              <a:rPr lang="en-US" sz="4000" dirty="0" smtClean="0"/>
              <a:t> refers to nation’s full employment level of output</a:t>
            </a:r>
          </a:p>
          <a:p>
            <a:r>
              <a:rPr lang="en-US" sz="4000" dirty="0" smtClean="0"/>
              <a:t>It is the level of output of goods and services achieved when a nation is producing at or near its potential by employing all available land, labor and capital</a:t>
            </a:r>
          </a:p>
          <a:p>
            <a:r>
              <a:rPr lang="en-US" sz="4000" dirty="0" smtClean="0"/>
              <a:t>A nation achieving </a:t>
            </a:r>
            <a:r>
              <a:rPr lang="en-US" sz="4000" dirty="0" err="1" smtClean="0"/>
              <a:t>Yfe</a:t>
            </a:r>
            <a:r>
              <a:rPr lang="en-US" sz="4000" dirty="0" smtClean="0"/>
              <a:t> is producing either on or near its PPC, enjoy a low rate of unemployment and a stable price level (economy could be considered strong and healthy)</a:t>
            </a:r>
          </a:p>
        </p:txBody>
      </p:sp>
    </p:spTree>
    <p:extLst>
      <p:ext uri="{BB962C8B-B14F-4D97-AF65-F5344CB8AC3E}">
        <p14:creationId xmlns:p14="http://schemas.microsoft.com/office/powerpoint/2010/main" val="332566595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Employment (FE) national output</a:t>
            </a:r>
            <a:endParaRPr lang="en-US" dirty="0"/>
          </a:p>
        </p:txBody>
      </p:sp>
      <p:sp>
        <p:nvSpPr>
          <p:cNvPr id="3" name="Content Placeholder 2"/>
          <p:cNvSpPr>
            <a:spLocks noGrp="1"/>
          </p:cNvSpPr>
          <p:nvPr>
            <p:ph idx="1"/>
          </p:nvPr>
        </p:nvSpPr>
        <p:spPr>
          <a:xfrm>
            <a:off x="498474" y="1769346"/>
            <a:ext cx="7556313" cy="4822895"/>
          </a:xfrm>
        </p:spPr>
        <p:txBody>
          <a:bodyPr>
            <a:noAutofit/>
          </a:bodyPr>
          <a:lstStyle/>
          <a:p>
            <a:r>
              <a:rPr lang="en-US" sz="3600" dirty="0" smtClean="0"/>
              <a:t>LRAS curve is vertical at the full employment level of output</a:t>
            </a:r>
          </a:p>
          <a:p>
            <a:r>
              <a:rPr lang="en-US" sz="3600" dirty="0" smtClean="0"/>
              <a:t>SRAS curve slopes upward (highly elastic below full employment and becomes highly inelastic beyond full employment output)</a:t>
            </a:r>
            <a:endParaRPr lang="en-US" sz="3600" dirty="0"/>
          </a:p>
        </p:txBody>
      </p:sp>
    </p:spTree>
    <p:extLst>
      <p:ext uri="{BB962C8B-B14F-4D97-AF65-F5344CB8AC3E}">
        <p14:creationId xmlns:p14="http://schemas.microsoft.com/office/powerpoint/2010/main" val="396697564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SRAS</a:t>
            </a:r>
            <a:endParaRPr lang="en-US" dirty="0"/>
          </a:p>
        </p:txBody>
      </p:sp>
      <p:pic>
        <p:nvPicPr>
          <p:cNvPr id="5" name="Content Placeholder 4" descr="KN.png"/>
          <p:cNvPicPr>
            <a:picLocks noGrp="1" noChangeAspect="1"/>
          </p:cNvPicPr>
          <p:nvPr>
            <p:ph idx="1"/>
          </p:nvPr>
        </p:nvPicPr>
        <p:blipFill rotWithShape="1">
          <a:blip r:embed="rId3">
            <a:extLst>
              <a:ext uri="{28A0092B-C50C-407E-A947-70E740481C1C}">
                <a14:useLocalDpi xmlns:a14="http://schemas.microsoft.com/office/drawing/2010/main" val="0"/>
              </a:ext>
            </a:extLst>
          </a:blip>
          <a:srcRect t="-16000" r="50154" b="-16000"/>
          <a:stretch/>
        </p:blipFill>
        <p:spPr>
          <a:xfrm>
            <a:off x="185520" y="1112976"/>
            <a:ext cx="4310751" cy="5745024"/>
          </a:xfrm>
        </p:spPr>
      </p:pic>
      <p:sp>
        <p:nvSpPr>
          <p:cNvPr id="7" name="TextBox 6"/>
          <p:cNvSpPr txBox="1"/>
          <p:nvPr/>
        </p:nvSpPr>
        <p:spPr>
          <a:xfrm>
            <a:off x="4831822" y="513550"/>
            <a:ext cx="3092978" cy="5693867"/>
          </a:xfrm>
          <a:prstGeom prst="rect">
            <a:avLst/>
          </a:prstGeom>
          <a:solidFill>
            <a:srgbClr val="C3AFCC"/>
          </a:solidFill>
        </p:spPr>
        <p:txBody>
          <a:bodyPr wrap="square" rtlCol="0">
            <a:spAutoFit/>
          </a:bodyPr>
          <a:lstStyle/>
          <a:p>
            <a:pPr marL="285750" indent="-285750">
              <a:buFont typeface="Arial"/>
              <a:buChar char="•"/>
              <a:defRPr/>
            </a:pPr>
            <a:r>
              <a:rPr lang="en-US" sz="2800" dirty="0"/>
              <a:t>At low levels of aggregate output, the curve is fairly flat.  </a:t>
            </a:r>
          </a:p>
          <a:p>
            <a:pPr marL="285750" indent="-285750">
              <a:buFont typeface="Arial"/>
              <a:buChar char="•"/>
              <a:defRPr/>
            </a:pPr>
            <a:r>
              <a:rPr lang="en-US" sz="2800" dirty="0"/>
              <a:t>As the economy approaches capacity, the curve becomes nearly vertical.  </a:t>
            </a:r>
          </a:p>
          <a:p>
            <a:pPr marL="285750" indent="-285750">
              <a:buFont typeface="Arial"/>
              <a:buChar char="•"/>
              <a:defRPr/>
            </a:pPr>
            <a:r>
              <a:rPr lang="en-US" sz="2800" dirty="0"/>
              <a:t>At capacity, the curve is vertical.</a:t>
            </a:r>
          </a:p>
        </p:txBody>
      </p:sp>
    </p:spTree>
    <p:extLst>
      <p:ext uri="{BB962C8B-B14F-4D97-AF65-F5344CB8AC3E}">
        <p14:creationId xmlns:p14="http://schemas.microsoft.com/office/powerpoint/2010/main" val="352914120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292748"/>
            <a:ext cx="7556313" cy="669247"/>
          </a:xfrm>
        </p:spPr>
        <p:txBody>
          <a:bodyPr/>
          <a:lstStyle/>
          <a:p>
            <a:pPr algn="ctr"/>
            <a:r>
              <a:rPr lang="en-US" dirty="0" smtClean="0"/>
              <a:t>Keynes and Hayek Round 2</a:t>
            </a:r>
            <a:endParaRPr lang="en-US" dirty="0"/>
          </a:p>
        </p:txBody>
      </p:sp>
      <p:sp>
        <p:nvSpPr>
          <p:cNvPr id="3" name="Content Placeholder 2"/>
          <p:cNvSpPr>
            <a:spLocks noGrp="1"/>
          </p:cNvSpPr>
          <p:nvPr>
            <p:ph idx="1"/>
          </p:nvPr>
        </p:nvSpPr>
        <p:spPr/>
        <p:txBody>
          <a:bodyPr/>
          <a:lstStyle/>
          <a:p>
            <a:pPr marL="228600" lvl="1">
              <a:spcBef>
                <a:spcPts val="2000"/>
              </a:spcBef>
              <a:buClr>
                <a:schemeClr val="accent1"/>
              </a:buClr>
            </a:pPr>
            <a:r>
              <a:rPr lang="en-US" dirty="0">
                <a:hlinkClick r:id="rId3"/>
              </a:rPr>
              <a:t>http://www.youtube.com/watch?v=</a:t>
            </a:r>
            <a:r>
              <a:rPr lang="en-US" dirty="0" smtClean="0">
                <a:hlinkClick r:id="rId3"/>
              </a:rPr>
              <a:t>GTQnarzmTOc</a:t>
            </a:r>
            <a:endParaRPr lang="en-US" dirty="0" smtClean="0"/>
          </a:p>
          <a:p>
            <a:pPr marL="228600" lvl="1">
              <a:spcBef>
                <a:spcPts val="2000"/>
              </a:spcBef>
              <a:buClr>
                <a:schemeClr val="accent1"/>
              </a:buClr>
            </a:pPr>
            <a:endParaRPr lang="en-US" dirty="0"/>
          </a:p>
          <a:p>
            <a:pPr marL="0" indent="0">
              <a:buNone/>
            </a:pPr>
            <a:endParaRPr lang="en-US" dirty="0"/>
          </a:p>
        </p:txBody>
      </p:sp>
    </p:spTree>
    <p:extLst>
      <p:ext uri="{BB962C8B-B14F-4D97-AF65-F5344CB8AC3E}">
        <p14:creationId xmlns:p14="http://schemas.microsoft.com/office/powerpoint/2010/main" val="7811704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55908"/>
            <a:ext cx="7556313" cy="771572"/>
          </a:xfrm>
        </p:spPr>
        <p:txBody>
          <a:bodyPr/>
          <a:lstStyle/>
          <a:p>
            <a:pPr algn="ctr"/>
            <a:r>
              <a:rPr lang="en-US" dirty="0" smtClean="0"/>
              <a:t>Short-run</a:t>
            </a:r>
            <a:endParaRPr lang="en-US" dirty="0"/>
          </a:p>
        </p:txBody>
      </p:sp>
      <p:sp>
        <p:nvSpPr>
          <p:cNvPr id="3" name="Content Placeholder 2"/>
          <p:cNvSpPr>
            <a:spLocks noGrp="1"/>
          </p:cNvSpPr>
          <p:nvPr>
            <p:ph idx="1"/>
          </p:nvPr>
        </p:nvSpPr>
        <p:spPr>
          <a:xfrm>
            <a:off x="498474" y="970287"/>
            <a:ext cx="7556313" cy="5593417"/>
          </a:xfrm>
        </p:spPr>
        <p:txBody>
          <a:bodyPr>
            <a:noAutofit/>
          </a:bodyPr>
          <a:lstStyle/>
          <a:p>
            <a:r>
              <a:rPr lang="en-US" sz="4000" dirty="0" smtClean="0"/>
              <a:t>Short-run is defined as the period of time when the prices of the factors of production do not change</a:t>
            </a:r>
          </a:p>
          <a:p>
            <a:r>
              <a:rPr lang="en-US" sz="4000" dirty="0" smtClean="0"/>
              <a:t>The period of time over which the level of wages in a nation are fixed.  Also known as “fixed wage” period.</a:t>
            </a:r>
          </a:p>
        </p:txBody>
      </p:sp>
    </p:spTree>
    <p:extLst>
      <p:ext uri="{BB962C8B-B14F-4D97-AF65-F5344CB8AC3E}">
        <p14:creationId xmlns:p14="http://schemas.microsoft.com/office/powerpoint/2010/main" val="384235815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SRAS is horizontal at levels of output below full employment</a:t>
            </a:r>
          </a:p>
        </p:txBody>
      </p:sp>
      <p:sp>
        <p:nvSpPr>
          <p:cNvPr id="3" name="Content Placeholder 2"/>
          <p:cNvSpPr>
            <a:spLocks noGrp="1"/>
          </p:cNvSpPr>
          <p:nvPr>
            <p:ph idx="1"/>
          </p:nvPr>
        </p:nvSpPr>
        <p:spPr>
          <a:xfrm>
            <a:off x="498474" y="1995404"/>
            <a:ext cx="5209485" cy="4144963"/>
          </a:xfrm>
        </p:spPr>
        <p:txBody>
          <a:bodyPr/>
          <a:lstStyle/>
          <a:p>
            <a:pPr marL="0" indent="0">
              <a:buNone/>
            </a:pPr>
            <a:r>
              <a:rPr lang="en-US" dirty="0" smtClean="0"/>
              <a:t>PL</a:t>
            </a:r>
            <a:endParaRPr lang="en-US" dirty="0"/>
          </a:p>
        </p:txBody>
      </p:sp>
      <p:cxnSp>
        <p:nvCxnSpPr>
          <p:cNvPr id="5" name="Straight Arrow Connector 4"/>
          <p:cNvCxnSpPr/>
          <p:nvPr/>
        </p:nvCxnSpPr>
        <p:spPr>
          <a:xfrm flipV="1">
            <a:off x="1106087" y="2239347"/>
            <a:ext cx="13656" cy="38959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1119743" y="6135295"/>
            <a:ext cx="492960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4137587" y="2239347"/>
            <a:ext cx="27311" cy="3886816"/>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2865540" y="2922075"/>
            <a:ext cx="3045155" cy="2266656"/>
          </a:xfrm>
          <a:prstGeom prst="line">
            <a:avLst/>
          </a:prstGeom>
          <a:ln>
            <a:solidFill>
              <a:srgbClr val="FF6600"/>
            </a:solidFill>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5257330" y="6211669"/>
            <a:ext cx="901257" cy="646331"/>
          </a:xfrm>
          <a:prstGeom prst="rect">
            <a:avLst/>
          </a:prstGeom>
          <a:noFill/>
        </p:spPr>
        <p:txBody>
          <a:bodyPr wrap="square" rtlCol="0">
            <a:spAutoFit/>
          </a:bodyPr>
          <a:lstStyle/>
          <a:p>
            <a:r>
              <a:rPr lang="en-US" dirty="0" smtClean="0"/>
              <a:t>Real GDP</a:t>
            </a:r>
            <a:endParaRPr lang="en-US" dirty="0"/>
          </a:p>
        </p:txBody>
      </p:sp>
      <p:sp>
        <p:nvSpPr>
          <p:cNvPr id="22" name="Rectangle 21"/>
          <p:cNvSpPr/>
          <p:nvPr/>
        </p:nvSpPr>
        <p:spPr>
          <a:xfrm>
            <a:off x="3907462" y="6161451"/>
            <a:ext cx="514872" cy="369332"/>
          </a:xfrm>
          <a:prstGeom prst="rect">
            <a:avLst/>
          </a:prstGeom>
        </p:spPr>
        <p:txBody>
          <a:bodyPr wrap="none">
            <a:spAutoFit/>
          </a:bodyPr>
          <a:lstStyle/>
          <a:p>
            <a:r>
              <a:rPr lang="en-US" dirty="0"/>
              <a:t>Y</a:t>
            </a:r>
            <a:r>
              <a:rPr lang="en-US" baseline="-25000" dirty="0"/>
              <a:t>FE</a:t>
            </a:r>
            <a:r>
              <a:rPr lang="en-US" dirty="0"/>
              <a:t> </a:t>
            </a:r>
          </a:p>
        </p:txBody>
      </p:sp>
      <p:sp>
        <p:nvSpPr>
          <p:cNvPr id="23" name="TextBox 22"/>
          <p:cNvSpPr txBox="1"/>
          <p:nvPr/>
        </p:nvSpPr>
        <p:spPr>
          <a:xfrm>
            <a:off x="3142934" y="5982895"/>
            <a:ext cx="450628" cy="369332"/>
          </a:xfrm>
          <a:prstGeom prst="rect">
            <a:avLst/>
          </a:prstGeom>
          <a:noFill/>
        </p:spPr>
        <p:txBody>
          <a:bodyPr wrap="square" rtlCol="0">
            <a:spAutoFit/>
          </a:bodyPr>
          <a:lstStyle/>
          <a:p>
            <a:endParaRPr lang="en-US" dirty="0"/>
          </a:p>
        </p:txBody>
      </p:sp>
      <p:sp>
        <p:nvSpPr>
          <p:cNvPr id="24" name="TextBox 23"/>
          <p:cNvSpPr txBox="1"/>
          <p:nvPr/>
        </p:nvSpPr>
        <p:spPr>
          <a:xfrm>
            <a:off x="3295334" y="6135295"/>
            <a:ext cx="450628" cy="369332"/>
          </a:xfrm>
          <a:prstGeom prst="rect">
            <a:avLst/>
          </a:prstGeom>
          <a:noFill/>
        </p:spPr>
        <p:txBody>
          <a:bodyPr wrap="square" rtlCol="0">
            <a:spAutoFit/>
          </a:bodyPr>
          <a:lstStyle/>
          <a:p>
            <a:endParaRPr lang="en-US" dirty="0"/>
          </a:p>
        </p:txBody>
      </p:sp>
      <p:sp>
        <p:nvSpPr>
          <p:cNvPr id="31" name="Line 27"/>
          <p:cNvSpPr>
            <a:spLocks noChangeShapeType="1"/>
          </p:cNvSpPr>
          <p:nvPr/>
        </p:nvSpPr>
        <p:spPr bwMode="auto">
          <a:xfrm>
            <a:off x="1119743" y="3850584"/>
            <a:ext cx="3045155"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8" name="Freeform 37"/>
          <p:cNvSpPr/>
          <p:nvPr/>
        </p:nvSpPr>
        <p:spPr>
          <a:xfrm>
            <a:off x="1106088" y="2239347"/>
            <a:ext cx="3509439" cy="2758220"/>
          </a:xfrm>
          <a:custGeom>
            <a:avLst/>
            <a:gdLst>
              <a:gd name="connsiteX0" fmla="*/ 0 w 3659655"/>
              <a:gd name="connsiteY0" fmla="*/ 3004002 h 3004002"/>
              <a:gd name="connsiteX1" fmla="*/ 3058810 w 3659655"/>
              <a:gd name="connsiteY1" fmla="*/ 1870674 h 3004002"/>
              <a:gd name="connsiteX2" fmla="*/ 3659648 w 3659655"/>
              <a:gd name="connsiteY2" fmla="*/ 0 h 3004002"/>
            </a:gdLst>
            <a:ahLst/>
            <a:cxnLst>
              <a:cxn ang="0">
                <a:pos x="connsiteX0" y="connsiteY0"/>
              </a:cxn>
              <a:cxn ang="0">
                <a:pos x="connsiteX1" y="connsiteY1"/>
              </a:cxn>
              <a:cxn ang="0">
                <a:pos x="connsiteX2" y="connsiteY2"/>
              </a:cxn>
            </a:cxnLst>
            <a:rect l="l" t="t" r="r" b="b"/>
            <a:pathLst>
              <a:path w="3659655" h="3004002">
                <a:moveTo>
                  <a:pt x="0" y="3004002"/>
                </a:moveTo>
                <a:cubicBezTo>
                  <a:pt x="1224434" y="2687671"/>
                  <a:pt x="2448869" y="2371341"/>
                  <a:pt x="3058810" y="1870674"/>
                </a:cubicBezTo>
                <a:cubicBezTo>
                  <a:pt x="3668751" y="1370007"/>
                  <a:pt x="3659648" y="0"/>
                  <a:pt x="3659648" y="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2" name="Rectangle 41"/>
          <p:cNvSpPr/>
          <p:nvPr/>
        </p:nvSpPr>
        <p:spPr>
          <a:xfrm>
            <a:off x="719348" y="3665918"/>
            <a:ext cx="413169" cy="369332"/>
          </a:xfrm>
          <a:prstGeom prst="rect">
            <a:avLst/>
          </a:prstGeom>
        </p:spPr>
        <p:txBody>
          <a:bodyPr wrap="none">
            <a:spAutoFit/>
          </a:bodyPr>
          <a:lstStyle/>
          <a:p>
            <a:r>
              <a:rPr lang="en-US" dirty="0" smtClean="0"/>
              <a:t>P</a:t>
            </a:r>
            <a:r>
              <a:rPr lang="en-US" baseline="-25000" dirty="0"/>
              <a:t>E</a:t>
            </a:r>
            <a:endParaRPr lang="en-US" dirty="0"/>
          </a:p>
        </p:txBody>
      </p:sp>
      <p:sp>
        <p:nvSpPr>
          <p:cNvPr id="44" name="Rectangle 43"/>
          <p:cNvSpPr/>
          <p:nvPr/>
        </p:nvSpPr>
        <p:spPr>
          <a:xfrm>
            <a:off x="5910695" y="5309090"/>
            <a:ext cx="597527" cy="369332"/>
          </a:xfrm>
          <a:prstGeom prst="rect">
            <a:avLst/>
          </a:prstGeom>
        </p:spPr>
        <p:txBody>
          <a:bodyPr wrap="none">
            <a:spAutoFit/>
          </a:bodyPr>
          <a:lstStyle/>
          <a:p>
            <a:r>
              <a:rPr lang="en-US" dirty="0" smtClean="0"/>
              <a:t>AD</a:t>
            </a:r>
            <a:r>
              <a:rPr lang="en-US" baseline="-25000" dirty="0" smtClean="0"/>
              <a:t>1</a:t>
            </a:r>
            <a:r>
              <a:rPr lang="en-US" dirty="0" smtClean="0"/>
              <a:t> </a:t>
            </a:r>
            <a:endParaRPr lang="en-US" dirty="0"/>
          </a:p>
        </p:txBody>
      </p:sp>
      <p:sp>
        <p:nvSpPr>
          <p:cNvPr id="49" name="TextBox 48"/>
          <p:cNvSpPr txBox="1"/>
          <p:nvPr/>
        </p:nvSpPr>
        <p:spPr>
          <a:xfrm>
            <a:off x="4509587" y="1870015"/>
            <a:ext cx="747743" cy="369332"/>
          </a:xfrm>
          <a:prstGeom prst="rect">
            <a:avLst/>
          </a:prstGeom>
          <a:noFill/>
        </p:spPr>
        <p:txBody>
          <a:bodyPr wrap="square" rtlCol="0">
            <a:spAutoFit/>
          </a:bodyPr>
          <a:lstStyle/>
          <a:p>
            <a:r>
              <a:rPr lang="en-US" dirty="0" smtClean="0"/>
              <a:t>SRAS</a:t>
            </a:r>
            <a:endParaRPr lang="en-US" dirty="0"/>
          </a:p>
        </p:txBody>
      </p:sp>
      <p:sp>
        <p:nvSpPr>
          <p:cNvPr id="50" name="TextBox 49"/>
          <p:cNvSpPr txBox="1"/>
          <p:nvPr/>
        </p:nvSpPr>
        <p:spPr>
          <a:xfrm>
            <a:off x="3688247" y="1870015"/>
            <a:ext cx="747743" cy="369332"/>
          </a:xfrm>
          <a:prstGeom prst="rect">
            <a:avLst/>
          </a:prstGeom>
          <a:noFill/>
        </p:spPr>
        <p:txBody>
          <a:bodyPr wrap="square" rtlCol="0">
            <a:spAutoFit/>
          </a:bodyPr>
          <a:lstStyle/>
          <a:p>
            <a:r>
              <a:rPr lang="en-US" dirty="0"/>
              <a:t>L</a:t>
            </a:r>
            <a:r>
              <a:rPr lang="en-US" dirty="0" smtClean="0"/>
              <a:t>RAS</a:t>
            </a:r>
            <a:endParaRPr lang="en-US" dirty="0"/>
          </a:p>
        </p:txBody>
      </p:sp>
      <p:sp>
        <p:nvSpPr>
          <p:cNvPr id="53" name="TextBox 52"/>
          <p:cNvSpPr txBox="1"/>
          <p:nvPr/>
        </p:nvSpPr>
        <p:spPr>
          <a:xfrm>
            <a:off x="6508222" y="2264656"/>
            <a:ext cx="2346562" cy="830997"/>
          </a:xfrm>
          <a:prstGeom prst="rect">
            <a:avLst/>
          </a:prstGeom>
          <a:solidFill>
            <a:srgbClr val="C3AFCC"/>
          </a:solidFill>
        </p:spPr>
        <p:txBody>
          <a:bodyPr wrap="square" rtlCol="0">
            <a:spAutoFit/>
          </a:bodyPr>
          <a:lstStyle/>
          <a:p>
            <a:pPr marL="342900" indent="-342900">
              <a:buFont typeface="Arial"/>
              <a:buChar char="•"/>
            </a:pPr>
            <a:r>
              <a:rPr lang="en-US" sz="2400" dirty="0" smtClean="0"/>
              <a:t>Equilibrium </a:t>
            </a:r>
            <a:r>
              <a:rPr lang="en-US" sz="2400" dirty="0"/>
              <a:t>=&gt; AD = </a:t>
            </a:r>
            <a:r>
              <a:rPr lang="en-US" sz="2400" dirty="0" smtClean="0"/>
              <a:t>AS</a:t>
            </a:r>
          </a:p>
        </p:txBody>
      </p:sp>
    </p:spTree>
    <p:extLst>
      <p:ext uri="{BB962C8B-B14F-4D97-AF65-F5344CB8AC3E}">
        <p14:creationId xmlns:p14="http://schemas.microsoft.com/office/powerpoint/2010/main" val="36325011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SRAS is horizontal at levels of output below full employment</a:t>
            </a:r>
          </a:p>
        </p:txBody>
      </p:sp>
      <p:sp>
        <p:nvSpPr>
          <p:cNvPr id="3" name="Content Placeholder 2"/>
          <p:cNvSpPr>
            <a:spLocks noGrp="1"/>
          </p:cNvSpPr>
          <p:nvPr>
            <p:ph idx="1"/>
          </p:nvPr>
        </p:nvSpPr>
        <p:spPr>
          <a:xfrm>
            <a:off x="498474" y="1995404"/>
            <a:ext cx="5209485" cy="4144963"/>
          </a:xfrm>
        </p:spPr>
        <p:txBody>
          <a:bodyPr/>
          <a:lstStyle/>
          <a:p>
            <a:pPr marL="0" indent="0">
              <a:buNone/>
            </a:pPr>
            <a:r>
              <a:rPr lang="en-US" dirty="0" smtClean="0"/>
              <a:t>PL</a:t>
            </a:r>
            <a:endParaRPr lang="en-US" dirty="0"/>
          </a:p>
        </p:txBody>
      </p:sp>
      <p:cxnSp>
        <p:nvCxnSpPr>
          <p:cNvPr id="5" name="Straight Arrow Connector 4"/>
          <p:cNvCxnSpPr/>
          <p:nvPr/>
        </p:nvCxnSpPr>
        <p:spPr>
          <a:xfrm flipV="1">
            <a:off x="1106087" y="2239347"/>
            <a:ext cx="13656" cy="38959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1119743" y="6135295"/>
            <a:ext cx="492960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4137587" y="2239347"/>
            <a:ext cx="27311" cy="3886816"/>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2865540" y="2922075"/>
            <a:ext cx="3045155" cy="2266656"/>
          </a:xfrm>
          <a:prstGeom prst="line">
            <a:avLst/>
          </a:prstGeom>
          <a:ln>
            <a:solidFill>
              <a:srgbClr val="FF6600"/>
            </a:solidFill>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5257330" y="6211669"/>
            <a:ext cx="901257" cy="646331"/>
          </a:xfrm>
          <a:prstGeom prst="rect">
            <a:avLst/>
          </a:prstGeom>
          <a:noFill/>
        </p:spPr>
        <p:txBody>
          <a:bodyPr wrap="square" rtlCol="0">
            <a:spAutoFit/>
          </a:bodyPr>
          <a:lstStyle/>
          <a:p>
            <a:r>
              <a:rPr lang="en-US" dirty="0" smtClean="0"/>
              <a:t>Real GDP</a:t>
            </a:r>
            <a:endParaRPr lang="en-US" dirty="0"/>
          </a:p>
        </p:txBody>
      </p:sp>
      <p:sp>
        <p:nvSpPr>
          <p:cNvPr id="22" name="Rectangle 21"/>
          <p:cNvSpPr/>
          <p:nvPr/>
        </p:nvSpPr>
        <p:spPr>
          <a:xfrm>
            <a:off x="3907462" y="6161451"/>
            <a:ext cx="514872" cy="369332"/>
          </a:xfrm>
          <a:prstGeom prst="rect">
            <a:avLst/>
          </a:prstGeom>
        </p:spPr>
        <p:txBody>
          <a:bodyPr wrap="none">
            <a:spAutoFit/>
          </a:bodyPr>
          <a:lstStyle/>
          <a:p>
            <a:r>
              <a:rPr lang="en-US" dirty="0"/>
              <a:t>Y</a:t>
            </a:r>
            <a:r>
              <a:rPr lang="en-US" baseline="-25000" dirty="0"/>
              <a:t>FE</a:t>
            </a:r>
            <a:r>
              <a:rPr lang="en-US" dirty="0"/>
              <a:t> </a:t>
            </a:r>
          </a:p>
        </p:txBody>
      </p:sp>
      <p:sp>
        <p:nvSpPr>
          <p:cNvPr id="23" name="TextBox 22"/>
          <p:cNvSpPr txBox="1"/>
          <p:nvPr/>
        </p:nvSpPr>
        <p:spPr>
          <a:xfrm>
            <a:off x="3142934" y="5982895"/>
            <a:ext cx="450628" cy="369332"/>
          </a:xfrm>
          <a:prstGeom prst="rect">
            <a:avLst/>
          </a:prstGeom>
          <a:noFill/>
        </p:spPr>
        <p:txBody>
          <a:bodyPr wrap="square" rtlCol="0">
            <a:spAutoFit/>
          </a:bodyPr>
          <a:lstStyle/>
          <a:p>
            <a:endParaRPr lang="en-US" dirty="0"/>
          </a:p>
        </p:txBody>
      </p:sp>
      <p:sp>
        <p:nvSpPr>
          <p:cNvPr id="31" name="Line 27"/>
          <p:cNvSpPr>
            <a:spLocks noChangeShapeType="1"/>
          </p:cNvSpPr>
          <p:nvPr/>
        </p:nvSpPr>
        <p:spPr bwMode="auto">
          <a:xfrm>
            <a:off x="1119743" y="3850584"/>
            <a:ext cx="3045155"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8" name="Freeform 37"/>
          <p:cNvSpPr/>
          <p:nvPr/>
        </p:nvSpPr>
        <p:spPr>
          <a:xfrm>
            <a:off x="1106088" y="2239347"/>
            <a:ext cx="3509439" cy="2758220"/>
          </a:xfrm>
          <a:custGeom>
            <a:avLst/>
            <a:gdLst>
              <a:gd name="connsiteX0" fmla="*/ 0 w 3659655"/>
              <a:gd name="connsiteY0" fmla="*/ 3004002 h 3004002"/>
              <a:gd name="connsiteX1" fmla="*/ 3058810 w 3659655"/>
              <a:gd name="connsiteY1" fmla="*/ 1870674 h 3004002"/>
              <a:gd name="connsiteX2" fmla="*/ 3659648 w 3659655"/>
              <a:gd name="connsiteY2" fmla="*/ 0 h 3004002"/>
            </a:gdLst>
            <a:ahLst/>
            <a:cxnLst>
              <a:cxn ang="0">
                <a:pos x="connsiteX0" y="connsiteY0"/>
              </a:cxn>
              <a:cxn ang="0">
                <a:pos x="connsiteX1" y="connsiteY1"/>
              </a:cxn>
              <a:cxn ang="0">
                <a:pos x="connsiteX2" y="connsiteY2"/>
              </a:cxn>
            </a:cxnLst>
            <a:rect l="l" t="t" r="r" b="b"/>
            <a:pathLst>
              <a:path w="3659655" h="3004002">
                <a:moveTo>
                  <a:pt x="0" y="3004002"/>
                </a:moveTo>
                <a:cubicBezTo>
                  <a:pt x="1224434" y="2687671"/>
                  <a:pt x="2448869" y="2371341"/>
                  <a:pt x="3058810" y="1870674"/>
                </a:cubicBezTo>
                <a:cubicBezTo>
                  <a:pt x="3668751" y="1370007"/>
                  <a:pt x="3659648" y="0"/>
                  <a:pt x="3659648" y="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2" name="Rectangle 41"/>
          <p:cNvSpPr/>
          <p:nvPr/>
        </p:nvSpPr>
        <p:spPr>
          <a:xfrm>
            <a:off x="719348" y="3665918"/>
            <a:ext cx="413169" cy="369332"/>
          </a:xfrm>
          <a:prstGeom prst="rect">
            <a:avLst/>
          </a:prstGeom>
        </p:spPr>
        <p:txBody>
          <a:bodyPr wrap="none">
            <a:spAutoFit/>
          </a:bodyPr>
          <a:lstStyle/>
          <a:p>
            <a:r>
              <a:rPr lang="en-US" dirty="0" smtClean="0"/>
              <a:t>P</a:t>
            </a:r>
            <a:r>
              <a:rPr lang="en-US" baseline="-25000" dirty="0"/>
              <a:t>E</a:t>
            </a:r>
            <a:endParaRPr lang="en-US" dirty="0"/>
          </a:p>
        </p:txBody>
      </p:sp>
      <p:sp>
        <p:nvSpPr>
          <p:cNvPr id="44" name="Rectangle 43"/>
          <p:cNvSpPr/>
          <p:nvPr/>
        </p:nvSpPr>
        <p:spPr>
          <a:xfrm>
            <a:off x="5910695" y="5309090"/>
            <a:ext cx="597527" cy="369332"/>
          </a:xfrm>
          <a:prstGeom prst="rect">
            <a:avLst/>
          </a:prstGeom>
        </p:spPr>
        <p:txBody>
          <a:bodyPr wrap="none">
            <a:spAutoFit/>
          </a:bodyPr>
          <a:lstStyle/>
          <a:p>
            <a:r>
              <a:rPr lang="en-US" dirty="0" smtClean="0"/>
              <a:t>AD</a:t>
            </a:r>
            <a:r>
              <a:rPr lang="en-US" baseline="-25000" dirty="0" smtClean="0"/>
              <a:t>1</a:t>
            </a:r>
            <a:r>
              <a:rPr lang="en-US" dirty="0" smtClean="0"/>
              <a:t> </a:t>
            </a:r>
            <a:endParaRPr lang="en-US" dirty="0"/>
          </a:p>
        </p:txBody>
      </p:sp>
      <p:sp>
        <p:nvSpPr>
          <p:cNvPr id="49" name="TextBox 48"/>
          <p:cNvSpPr txBox="1"/>
          <p:nvPr/>
        </p:nvSpPr>
        <p:spPr>
          <a:xfrm>
            <a:off x="4509587" y="1870015"/>
            <a:ext cx="747743" cy="369332"/>
          </a:xfrm>
          <a:prstGeom prst="rect">
            <a:avLst/>
          </a:prstGeom>
          <a:noFill/>
        </p:spPr>
        <p:txBody>
          <a:bodyPr wrap="square" rtlCol="0">
            <a:spAutoFit/>
          </a:bodyPr>
          <a:lstStyle/>
          <a:p>
            <a:r>
              <a:rPr lang="en-US" dirty="0" smtClean="0"/>
              <a:t>SRAS</a:t>
            </a:r>
            <a:endParaRPr lang="en-US" dirty="0"/>
          </a:p>
        </p:txBody>
      </p:sp>
      <p:sp>
        <p:nvSpPr>
          <p:cNvPr id="50" name="TextBox 49"/>
          <p:cNvSpPr txBox="1"/>
          <p:nvPr/>
        </p:nvSpPr>
        <p:spPr>
          <a:xfrm>
            <a:off x="3688247" y="1870015"/>
            <a:ext cx="747743" cy="369332"/>
          </a:xfrm>
          <a:prstGeom prst="rect">
            <a:avLst/>
          </a:prstGeom>
          <a:noFill/>
        </p:spPr>
        <p:txBody>
          <a:bodyPr wrap="square" rtlCol="0">
            <a:spAutoFit/>
          </a:bodyPr>
          <a:lstStyle/>
          <a:p>
            <a:r>
              <a:rPr lang="en-US" dirty="0"/>
              <a:t>L</a:t>
            </a:r>
            <a:r>
              <a:rPr lang="en-US" dirty="0" smtClean="0"/>
              <a:t>RAS</a:t>
            </a:r>
            <a:endParaRPr lang="en-US" dirty="0"/>
          </a:p>
        </p:txBody>
      </p:sp>
      <p:sp>
        <p:nvSpPr>
          <p:cNvPr id="32" name="TextBox 31"/>
          <p:cNvSpPr txBox="1"/>
          <p:nvPr/>
        </p:nvSpPr>
        <p:spPr>
          <a:xfrm>
            <a:off x="5729864" y="1711317"/>
            <a:ext cx="3287925" cy="3170099"/>
          </a:xfrm>
          <a:prstGeom prst="rect">
            <a:avLst/>
          </a:prstGeom>
          <a:solidFill>
            <a:srgbClr val="C3AFCC"/>
          </a:solidFill>
        </p:spPr>
        <p:txBody>
          <a:bodyPr wrap="square" rtlCol="0">
            <a:spAutoFit/>
          </a:bodyPr>
          <a:lstStyle/>
          <a:p>
            <a:pPr marL="285750" indent="-285750">
              <a:buFont typeface="Arial"/>
              <a:buChar char="•"/>
            </a:pPr>
            <a:r>
              <a:rPr lang="en-US" sz="2000" dirty="0" smtClean="0"/>
              <a:t>At Y</a:t>
            </a:r>
            <a:r>
              <a:rPr lang="en-US" sz="2000" baseline="-25000" dirty="0" smtClean="0"/>
              <a:t>FE</a:t>
            </a:r>
            <a:r>
              <a:rPr lang="en-US" sz="2000" dirty="0" smtClean="0"/>
              <a:t>, the nation experiences very low unemployment, stable prices (meaning low inflation), nation’s resources are being used efficiently and near their full capacity towards the production of G&amp;S</a:t>
            </a:r>
          </a:p>
        </p:txBody>
      </p:sp>
    </p:spTree>
    <p:extLst>
      <p:ext uri="{BB962C8B-B14F-4D97-AF65-F5344CB8AC3E}">
        <p14:creationId xmlns:p14="http://schemas.microsoft.com/office/powerpoint/2010/main" val="310634860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SRAS is horizontal at levels of output below full employment</a:t>
            </a:r>
          </a:p>
        </p:txBody>
      </p:sp>
      <p:sp>
        <p:nvSpPr>
          <p:cNvPr id="3" name="Content Placeholder 2"/>
          <p:cNvSpPr>
            <a:spLocks noGrp="1"/>
          </p:cNvSpPr>
          <p:nvPr>
            <p:ph idx="1"/>
          </p:nvPr>
        </p:nvSpPr>
        <p:spPr>
          <a:xfrm>
            <a:off x="498474" y="1995404"/>
            <a:ext cx="5209485" cy="4144963"/>
          </a:xfrm>
        </p:spPr>
        <p:txBody>
          <a:bodyPr/>
          <a:lstStyle/>
          <a:p>
            <a:pPr marL="0" indent="0">
              <a:buNone/>
            </a:pPr>
            <a:r>
              <a:rPr lang="en-US" dirty="0" smtClean="0"/>
              <a:t>PL</a:t>
            </a:r>
            <a:endParaRPr lang="en-US" dirty="0"/>
          </a:p>
        </p:txBody>
      </p:sp>
      <p:cxnSp>
        <p:nvCxnSpPr>
          <p:cNvPr id="5" name="Straight Arrow Connector 4"/>
          <p:cNvCxnSpPr/>
          <p:nvPr/>
        </p:nvCxnSpPr>
        <p:spPr>
          <a:xfrm flipV="1">
            <a:off x="1106087" y="2239347"/>
            <a:ext cx="13656" cy="38959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1119743" y="6135295"/>
            <a:ext cx="492960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4137587" y="2239347"/>
            <a:ext cx="27311" cy="3886816"/>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3086739" y="2694048"/>
            <a:ext cx="3045155" cy="2266656"/>
          </a:xfrm>
          <a:prstGeom prst="line">
            <a:avLst/>
          </a:prstGeom>
          <a:ln>
            <a:solidFill>
              <a:srgbClr val="FF66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992327" y="2898793"/>
            <a:ext cx="3285133" cy="2405401"/>
          </a:xfrm>
          <a:prstGeom prst="line">
            <a:avLst/>
          </a:prstGeom>
          <a:ln/>
        </p:spPr>
        <p:style>
          <a:lnRef idx="2">
            <a:schemeClr val="dk1"/>
          </a:lnRef>
          <a:fillRef idx="0">
            <a:schemeClr val="dk1"/>
          </a:fillRef>
          <a:effectRef idx="1">
            <a:schemeClr val="dk1"/>
          </a:effectRef>
          <a:fontRef idx="minor">
            <a:schemeClr val="tx1"/>
          </a:fontRef>
        </p:style>
      </p:cxnSp>
      <p:sp>
        <p:nvSpPr>
          <p:cNvPr id="20" name="TextBox 19"/>
          <p:cNvSpPr txBox="1"/>
          <p:nvPr/>
        </p:nvSpPr>
        <p:spPr>
          <a:xfrm>
            <a:off x="5257330" y="6211669"/>
            <a:ext cx="901257" cy="646331"/>
          </a:xfrm>
          <a:prstGeom prst="rect">
            <a:avLst/>
          </a:prstGeom>
          <a:noFill/>
        </p:spPr>
        <p:txBody>
          <a:bodyPr wrap="square" rtlCol="0">
            <a:spAutoFit/>
          </a:bodyPr>
          <a:lstStyle/>
          <a:p>
            <a:r>
              <a:rPr lang="en-US" dirty="0" smtClean="0"/>
              <a:t>Real GDP</a:t>
            </a:r>
            <a:endParaRPr lang="en-US" dirty="0"/>
          </a:p>
        </p:txBody>
      </p:sp>
      <p:sp>
        <p:nvSpPr>
          <p:cNvPr id="22" name="Rectangle 21"/>
          <p:cNvSpPr/>
          <p:nvPr/>
        </p:nvSpPr>
        <p:spPr>
          <a:xfrm>
            <a:off x="3907462" y="6161451"/>
            <a:ext cx="514872" cy="369332"/>
          </a:xfrm>
          <a:prstGeom prst="rect">
            <a:avLst/>
          </a:prstGeom>
        </p:spPr>
        <p:txBody>
          <a:bodyPr wrap="none">
            <a:spAutoFit/>
          </a:bodyPr>
          <a:lstStyle/>
          <a:p>
            <a:r>
              <a:rPr lang="en-US" dirty="0"/>
              <a:t>Y</a:t>
            </a:r>
            <a:r>
              <a:rPr lang="en-US" baseline="-25000" dirty="0"/>
              <a:t>FE</a:t>
            </a:r>
            <a:r>
              <a:rPr lang="en-US" dirty="0"/>
              <a:t> </a:t>
            </a:r>
          </a:p>
        </p:txBody>
      </p:sp>
      <p:sp>
        <p:nvSpPr>
          <p:cNvPr id="23" name="TextBox 22"/>
          <p:cNvSpPr txBox="1"/>
          <p:nvPr/>
        </p:nvSpPr>
        <p:spPr>
          <a:xfrm>
            <a:off x="3142934" y="5982895"/>
            <a:ext cx="450628" cy="369332"/>
          </a:xfrm>
          <a:prstGeom prst="rect">
            <a:avLst/>
          </a:prstGeom>
          <a:noFill/>
        </p:spPr>
        <p:txBody>
          <a:bodyPr wrap="square" rtlCol="0">
            <a:spAutoFit/>
          </a:bodyPr>
          <a:lstStyle/>
          <a:p>
            <a:endParaRPr lang="en-US" dirty="0"/>
          </a:p>
        </p:txBody>
      </p:sp>
      <p:sp>
        <p:nvSpPr>
          <p:cNvPr id="24" name="TextBox 23"/>
          <p:cNvSpPr txBox="1"/>
          <p:nvPr/>
        </p:nvSpPr>
        <p:spPr>
          <a:xfrm>
            <a:off x="3295334" y="6135295"/>
            <a:ext cx="450628" cy="369332"/>
          </a:xfrm>
          <a:prstGeom prst="rect">
            <a:avLst/>
          </a:prstGeom>
          <a:noFill/>
        </p:spPr>
        <p:txBody>
          <a:bodyPr wrap="square" rtlCol="0">
            <a:spAutoFit/>
          </a:bodyPr>
          <a:lstStyle/>
          <a:p>
            <a:endParaRPr lang="en-US" dirty="0"/>
          </a:p>
        </p:txBody>
      </p:sp>
      <p:sp>
        <p:nvSpPr>
          <p:cNvPr id="25" name="Rectangle 24"/>
          <p:cNvSpPr/>
          <p:nvPr/>
        </p:nvSpPr>
        <p:spPr>
          <a:xfrm>
            <a:off x="3086739" y="6126163"/>
            <a:ext cx="417189" cy="369332"/>
          </a:xfrm>
          <a:prstGeom prst="rect">
            <a:avLst/>
          </a:prstGeom>
        </p:spPr>
        <p:txBody>
          <a:bodyPr wrap="none">
            <a:spAutoFit/>
          </a:bodyPr>
          <a:lstStyle/>
          <a:p>
            <a:r>
              <a:rPr lang="en-US" dirty="0" smtClean="0"/>
              <a:t>Y</a:t>
            </a:r>
            <a:r>
              <a:rPr lang="en-US" baseline="-25000" dirty="0"/>
              <a:t>1</a:t>
            </a:r>
            <a:r>
              <a:rPr lang="en-US" dirty="0" smtClean="0"/>
              <a:t> </a:t>
            </a:r>
            <a:endParaRPr lang="en-US" dirty="0"/>
          </a:p>
        </p:txBody>
      </p:sp>
      <p:sp>
        <p:nvSpPr>
          <p:cNvPr id="28" name="Line 27"/>
          <p:cNvSpPr>
            <a:spLocks noChangeShapeType="1"/>
          </p:cNvSpPr>
          <p:nvPr/>
        </p:nvSpPr>
        <p:spPr bwMode="auto">
          <a:xfrm>
            <a:off x="3295333" y="3842432"/>
            <a:ext cx="1" cy="2283732"/>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9" name="Line 27"/>
          <p:cNvSpPr>
            <a:spLocks noChangeShapeType="1"/>
          </p:cNvSpPr>
          <p:nvPr/>
        </p:nvSpPr>
        <p:spPr bwMode="auto">
          <a:xfrm flipH="1">
            <a:off x="1119743" y="3842431"/>
            <a:ext cx="2175590"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1" name="Line 27"/>
          <p:cNvSpPr>
            <a:spLocks noChangeShapeType="1"/>
          </p:cNvSpPr>
          <p:nvPr/>
        </p:nvSpPr>
        <p:spPr bwMode="auto">
          <a:xfrm>
            <a:off x="1132517" y="3532011"/>
            <a:ext cx="3045155"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8" name="Freeform 37"/>
          <p:cNvSpPr/>
          <p:nvPr/>
        </p:nvSpPr>
        <p:spPr>
          <a:xfrm>
            <a:off x="1132517" y="2239347"/>
            <a:ext cx="3483010" cy="2102801"/>
          </a:xfrm>
          <a:custGeom>
            <a:avLst/>
            <a:gdLst>
              <a:gd name="connsiteX0" fmla="*/ 0 w 3659655"/>
              <a:gd name="connsiteY0" fmla="*/ 3004002 h 3004002"/>
              <a:gd name="connsiteX1" fmla="*/ 3058810 w 3659655"/>
              <a:gd name="connsiteY1" fmla="*/ 1870674 h 3004002"/>
              <a:gd name="connsiteX2" fmla="*/ 3659648 w 3659655"/>
              <a:gd name="connsiteY2" fmla="*/ 0 h 3004002"/>
            </a:gdLst>
            <a:ahLst/>
            <a:cxnLst>
              <a:cxn ang="0">
                <a:pos x="connsiteX0" y="connsiteY0"/>
              </a:cxn>
              <a:cxn ang="0">
                <a:pos x="connsiteX1" y="connsiteY1"/>
              </a:cxn>
              <a:cxn ang="0">
                <a:pos x="connsiteX2" y="connsiteY2"/>
              </a:cxn>
            </a:cxnLst>
            <a:rect l="l" t="t" r="r" b="b"/>
            <a:pathLst>
              <a:path w="3659655" h="3004002">
                <a:moveTo>
                  <a:pt x="0" y="3004002"/>
                </a:moveTo>
                <a:cubicBezTo>
                  <a:pt x="1224434" y="2687671"/>
                  <a:pt x="2448869" y="2371341"/>
                  <a:pt x="3058810" y="1870674"/>
                </a:cubicBezTo>
                <a:cubicBezTo>
                  <a:pt x="3668751" y="1370007"/>
                  <a:pt x="3659648" y="0"/>
                  <a:pt x="3659648" y="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2" name="Rectangle 41"/>
          <p:cNvSpPr/>
          <p:nvPr/>
        </p:nvSpPr>
        <p:spPr>
          <a:xfrm>
            <a:off x="705693" y="3347345"/>
            <a:ext cx="443621" cy="369332"/>
          </a:xfrm>
          <a:prstGeom prst="rect">
            <a:avLst/>
          </a:prstGeom>
        </p:spPr>
        <p:txBody>
          <a:bodyPr wrap="square">
            <a:spAutoFit/>
          </a:bodyPr>
          <a:lstStyle/>
          <a:p>
            <a:r>
              <a:rPr lang="en-US" dirty="0" smtClean="0"/>
              <a:t>P</a:t>
            </a:r>
            <a:r>
              <a:rPr lang="en-US" baseline="-25000" dirty="0"/>
              <a:t>E</a:t>
            </a:r>
            <a:endParaRPr lang="en-US" dirty="0"/>
          </a:p>
        </p:txBody>
      </p:sp>
      <p:sp>
        <p:nvSpPr>
          <p:cNvPr id="43" name="Rectangle 42"/>
          <p:cNvSpPr/>
          <p:nvPr/>
        </p:nvSpPr>
        <p:spPr>
          <a:xfrm>
            <a:off x="705693" y="3716677"/>
            <a:ext cx="400395" cy="369332"/>
          </a:xfrm>
          <a:prstGeom prst="rect">
            <a:avLst/>
          </a:prstGeom>
        </p:spPr>
        <p:txBody>
          <a:bodyPr wrap="none">
            <a:spAutoFit/>
          </a:bodyPr>
          <a:lstStyle/>
          <a:p>
            <a:r>
              <a:rPr lang="en-US" dirty="0" smtClean="0"/>
              <a:t>P</a:t>
            </a:r>
            <a:r>
              <a:rPr lang="en-US" baseline="-25000" dirty="0"/>
              <a:t>1</a:t>
            </a:r>
            <a:r>
              <a:rPr lang="en-US" dirty="0" smtClean="0"/>
              <a:t> </a:t>
            </a:r>
            <a:endParaRPr lang="en-US" dirty="0"/>
          </a:p>
        </p:txBody>
      </p:sp>
      <p:sp>
        <p:nvSpPr>
          <p:cNvPr id="44" name="Rectangle 43"/>
          <p:cNvSpPr/>
          <p:nvPr/>
        </p:nvSpPr>
        <p:spPr>
          <a:xfrm>
            <a:off x="6049344" y="4960704"/>
            <a:ext cx="597527" cy="369332"/>
          </a:xfrm>
          <a:prstGeom prst="rect">
            <a:avLst/>
          </a:prstGeom>
        </p:spPr>
        <p:txBody>
          <a:bodyPr wrap="none">
            <a:spAutoFit/>
          </a:bodyPr>
          <a:lstStyle/>
          <a:p>
            <a:r>
              <a:rPr lang="en-US" dirty="0" smtClean="0"/>
              <a:t>AD</a:t>
            </a:r>
            <a:r>
              <a:rPr lang="en-US" baseline="-25000" dirty="0" smtClean="0"/>
              <a:t>1</a:t>
            </a:r>
            <a:r>
              <a:rPr lang="en-US" dirty="0" smtClean="0"/>
              <a:t> </a:t>
            </a:r>
            <a:endParaRPr lang="en-US" dirty="0"/>
          </a:p>
        </p:txBody>
      </p:sp>
      <p:sp>
        <p:nvSpPr>
          <p:cNvPr id="47" name="Rectangle 46"/>
          <p:cNvSpPr/>
          <p:nvPr/>
        </p:nvSpPr>
        <p:spPr>
          <a:xfrm>
            <a:off x="4978696" y="5328107"/>
            <a:ext cx="597527" cy="369332"/>
          </a:xfrm>
          <a:prstGeom prst="rect">
            <a:avLst/>
          </a:prstGeom>
        </p:spPr>
        <p:txBody>
          <a:bodyPr wrap="none">
            <a:spAutoFit/>
          </a:bodyPr>
          <a:lstStyle/>
          <a:p>
            <a:r>
              <a:rPr lang="en-US" dirty="0" smtClean="0"/>
              <a:t>AD</a:t>
            </a:r>
            <a:r>
              <a:rPr lang="en-US" baseline="-25000" dirty="0"/>
              <a:t>2</a:t>
            </a:r>
            <a:r>
              <a:rPr lang="en-US" dirty="0" smtClean="0"/>
              <a:t> </a:t>
            </a:r>
            <a:endParaRPr lang="en-US" dirty="0"/>
          </a:p>
        </p:txBody>
      </p:sp>
      <p:sp>
        <p:nvSpPr>
          <p:cNvPr id="49" name="TextBox 48"/>
          <p:cNvSpPr txBox="1"/>
          <p:nvPr/>
        </p:nvSpPr>
        <p:spPr>
          <a:xfrm>
            <a:off x="4509587" y="1870015"/>
            <a:ext cx="747743" cy="369332"/>
          </a:xfrm>
          <a:prstGeom prst="rect">
            <a:avLst/>
          </a:prstGeom>
          <a:noFill/>
        </p:spPr>
        <p:txBody>
          <a:bodyPr wrap="square" rtlCol="0">
            <a:spAutoFit/>
          </a:bodyPr>
          <a:lstStyle/>
          <a:p>
            <a:r>
              <a:rPr lang="en-US" dirty="0" smtClean="0"/>
              <a:t>SRAS</a:t>
            </a:r>
            <a:endParaRPr lang="en-US" dirty="0"/>
          </a:p>
        </p:txBody>
      </p:sp>
      <p:sp>
        <p:nvSpPr>
          <p:cNvPr id="50" name="TextBox 49"/>
          <p:cNvSpPr txBox="1"/>
          <p:nvPr/>
        </p:nvSpPr>
        <p:spPr>
          <a:xfrm>
            <a:off x="3688247" y="1870015"/>
            <a:ext cx="747743" cy="369332"/>
          </a:xfrm>
          <a:prstGeom prst="rect">
            <a:avLst/>
          </a:prstGeom>
          <a:noFill/>
        </p:spPr>
        <p:txBody>
          <a:bodyPr wrap="square" rtlCol="0">
            <a:spAutoFit/>
          </a:bodyPr>
          <a:lstStyle/>
          <a:p>
            <a:r>
              <a:rPr lang="en-US" dirty="0"/>
              <a:t>L</a:t>
            </a:r>
            <a:r>
              <a:rPr lang="en-US" dirty="0" smtClean="0"/>
              <a:t>RAS</a:t>
            </a:r>
            <a:endParaRPr lang="en-US" dirty="0"/>
          </a:p>
        </p:txBody>
      </p:sp>
      <p:sp>
        <p:nvSpPr>
          <p:cNvPr id="32" name="TextBox 31"/>
          <p:cNvSpPr txBox="1"/>
          <p:nvPr/>
        </p:nvSpPr>
        <p:spPr>
          <a:xfrm>
            <a:off x="5729864" y="2503937"/>
            <a:ext cx="3287925" cy="1323439"/>
          </a:xfrm>
          <a:prstGeom prst="rect">
            <a:avLst/>
          </a:prstGeom>
          <a:solidFill>
            <a:srgbClr val="C3AFCC"/>
          </a:solidFill>
        </p:spPr>
        <p:txBody>
          <a:bodyPr wrap="square" rtlCol="0">
            <a:spAutoFit/>
          </a:bodyPr>
          <a:lstStyle/>
          <a:p>
            <a:pPr marL="285750" indent="-285750">
              <a:buFont typeface="Arial"/>
              <a:buChar char="•"/>
            </a:pPr>
            <a:r>
              <a:rPr lang="en-US" sz="2000" dirty="0" smtClean="0"/>
              <a:t>A </a:t>
            </a:r>
            <a:r>
              <a:rPr lang="en-US" sz="2000" dirty="0"/>
              <a:t>fall in AD, small decrease in price level, large decrease in </a:t>
            </a:r>
            <a:r>
              <a:rPr lang="en-US" sz="2000" dirty="0" smtClean="0"/>
              <a:t>output</a:t>
            </a:r>
            <a:endParaRPr lang="en-US" sz="2000" dirty="0"/>
          </a:p>
        </p:txBody>
      </p:sp>
    </p:spTree>
    <p:extLst>
      <p:ext uri="{BB962C8B-B14F-4D97-AF65-F5344CB8AC3E}">
        <p14:creationId xmlns:p14="http://schemas.microsoft.com/office/powerpoint/2010/main" val="116706810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SRAS is horizontal at levels of output below full employment</a:t>
            </a:r>
          </a:p>
        </p:txBody>
      </p:sp>
      <p:sp>
        <p:nvSpPr>
          <p:cNvPr id="3" name="Content Placeholder 2"/>
          <p:cNvSpPr>
            <a:spLocks noGrp="1"/>
          </p:cNvSpPr>
          <p:nvPr>
            <p:ph idx="1"/>
          </p:nvPr>
        </p:nvSpPr>
        <p:spPr>
          <a:xfrm>
            <a:off x="498474" y="1995404"/>
            <a:ext cx="5209485" cy="4144963"/>
          </a:xfrm>
        </p:spPr>
        <p:txBody>
          <a:bodyPr/>
          <a:lstStyle/>
          <a:p>
            <a:pPr marL="0" indent="0">
              <a:buNone/>
            </a:pPr>
            <a:r>
              <a:rPr lang="en-US" dirty="0" smtClean="0"/>
              <a:t>PL</a:t>
            </a:r>
            <a:endParaRPr lang="en-US" dirty="0"/>
          </a:p>
        </p:txBody>
      </p:sp>
      <p:cxnSp>
        <p:nvCxnSpPr>
          <p:cNvPr id="5" name="Straight Arrow Connector 4"/>
          <p:cNvCxnSpPr/>
          <p:nvPr/>
        </p:nvCxnSpPr>
        <p:spPr>
          <a:xfrm flipV="1">
            <a:off x="1106087" y="2239347"/>
            <a:ext cx="13656" cy="38959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flipV="1">
            <a:off x="1119743" y="6126163"/>
            <a:ext cx="4588216" cy="913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4137587" y="2239347"/>
            <a:ext cx="27311" cy="3886816"/>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3086739" y="2694048"/>
            <a:ext cx="2190721" cy="1648100"/>
          </a:xfrm>
          <a:prstGeom prst="line">
            <a:avLst/>
          </a:prstGeom>
          <a:ln>
            <a:solidFill>
              <a:srgbClr val="FF66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992327" y="2898793"/>
            <a:ext cx="3285133" cy="2405401"/>
          </a:xfrm>
          <a:prstGeom prst="line">
            <a:avLst/>
          </a:prstGeom>
          <a:ln/>
        </p:spPr>
        <p:style>
          <a:lnRef idx="2">
            <a:schemeClr val="dk1"/>
          </a:lnRef>
          <a:fillRef idx="0">
            <a:schemeClr val="dk1"/>
          </a:fillRef>
          <a:effectRef idx="1">
            <a:schemeClr val="dk1"/>
          </a:effectRef>
          <a:fontRef idx="minor">
            <a:schemeClr val="tx1"/>
          </a:fontRef>
        </p:style>
      </p:cxnSp>
      <p:sp>
        <p:nvSpPr>
          <p:cNvPr id="20" name="TextBox 19"/>
          <p:cNvSpPr txBox="1"/>
          <p:nvPr/>
        </p:nvSpPr>
        <p:spPr>
          <a:xfrm>
            <a:off x="5125594" y="6172329"/>
            <a:ext cx="901257" cy="646331"/>
          </a:xfrm>
          <a:prstGeom prst="rect">
            <a:avLst/>
          </a:prstGeom>
          <a:noFill/>
        </p:spPr>
        <p:txBody>
          <a:bodyPr wrap="square" rtlCol="0">
            <a:spAutoFit/>
          </a:bodyPr>
          <a:lstStyle/>
          <a:p>
            <a:r>
              <a:rPr lang="en-US" dirty="0" smtClean="0"/>
              <a:t>Real GDP</a:t>
            </a:r>
            <a:endParaRPr lang="en-US" dirty="0"/>
          </a:p>
        </p:txBody>
      </p:sp>
      <p:sp>
        <p:nvSpPr>
          <p:cNvPr id="22" name="Rectangle 21"/>
          <p:cNvSpPr/>
          <p:nvPr/>
        </p:nvSpPr>
        <p:spPr>
          <a:xfrm>
            <a:off x="3907462" y="6161451"/>
            <a:ext cx="514872" cy="369332"/>
          </a:xfrm>
          <a:prstGeom prst="rect">
            <a:avLst/>
          </a:prstGeom>
        </p:spPr>
        <p:txBody>
          <a:bodyPr wrap="none">
            <a:spAutoFit/>
          </a:bodyPr>
          <a:lstStyle/>
          <a:p>
            <a:r>
              <a:rPr lang="en-US" dirty="0"/>
              <a:t>Y</a:t>
            </a:r>
            <a:r>
              <a:rPr lang="en-US" baseline="-25000" dirty="0"/>
              <a:t>FE</a:t>
            </a:r>
            <a:r>
              <a:rPr lang="en-US" dirty="0"/>
              <a:t> </a:t>
            </a:r>
          </a:p>
        </p:txBody>
      </p:sp>
      <p:sp>
        <p:nvSpPr>
          <p:cNvPr id="23" name="TextBox 22"/>
          <p:cNvSpPr txBox="1"/>
          <p:nvPr/>
        </p:nvSpPr>
        <p:spPr>
          <a:xfrm>
            <a:off x="3142934" y="5982895"/>
            <a:ext cx="450628" cy="369332"/>
          </a:xfrm>
          <a:prstGeom prst="rect">
            <a:avLst/>
          </a:prstGeom>
          <a:noFill/>
        </p:spPr>
        <p:txBody>
          <a:bodyPr wrap="square" rtlCol="0">
            <a:spAutoFit/>
          </a:bodyPr>
          <a:lstStyle/>
          <a:p>
            <a:endParaRPr lang="en-US" dirty="0"/>
          </a:p>
        </p:txBody>
      </p:sp>
      <p:sp>
        <p:nvSpPr>
          <p:cNvPr id="24" name="TextBox 23"/>
          <p:cNvSpPr txBox="1"/>
          <p:nvPr/>
        </p:nvSpPr>
        <p:spPr>
          <a:xfrm>
            <a:off x="3295334" y="6135295"/>
            <a:ext cx="450628" cy="369332"/>
          </a:xfrm>
          <a:prstGeom prst="rect">
            <a:avLst/>
          </a:prstGeom>
          <a:noFill/>
        </p:spPr>
        <p:txBody>
          <a:bodyPr wrap="square" rtlCol="0">
            <a:spAutoFit/>
          </a:bodyPr>
          <a:lstStyle/>
          <a:p>
            <a:endParaRPr lang="en-US" dirty="0"/>
          </a:p>
        </p:txBody>
      </p:sp>
      <p:sp>
        <p:nvSpPr>
          <p:cNvPr id="25" name="Rectangle 24"/>
          <p:cNvSpPr/>
          <p:nvPr/>
        </p:nvSpPr>
        <p:spPr>
          <a:xfrm>
            <a:off x="3086739" y="6126163"/>
            <a:ext cx="417189" cy="369332"/>
          </a:xfrm>
          <a:prstGeom prst="rect">
            <a:avLst/>
          </a:prstGeom>
        </p:spPr>
        <p:txBody>
          <a:bodyPr wrap="none">
            <a:spAutoFit/>
          </a:bodyPr>
          <a:lstStyle/>
          <a:p>
            <a:r>
              <a:rPr lang="en-US" dirty="0" smtClean="0"/>
              <a:t>Y</a:t>
            </a:r>
            <a:r>
              <a:rPr lang="en-US" baseline="-25000" dirty="0"/>
              <a:t>1</a:t>
            </a:r>
            <a:r>
              <a:rPr lang="en-US" dirty="0" smtClean="0"/>
              <a:t> </a:t>
            </a:r>
            <a:endParaRPr lang="en-US" dirty="0"/>
          </a:p>
        </p:txBody>
      </p:sp>
      <p:sp>
        <p:nvSpPr>
          <p:cNvPr id="28" name="Line 27"/>
          <p:cNvSpPr>
            <a:spLocks noChangeShapeType="1"/>
          </p:cNvSpPr>
          <p:nvPr/>
        </p:nvSpPr>
        <p:spPr bwMode="auto">
          <a:xfrm>
            <a:off x="3295333" y="3842432"/>
            <a:ext cx="1" cy="2283732"/>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9" name="Line 27"/>
          <p:cNvSpPr>
            <a:spLocks noChangeShapeType="1"/>
          </p:cNvSpPr>
          <p:nvPr/>
        </p:nvSpPr>
        <p:spPr bwMode="auto">
          <a:xfrm flipH="1">
            <a:off x="1119743" y="3842431"/>
            <a:ext cx="2175590"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1" name="Line 27"/>
          <p:cNvSpPr>
            <a:spLocks noChangeShapeType="1"/>
          </p:cNvSpPr>
          <p:nvPr/>
        </p:nvSpPr>
        <p:spPr bwMode="auto">
          <a:xfrm>
            <a:off x="1132517" y="3532011"/>
            <a:ext cx="3045155"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8" name="Freeform 37"/>
          <p:cNvSpPr/>
          <p:nvPr/>
        </p:nvSpPr>
        <p:spPr>
          <a:xfrm>
            <a:off x="1132517" y="2239347"/>
            <a:ext cx="3483010" cy="2102801"/>
          </a:xfrm>
          <a:custGeom>
            <a:avLst/>
            <a:gdLst>
              <a:gd name="connsiteX0" fmla="*/ 0 w 3659655"/>
              <a:gd name="connsiteY0" fmla="*/ 3004002 h 3004002"/>
              <a:gd name="connsiteX1" fmla="*/ 3058810 w 3659655"/>
              <a:gd name="connsiteY1" fmla="*/ 1870674 h 3004002"/>
              <a:gd name="connsiteX2" fmla="*/ 3659648 w 3659655"/>
              <a:gd name="connsiteY2" fmla="*/ 0 h 3004002"/>
            </a:gdLst>
            <a:ahLst/>
            <a:cxnLst>
              <a:cxn ang="0">
                <a:pos x="connsiteX0" y="connsiteY0"/>
              </a:cxn>
              <a:cxn ang="0">
                <a:pos x="connsiteX1" y="connsiteY1"/>
              </a:cxn>
              <a:cxn ang="0">
                <a:pos x="connsiteX2" y="connsiteY2"/>
              </a:cxn>
            </a:cxnLst>
            <a:rect l="l" t="t" r="r" b="b"/>
            <a:pathLst>
              <a:path w="3659655" h="3004002">
                <a:moveTo>
                  <a:pt x="0" y="3004002"/>
                </a:moveTo>
                <a:cubicBezTo>
                  <a:pt x="1224434" y="2687671"/>
                  <a:pt x="2448869" y="2371341"/>
                  <a:pt x="3058810" y="1870674"/>
                </a:cubicBezTo>
                <a:cubicBezTo>
                  <a:pt x="3668751" y="1370007"/>
                  <a:pt x="3659648" y="0"/>
                  <a:pt x="3659648" y="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2" name="Rectangle 41"/>
          <p:cNvSpPr/>
          <p:nvPr/>
        </p:nvSpPr>
        <p:spPr>
          <a:xfrm>
            <a:off x="705693" y="3347345"/>
            <a:ext cx="443621" cy="369332"/>
          </a:xfrm>
          <a:prstGeom prst="rect">
            <a:avLst/>
          </a:prstGeom>
        </p:spPr>
        <p:txBody>
          <a:bodyPr wrap="square">
            <a:spAutoFit/>
          </a:bodyPr>
          <a:lstStyle/>
          <a:p>
            <a:r>
              <a:rPr lang="en-US" dirty="0" smtClean="0"/>
              <a:t>P</a:t>
            </a:r>
            <a:r>
              <a:rPr lang="en-US" baseline="-25000" dirty="0"/>
              <a:t>E</a:t>
            </a:r>
            <a:endParaRPr lang="en-US" dirty="0"/>
          </a:p>
        </p:txBody>
      </p:sp>
      <p:sp>
        <p:nvSpPr>
          <p:cNvPr id="43" name="Rectangle 42"/>
          <p:cNvSpPr/>
          <p:nvPr/>
        </p:nvSpPr>
        <p:spPr>
          <a:xfrm>
            <a:off x="705693" y="3716677"/>
            <a:ext cx="400395" cy="369332"/>
          </a:xfrm>
          <a:prstGeom prst="rect">
            <a:avLst/>
          </a:prstGeom>
        </p:spPr>
        <p:txBody>
          <a:bodyPr wrap="none">
            <a:spAutoFit/>
          </a:bodyPr>
          <a:lstStyle/>
          <a:p>
            <a:r>
              <a:rPr lang="en-US" dirty="0" smtClean="0"/>
              <a:t>P</a:t>
            </a:r>
            <a:r>
              <a:rPr lang="en-US" baseline="-25000" dirty="0"/>
              <a:t>1</a:t>
            </a:r>
            <a:r>
              <a:rPr lang="en-US" dirty="0" smtClean="0"/>
              <a:t> </a:t>
            </a:r>
            <a:endParaRPr lang="en-US" dirty="0"/>
          </a:p>
        </p:txBody>
      </p:sp>
      <p:sp>
        <p:nvSpPr>
          <p:cNvPr id="44" name="Rectangle 43"/>
          <p:cNvSpPr/>
          <p:nvPr/>
        </p:nvSpPr>
        <p:spPr>
          <a:xfrm>
            <a:off x="4978696" y="4342148"/>
            <a:ext cx="597527" cy="369332"/>
          </a:xfrm>
          <a:prstGeom prst="rect">
            <a:avLst/>
          </a:prstGeom>
        </p:spPr>
        <p:txBody>
          <a:bodyPr wrap="none">
            <a:spAutoFit/>
          </a:bodyPr>
          <a:lstStyle/>
          <a:p>
            <a:r>
              <a:rPr lang="en-US" dirty="0" smtClean="0"/>
              <a:t>AD</a:t>
            </a:r>
            <a:r>
              <a:rPr lang="en-US" baseline="-25000" dirty="0" smtClean="0"/>
              <a:t>1</a:t>
            </a:r>
            <a:r>
              <a:rPr lang="en-US" dirty="0" smtClean="0"/>
              <a:t> </a:t>
            </a:r>
            <a:endParaRPr lang="en-US" dirty="0"/>
          </a:p>
        </p:txBody>
      </p:sp>
      <p:sp>
        <p:nvSpPr>
          <p:cNvPr id="47" name="Rectangle 46"/>
          <p:cNvSpPr/>
          <p:nvPr/>
        </p:nvSpPr>
        <p:spPr>
          <a:xfrm>
            <a:off x="4978696" y="5328107"/>
            <a:ext cx="597527" cy="369332"/>
          </a:xfrm>
          <a:prstGeom prst="rect">
            <a:avLst/>
          </a:prstGeom>
        </p:spPr>
        <p:txBody>
          <a:bodyPr wrap="none">
            <a:spAutoFit/>
          </a:bodyPr>
          <a:lstStyle/>
          <a:p>
            <a:r>
              <a:rPr lang="en-US" dirty="0" smtClean="0"/>
              <a:t>AD</a:t>
            </a:r>
            <a:r>
              <a:rPr lang="en-US" baseline="-25000" dirty="0"/>
              <a:t>2</a:t>
            </a:r>
            <a:r>
              <a:rPr lang="en-US" dirty="0" smtClean="0"/>
              <a:t> </a:t>
            </a:r>
            <a:endParaRPr lang="en-US" dirty="0"/>
          </a:p>
        </p:txBody>
      </p:sp>
      <p:sp>
        <p:nvSpPr>
          <p:cNvPr id="49" name="TextBox 48"/>
          <p:cNvSpPr txBox="1"/>
          <p:nvPr/>
        </p:nvSpPr>
        <p:spPr>
          <a:xfrm>
            <a:off x="4509587" y="1870015"/>
            <a:ext cx="747743" cy="369332"/>
          </a:xfrm>
          <a:prstGeom prst="rect">
            <a:avLst/>
          </a:prstGeom>
          <a:noFill/>
        </p:spPr>
        <p:txBody>
          <a:bodyPr wrap="square" rtlCol="0">
            <a:spAutoFit/>
          </a:bodyPr>
          <a:lstStyle/>
          <a:p>
            <a:r>
              <a:rPr lang="en-US" dirty="0" smtClean="0"/>
              <a:t>SRAS</a:t>
            </a:r>
            <a:endParaRPr lang="en-US" dirty="0"/>
          </a:p>
        </p:txBody>
      </p:sp>
      <p:sp>
        <p:nvSpPr>
          <p:cNvPr id="50" name="TextBox 49"/>
          <p:cNvSpPr txBox="1"/>
          <p:nvPr/>
        </p:nvSpPr>
        <p:spPr>
          <a:xfrm>
            <a:off x="3688247" y="1870015"/>
            <a:ext cx="747743" cy="369332"/>
          </a:xfrm>
          <a:prstGeom prst="rect">
            <a:avLst/>
          </a:prstGeom>
          <a:noFill/>
        </p:spPr>
        <p:txBody>
          <a:bodyPr wrap="square" rtlCol="0">
            <a:spAutoFit/>
          </a:bodyPr>
          <a:lstStyle/>
          <a:p>
            <a:r>
              <a:rPr lang="en-US" dirty="0"/>
              <a:t>L</a:t>
            </a:r>
            <a:r>
              <a:rPr lang="en-US" dirty="0" smtClean="0"/>
              <a:t>RAS</a:t>
            </a:r>
            <a:endParaRPr lang="en-US" dirty="0"/>
          </a:p>
        </p:txBody>
      </p:sp>
      <p:sp>
        <p:nvSpPr>
          <p:cNvPr id="32" name="TextBox 31"/>
          <p:cNvSpPr txBox="1"/>
          <p:nvPr/>
        </p:nvSpPr>
        <p:spPr>
          <a:xfrm>
            <a:off x="5825983" y="1731518"/>
            <a:ext cx="3155588" cy="4708981"/>
          </a:xfrm>
          <a:prstGeom prst="rect">
            <a:avLst/>
          </a:prstGeom>
          <a:solidFill>
            <a:srgbClr val="C3AFCC"/>
          </a:solidFill>
        </p:spPr>
        <p:txBody>
          <a:bodyPr wrap="square" rtlCol="0">
            <a:spAutoFit/>
          </a:bodyPr>
          <a:lstStyle/>
          <a:p>
            <a:pPr marL="285750" indent="-285750">
              <a:buFont typeface="Arial"/>
              <a:buChar char="•"/>
            </a:pPr>
            <a:r>
              <a:rPr lang="en-US" sz="2000" dirty="0"/>
              <a:t>At Y</a:t>
            </a:r>
            <a:r>
              <a:rPr lang="en-US" sz="2000" baseline="-25000" dirty="0"/>
              <a:t>1</a:t>
            </a:r>
            <a:r>
              <a:rPr lang="en-US" sz="2000" dirty="0"/>
              <a:t>, decrease in AD caused by a decrease in any of the components of AD, causes a fall in price level (from P</a:t>
            </a:r>
            <a:r>
              <a:rPr lang="en-US" sz="2000" baseline="-25000" dirty="0"/>
              <a:t>E </a:t>
            </a:r>
            <a:r>
              <a:rPr lang="en-US" sz="2000" dirty="0"/>
              <a:t>to P</a:t>
            </a:r>
            <a:r>
              <a:rPr lang="en-US" sz="2000" baseline="-25000" dirty="0"/>
              <a:t>1</a:t>
            </a:r>
            <a:r>
              <a:rPr lang="en-US" sz="2000" dirty="0"/>
              <a:t>)</a:t>
            </a:r>
            <a:endParaRPr lang="en-US" sz="2000" baseline="-25000" dirty="0"/>
          </a:p>
          <a:p>
            <a:pPr marL="285750" indent="-285750">
              <a:buFont typeface="Arial"/>
              <a:buChar char="•"/>
            </a:pPr>
            <a:r>
              <a:rPr lang="en-US" sz="2000" dirty="0"/>
              <a:t>As PL falls, firms respond by reducing output and laying off workers</a:t>
            </a:r>
          </a:p>
          <a:p>
            <a:pPr marL="285750" indent="-285750">
              <a:buFont typeface="Arial"/>
              <a:buChar char="•"/>
            </a:pPr>
            <a:r>
              <a:rPr lang="en-US" sz="2000" dirty="0"/>
              <a:t>In the SR, the decrease in the PL is proportionally smaller than the decrease in the equilibrium output</a:t>
            </a:r>
          </a:p>
        </p:txBody>
      </p:sp>
    </p:spTree>
    <p:extLst>
      <p:ext uri="{BB962C8B-B14F-4D97-AF65-F5344CB8AC3E}">
        <p14:creationId xmlns:p14="http://schemas.microsoft.com/office/powerpoint/2010/main" val="14958932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SRAS is horizontal at levels of output below full employment</a:t>
            </a:r>
          </a:p>
        </p:txBody>
      </p:sp>
      <p:sp>
        <p:nvSpPr>
          <p:cNvPr id="3" name="Content Placeholder 2"/>
          <p:cNvSpPr>
            <a:spLocks noGrp="1"/>
          </p:cNvSpPr>
          <p:nvPr>
            <p:ph idx="1"/>
          </p:nvPr>
        </p:nvSpPr>
        <p:spPr>
          <a:xfrm>
            <a:off x="498474" y="1995404"/>
            <a:ext cx="5209485" cy="4144963"/>
          </a:xfrm>
        </p:spPr>
        <p:txBody>
          <a:bodyPr/>
          <a:lstStyle/>
          <a:p>
            <a:pPr marL="0" indent="0">
              <a:buNone/>
            </a:pPr>
            <a:r>
              <a:rPr lang="en-US" dirty="0" smtClean="0"/>
              <a:t>PL</a:t>
            </a:r>
            <a:endParaRPr lang="en-US" dirty="0"/>
          </a:p>
        </p:txBody>
      </p:sp>
      <p:cxnSp>
        <p:nvCxnSpPr>
          <p:cNvPr id="5" name="Straight Arrow Connector 4"/>
          <p:cNvCxnSpPr/>
          <p:nvPr/>
        </p:nvCxnSpPr>
        <p:spPr>
          <a:xfrm flipV="1">
            <a:off x="1106087" y="2239347"/>
            <a:ext cx="13656" cy="38959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flipV="1">
            <a:off x="1119743" y="6126163"/>
            <a:ext cx="4588216" cy="913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4137587" y="2239347"/>
            <a:ext cx="27311" cy="3886816"/>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3086739" y="2694048"/>
            <a:ext cx="2190721" cy="1648100"/>
          </a:xfrm>
          <a:prstGeom prst="line">
            <a:avLst/>
          </a:prstGeom>
          <a:ln>
            <a:solidFill>
              <a:srgbClr val="FF66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992327" y="2898793"/>
            <a:ext cx="2986369" cy="2166712"/>
          </a:xfrm>
          <a:prstGeom prst="line">
            <a:avLst/>
          </a:prstGeom>
          <a:ln/>
        </p:spPr>
        <p:style>
          <a:lnRef idx="2">
            <a:schemeClr val="dk1"/>
          </a:lnRef>
          <a:fillRef idx="0">
            <a:schemeClr val="dk1"/>
          </a:fillRef>
          <a:effectRef idx="1">
            <a:schemeClr val="dk1"/>
          </a:effectRef>
          <a:fontRef idx="minor">
            <a:schemeClr val="tx1"/>
          </a:fontRef>
        </p:style>
      </p:cxnSp>
      <p:sp>
        <p:nvSpPr>
          <p:cNvPr id="20" name="TextBox 19"/>
          <p:cNvSpPr txBox="1"/>
          <p:nvPr/>
        </p:nvSpPr>
        <p:spPr>
          <a:xfrm>
            <a:off x="5125594" y="6172329"/>
            <a:ext cx="901257" cy="646331"/>
          </a:xfrm>
          <a:prstGeom prst="rect">
            <a:avLst/>
          </a:prstGeom>
          <a:noFill/>
        </p:spPr>
        <p:txBody>
          <a:bodyPr wrap="square" rtlCol="0">
            <a:spAutoFit/>
          </a:bodyPr>
          <a:lstStyle/>
          <a:p>
            <a:r>
              <a:rPr lang="en-US" dirty="0" smtClean="0"/>
              <a:t>Real GDP</a:t>
            </a:r>
            <a:endParaRPr lang="en-US" dirty="0"/>
          </a:p>
        </p:txBody>
      </p:sp>
      <p:sp>
        <p:nvSpPr>
          <p:cNvPr id="22" name="Rectangle 21"/>
          <p:cNvSpPr/>
          <p:nvPr/>
        </p:nvSpPr>
        <p:spPr>
          <a:xfrm>
            <a:off x="3907462" y="6161451"/>
            <a:ext cx="514872" cy="369332"/>
          </a:xfrm>
          <a:prstGeom prst="rect">
            <a:avLst/>
          </a:prstGeom>
        </p:spPr>
        <p:txBody>
          <a:bodyPr wrap="none">
            <a:spAutoFit/>
          </a:bodyPr>
          <a:lstStyle/>
          <a:p>
            <a:r>
              <a:rPr lang="en-US" dirty="0"/>
              <a:t>Y</a:t>
            </a:r>
            <a:r>
              <a:rPr lang="en-US" baseline="-25000" dirty="0"/>
              <a:t>FE</a:t>
            </a:r>
            <a:r>
              <a:rPr lang="en-US" dirty="0"/>
              <a:t> </a:t>
            </a:r>
          </a:p>
        </p:txBody>
      </p:sp>
      <p:sp>
        <p:nvSpPr>
          <p:cNvPr id="23" name="TextBox 22"/>
          <p:cNvSpPr txBox="1"/>
          <p:nvPr/>
        </p:nvSpPr>
        <p:spPr>
          <a:xfrm>
            <a:off x="3142934" y="5982895"/>
            <a:ext cx="450628" cy="369332"/>
          </a:xfrm>
          <a:prstGeom prst="rect">
            <a:avLst/>
          </a:prstGeom>
          <a:noFill/>
        </p:spPr>
        <p:txBody>
          <a:bodyPr wrap="square" rtlCol="0">
            <a:spAutoFit/>
          </a:bodyPr>
          <a:lstStyle/>
          <a:p>
            <a:endParaRPr lang="en-US" dirty="0"/>
          </a:p>
        </p:txBody>
      </p:sp>
      <p:sp>
        <p:nvSpPr>
          <p:cNvPr id="24" name="TextBox 23"/>
          <p:cNvSpPr txBox="1"/>
          <p:nvPr/>
        </p:nvSpPr>
        <p:spPr>
          <a:xfrm>
            <a:off x="3295334" y="6135295"/>
            <a:ext cx="450628" cy="369332"/>
          </a:xfrm>
          <a:prstGeom prst="rect">
            <a:avLst/>
          </a:prstGeom>
          <a:noFill/>
        </p:spPr>
        <p:txBody>
          <a:bodyPr wrap="square" rtlCol="0">
            <a:spAutoFit/>
          </a:bodyPr>
          <a:lstStyle/>
          <a:p>
            <a:endParaRPr lang="en-US" dirty="0"/>
          </a:p>
        </p:txBody>
      </p:sp>
      <p:sp>
        <p:nvSpPr>
          <p:cNvPr id="25" name="Rectangle 24"/>
          <p:cNvSpPr/>
          <p:nvPr/>
        </p:nvSpPr>
        <p:spPr>
          <a:xfrm>
            <a:off x="3086739" y="6126163"/>
            <a:ext cx="417189" cy="369332"/>
          </a:xfrm>
          <a:prstGeom prst="rect">
            <a:avLst/>
          </a:prstGeom>
        </p:spPr>
        <p:txBody>
          <a:bodyPr wrap="none">
            <a:spAutoFit/>
          </a:bodyPr>
          <a:lstStyle/>
          <a:p>
            <a:r>
              <a:rPr lang="en-US" dirty="0" smtClean="0"/>
              <a:t>Y</a:t>
            </a:r>
            <a:r>
              <a:rPr lang="en-US" baseline="-25000" dirty="0"/>
              <a:t>1</a:t>
            </a:r>
            <a:r>
              <a:rPr lang="en-US" dirty="0" smtClean="0"/>
              <a:t> </a:t>
            </a:r>
            <a:endParaRPr lang="en-US" dirty="0"/>
          </a:p>
        </p:txBody>
      </p:sp>
      <p:sp>
        <p:nvSpPr>
          <p:cNvPr id="28" name="Line 27"/>
          <p:cNvSpPr>
            <a:spLocks noChangeShapeType="1"/>
          </p:cNvSpPr>
          <p:nvPr/>
        </p:nvSpPr>
        <p:spPr bwMode="auto">
          <a:xfrm>
            <a:off x="3295333" y="3842432"/>
            <a:ext cx="1" cy="2283732"/>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9" name="Line 27"/>
          <p:cNvSpPr>
            <a:spLocks noChangeShapeType="1"/>
          </p:cNvSpPr>
          <p:nvPr/>
        </p:nvSpPr>
        <p:spPr bwMode="auto">
          <a:xfrm flipH="1">
            <a:off x="1119743" y="3842431"/>
            <a:ext cx="2175590"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1" name="Line 27"/>
          <p:cNvSpPr>
            <a:spLocks noChangeShapeType="1"/>
          </p:cNvSpPr>
          <p:nvPr/>
        </p:nvSpPr>
        <p:spPr bwMode="auto">
          <a:xfrm>
            <a:off x="1132517" y="3532011"/>
            <a:ext cx="3045155"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8" name="Freeform 37"/>
          <p:cNvSpPr/>
          <p:nvPr/>
        </p:nvSpPr>
        <p:spPr>
          <a:xfrm>
            <a:off x="1132517" y="2239347"/>
            <a:ext cx="3483010" cy="2102801"/>
          </a:xfrm>
          <a:custGeom>
            <a:avLst/>
            <a:gdLst>
              <a:gd name="connsiteX0" fmla="*/ 0 w 3659655"/>
              <a:gd name="connsiteY0" fmla="*/ 3004002 h 3004002"/>
              <a:gd name="connsiteX1" fmla="*/ 3058810 w 3659655"/>
              <a:gd name="connsiteY1" fmla="*/ 1870674 h 3004002"/>
              <a:gd name="connsiteX2" fmla="*/ 3659648 w 3659655"/>
              <a:gd name="connsiteY2" fmla="*/ 0 h 3004002"/>
            </a:gdLst>
            <a:ahLst/>
            <a:cxnLst>
              <a:cxn ang="0">
                <a:pos x="connsiteX0" y="connsiteY0"/>
              </a:cxn>
              <a:cxn ang="0">
                <a:pos x="connsiteX1" y="connsiteY1"/>
              </a:cxn>
              <a:cxn ang="0">
                <a:pos x="connsiteX2" y="connsiteY2"/>
              </a:cxn>
            </a:cxnLst>
            <a:rect l="l" t="t" r="r" b="b"/>
            <a:pathLst>
              <a:path w="3659655" h="3004002">
                <a:moveTo>
                  <a:pt x="0" y="3004002"/>
                </a:moveTo>
                <a:cubicBezTo>
                  <a:pt x="1224434" y="2687671"/>
                  <a:pt x="2448869" y="2371341"/>
                  <a:pt x="3058810" y="1870674"/>
                </a:cubicBezTo>
                <a:cubicBezTo>
                  <a:pt x="3668751" y="1370007"/>
                  <a:pt x="3659648" y="0"/>
                  <a:pt x="3659648" y="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2" name="Rectangle 41"/>
          <p:cNvSpPr/>
          <p:nvPr/>
        </p:nvSpPr>
        <p:spPr>
          <a:xfrm>
            <a:off x="705693" y="3347345"/>
            <a:ext cx="443621" cy="369332"/>
          </a:xfrm>
          <a:prstGeom prst="rect">
            <a:avLst/>
          </a:prstGeom>
        </p:spPr>
        <p:txBody>
          <a:bodyPr wrap="square">
            <a:spAutoFit/>
          </a:bodyPr>
          <a:lstStyle/>
          <a:p>
            <a:r>
              <a:rPr lang="en-US" dirty="0" smtClean="0"/>
              <a:t>P</a:t>
            </a:r>
            <a:r>
              <a:rPr lang="en-US" baseline="-25000" dirty="0"/>
              <a:t>E</a:t>
            </a:r>
            <a:endParaRPr lang="en-US" dirty="0"/>
          </a:p>
        </p:txBody>
      </p:sp>
      <p:sp>
        <p:nvSpPr>
          <p:cNvPr id="43" name="Rectangle 42"/>
          <p:cNvSpPr/>
          <p:nvPr/>
        </p:nvSpPr>
        <p:spPr>
          <a:xfrm>
            <a:off x="705693" y="3716677"/>
            <a:ext cx="400395" cy="369332"/>
          </a:xfrm>
          <a:prstGeom prst="rect">
            <a:avLst/>
          </a:prstGeom>
        </p:spPr>
        <p:txBody>
          <a:bodyPr wrap="none">
            <a:spAutoFit/>
          </a:bodyPr>
          <a:lstStyle/>
          <a:p>
            <a:r>
              <a:rPr lang="en-US" dirty="0" smtClean="0"/>
              <a:t>P</a:t>
            </a:r>
            <a:r>
              <a:rPr lang="en-US" baseline="-25000" dirty="0"/>
              <a:t>1</a:t>
            </a:r>
            <a:r>
              <a:rPr lang="en-US" dirty="0" smtClean="0"/>
              <a:t> </a:t>
            </a:r>
            <a:endParaRPr lang="en-US" dirty="0"/>
          </a:p>
        </p:txBody>
      </p:sp>
      <p:sp>
        <p:nvSpPr>
          <p:cNvPr id="44" name="Rectangle 43"/>
          <p:cNvSpPr/>
          <p:nvPr/>
        </p:nvSpPr>
        <p:spPr>
          <a:xfrm>
            <a:off x="4978696" y="4342148"/>
            <a:ext cx="597527" cy="369332"/>
          </a:xfrm>
          <a:prstGeom prst="rect">
            <a:avLst/>
          </a:prstGeom>
        </p:spPr>
        <p:txBody>
          <a:bodyPr wrap="none">
            <a:spAutoFit/>
          </a:bodyPr>
          <a:lstStyle/>
          <a:p>
            <a:r>
              <a:rPr lang="en-US" dirty="0" smtClean="0"/>
              <a:t>AD</a:t>
            </a:r>
            <a:r>
              <a:rPr lang="en-US" baseline="-25000" dirty="0" smtClean="0"/>
              <a:t>1</a:t>
            </a:r>
            <a:r>
              <a:rPr lang="en-US" dirty="0" smtClean="0"/>
              <a:t> </a:t>
            </a:r>
            <a:endParaRPr lang="en-US" dirty="0"/>
          </a:p>
        </p:txBody>
      </p:sp>
      <p:sp>
        <p:nvSpPr>
          <p:cNvPr id="47" name="Rectangle 46"/>
          <p:cNvSpPr/>
          <p:nvPr/>
        </p:nvSpPr>
        <p:spPr>
          <a:xfrm>
            <a:off x="4950869" y="5065505"/>
            <a:ext cx="597527" cy="369332"/>
          </a:xfrm>
          <a:prstGeom prst="rect">
            <a:avLst/>
          </a:prstGeom>
        </p:spPr>
        <p:txBody>
          <a:bodyPr wrap="none">
            <a:spAutoFit/>
          </a:bodyPr>
          <a:lstStyle/>
          <a:p>
            <a:r>
              <a:rPr lang="en-US" dirty="0" smtClean="0"/>
              <a:t>AD</a:t>
            </a:r>
            <a:r>
              <a:rPr lang="en-US" baseline="-25000" dirty="0"/>
              <a:t>2</a:t>
            </a:r>
            <a:r>
              <a:rPr lang="en-US" dirty="0" smtClean="0"/>
              <a:t> </a:t>
            </a:r>
            <a:endParaRPr lang="en-US" dirty="0"/>
          </a:p>
        </p:txBody>
      </p:sp>
      <p:sp>
        <p:nvSpPr>
          <p:cNvPr id="49" name="TextBox 48"/>
          <p:cNvSpPr txBox="1"/>
          <p:nvPr/>
        </p:nvSpPr>
        <p:spPr>
          <a:xfrm>
            <a:off x="4509587" y="1870015"/>
            <a:ext cx="747743" cy="369332"/>
          </a:xfrm>
          <a:prstGeom prst="rect">
            <a:avLst/>
          </a:prstGeom>
          <a:noFill/>
        </p:spPr>
        <p:txBody>
          <a:bodyPr wrap="square" rtlCol="0">
            <a:spAutoFit/>
          </a:bodyPr>
          <a:lstStyle/>
          <a:p>
            <a:r>
              <a:rPr lang="en-US" dirty="0" smtClean="0"/>
              <a:t>SRAS</a:t>
            </a:r>
            <a:endParaRPr lang="en-US" dirty="0"/>
          </a:p>
        </p:txBody>
      </p:sp>
      <p:sp>
        <p:nvSpPr>
          <p:cNvPr id="50" name="TextBox 49"/>
          <p:cNvSpPr txBox="1"/>
          <p:nvPr/>
        </p:nvSpPr>
        <p:spPr>
          <a:xfrm>
            <a:off x="3688247" y="1870015"/>
            <a:ext cx="747743" cy="369332"/>
          </a:xfrm>
          <a:prstGeom prst="rect">
            <a:avLst/>
          </a:prstGeom>
          <a:noFill/>
        </p:spPr>
        <p:txBody>
          <a:bodyPr wrap="square" rtlCol="0">
            <a:spAutoFit/>
          </a:bodyPr>
          <a:lstStyle/>
          <a:p>
            <a:r>
              <a:rPr lang="en-US" dirty="0"/>
              <a:t>L</a:t>
            </a:r>
            <a:r>
              <a:rPr lang="en-US" dirty="0" smtClean="0"/>
              <a:t>RAS</a:t>
            </a:r>
            <a:endParaRPr lang="en-US" dirty="0"/>
          </a:p>
        </p:txBody>
      </p:sp>
      <p:sp>
        <p:nvSpPr>
          <p:cNvPr id="32" name="TextBox 31"/>
          <p:cNvSpPr txBox="1"/>
          <p:nvPr/>
        </p:nvSpPr>
        <p:spPr>
          <a:xfrm>
            <a:off x="5825983" y="1731518"/>
            <a:ext cx="3155588" cy="4093428"/>
          </a:xfrm>
          <a:prstGeom prst="rect">
            <a:avLst/>
          </a:prstGeom>
          <a:solidFill>
            <a:srgbClr val="C3AFCC"/>
          </a:solidFill>
        </p:spPr>
        <p:txBody>
          <a:bodyPr wrap="square" rtlCol="0">
            <a:spAutoFit/>
          </a:bodyPr>
          <a:lstStyle/>
          <a:p>
            <a:pPr marL="285750" indent="-285750">
              <a:buFont typeface="Arial"/>
              <a:buChar char="•"/>
            </a:pPr>
            <a:r>
              <a:rPr lang="en-US" sz="2000" dirty="0"/>
              <a:t>At Y</a:t>
            </a:r>
            <a:r>
              <a:rPr lang="en-US" sz="2000" baseline="-25000" dirty="0"/>
              <a:t>2</a:t>
            </a:r>
            <a:r>
              <a:rPr lang="en-US" sz="2000" dirty="0"/>
              <a:t>, as AD continues to decrease, firms must reduce employment and output</a:t>
            </a:r>
            <a:endParaRPr lang="en-US" sz="2000" baseline="-25000" dirty="0"/>
          </a:p>
          <a:p>
            <a:pPr marL="285750" indent="-285750">
              <a:buFont typeface="Arial"/>
              <a:buChar char="•"/>
            </a:pPr>
            <a:r>
              <a:rPr lang="en-US" sz="2000" dirty="0"/>
              <a:t>Reduce in AD caused the PL and output to decrease</a:t>
            </a:r>
          </a:p>
          <a:p>
            <a:pPr marL="285750" indent="-285750">
              <a:buFont typeface="Arial"/>
              <a:buChar char="•"/>
            </a:pPr>
            <a:r>
              <a:rPr lang="en-US" sz="2000" dirty="0"/>
              <a:t>Due to elasticity below employment level, decline in output is proportionally greater than the decline in the PL</a:t>
            </a:r>
          </a:p>
        </p:txBody>
      </p:sp>
      <p:cxnSp>
        <p:nvCxnSpPr>
          <p:cNvPr id="26" name="Straight Connector 25"/>
          <p:cNvCxnSpPr/>
          <p:nvPr/>
        </p:nvCxnSpPr>
        <p:spPr>
          <a:xfrm>
            <a:off x="1444172" y="3394339"/>
            <a:ext cx="3285133" cy="2405401"/>
          </a:xfrm>
          <a:prstGeom prst="line">
            <a:avLst/>
          </a:prstGeom>
          <a:ln/>
        </p:spPr>
        <p:style>
          <a:lnRef idx="2">
            <a:schemeClr val="dk1"/>
          </a:lnRef>
          <a:fillRef idx="0">
            <a:schemeClr val="dk1"/>
          </a:fillRef>
          <a:effectRef idx="1">
            <a:schemeClr val="dk1"/>
          </a:effectRef>
          <a:fontRef idx="minor">
            <a:schemeClr val="tx1"/>
          </a:fontRef>
        </p:style>
      </p:cxnSp>
      <p:sp>
        <p:nvSpPr>
          <p:cNvPr id="27" name="Rectangle 26"/>
          <p:cNvSpPr/>
          <p:nvPr/>
        </p:nvSpPr>
        <p:spPr>
          <a:xfrm>
            <a:off x="4679932" y="5728787"/>
            <a:ext cx="597527" cy="369332"/>
          </a:xfrm>
          <a:prstGeom prst="rect">
            <a:avLst/>
          </a:prstGeom>
        </p:spPr>
        <p:txBody>
          <a:bodyPr wrap="none">
            <a:spAutoFit/>
          </a:bodyPr>
          <a:lstStyle/>
          <a:p>
            <a:r>
              <a:rPr lang="en-US" dirty="0" smtClean="0"/>
              <a:t>AD</a:t>
            </a:r>
            <a:r>
              <a:rPr lang="en-US" baseline="-25000" dirty="0"/>
              <a:t>3</a:t>
            </a:r>
            <a:r>
              <a:rPr lang="en-US" dirty="0" smtClean="0"/>
              <a:t> </a:t>
            </a:r>
            <a:endParaRPr lang="en-US" dirty="0"/>
          </a:p>
        </p:txBody>
      </p:sp>
      <p:sp>
        <p:nvSpPr>
          <p:cNvPr id="30" name="Rectangle 29"/>
          <p:cNvSpPr/>
          <p:nvPr/>
        </p:nvSpPr>
        <p:spPr>
          <a:xfrm>
            <a:off x="719348" y="4085859"/>
            <a:ext cx="400395" cy="369332"/>
          </a:xfrm>
          <a:prstGeom prst="rect">
            <a:avLst/>
          </a:prstGeom>
        </p:spPr>
        <p:txBody>
          <a:bodyPr wrap="none">
            <a:spAutoFit/>
          </a:bodyPr>
          <a:lstStyle/>
          <a:p>
            <a:r>
              <a:rPr lang="en-US" dirty="0" smtClean="0"/>
              <a:t>P</a:t>
            </a:r>
            <a:r>
              <a:rPr lang="en-US" baseline="-25000" dirty="0" smtClean="0"/>
              <a:t>2</a:t>
            </a:r>
            <a:r>
              <a:rPr lang="en-US" dirty="0" smtClean="0"/>
              <a:t> </a:t>
            </a:r>
            <a:endParaRPr lang="en-US" dirty="0"/>
          </a:p>
        </p:txBody>
      </p:sp>
      <p:sp>
        <p:nvSpPr>
          <p:cNvPr id="33" name="Line 27"/>
          <p:cNvSpPr>
            <a:spLocks noChangeShapeType="1"/>
          </p:cNvSpPr>
          <p:nvPr/>
        </p:nvSpPr>
        <p:spPr bwMode="auto">
          <a:xfrm flipH="1">
            <a:off x="1106088" y="4086009"/>
            <a:ext cx="1315577" cy="22175"/>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4" name="Line 27"/>
          <p:cNvSpPr>
            <a:spLocks noChangeShapeType="1"/>
          </p:cNvSpPr>
          <p:nvPr/>
        </p:nvSpPr>
        <p:spPr bwMode="auto">
          <a:xfrm>
            <a:off x="2421664" y="4093381"/>
            <a:ext cx="1" cy="2032783"/>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5" name="Rectangle 34"/>
          <p:cNvSpPr/>
          <p:nvPr/>
        </p:nvSpPr>
        <p:spPr>
          <a:xfrm>
            <a:off x="2213070" y="6114105"/>
            <a:ext cx="417189" cy="369332"/>
          </a:xfrm>
          <a:prstGeom prst="rect">
            <a:avLst/>
          </a:prstGeom>
        </p:spPr>
        <p:txBody>
          <a:bodyPr wrap="none">
            <a:spAutoFit/>
          </a:bodyPr>
          <a:lstStyle/>
          <a:p>
            <a:r>
              <a:rPr lang="en-US" dirty="0" smtClean="0"/>
              <a:t>Y</a:t>
            </a:r>
            <a:r>
              <a:rPr lang="en-US" baseline="-25000" dirty="0"/>
              <a:t>2</a:t>
            </a:r>
            <a:r>
              <a:rPr lang="en-US" dirty="0" smtClean="0"/>
              <a:t> </a:t>
            </a:r>
            <a:endParaRPr lang="en-US" dirty="0"/>
          </a:p>
        </p:txBody>
      </p:sp>
    </p:spTree>
    <p:extLst>
      <p:ext uri="{BB962C8B-B14F-4D97-AF65-F5344CB8AC3E}">
        <p14:creationId xmlns:p14="http://schemas.microsoft.com/office/powerpoint/2010/main" val="116474735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t>Aggregate Supply (AS)</a:t>
            </a:r>
            <a:endParaRPr lang="en-US" sz="4400" dirty="0"/>
          </a:p>
        </p:txBody>
      </p:sp>
      <p:sp>
        <p:nvSpPr>
          <p:cNvPr id="3" name="Content Placeholder 2"/>
          <p:cNvSpPr>
            <a:spLocks noGrp="1"/>
          </p:cNvSpPr>
          <p:nvPr>
            <p:ph idx="1"/>
          </p:nvPr>
        </p:nvSpPr>
        <p:spPr>
          <a:xfrm>
            <a:off x="498474" y="1600200"/>
            <a:ext cx="7556313" cy="4144963"/>
          </a:xfrm>
        </p:spPr>
        <p:txBody>
          <a:bodyPr>
            <a:normAutofit/>
          </a:bodyPr>
          <a:lstStyle/>
          <a:p>
            <a:r>
              <a:rPr lang="en-US" sz="4000" dirty="0" smtClean="0"/>
              <a:t>Is the total amount of goods and services that all the firms in all the industries in a country will produce at every price level in a given period of time</a:t>
            </a:r>
            <a:endParaRPr lang="en-US" sz="4000" dirty="0"/>
          </a:p>
        </p:txBody>
      </p:sp>
    </p:spTree>
    <p:extLst>
      <p:ext uri="{BB962C8B-B14F-4D97-AF65-F5344CB8AC3E}">
        <p14:creationId xmlns:p14="http://schemas.microsoft.com/office/powerpoint/2010/main" val="35889085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01766"/>
            <a:ext cx="7556313" cy="1116106"/>
          </a:xfrm>
        </p:spPr>
        <p:txBody>
          <a:bodyPr/>
          <a:lstStyle/>
          <a:p>
            <a:r>
              <a:rPr lang="en-US" dirty="0"/>
              <a:t>SRAS is horizontal at levels of output below full employment</a:t>
            </a:r>
          </a:p>
        </p:txBody>
      </p:sp>
      <p:sp>
        <p:nvSpPr>
          <p:cNvPr id="3" name="Content Placeholder 2"/>
          <p:cNvSpPr>
            <a:spLocks noGrp="1"/>
          </p:cNvSpPr>
          <p:nvPr>
            <p:ph idx="1"/>
          </p:nvPr>
        </p:nvSpPr>
        <p:spPr>
          <a:xfrm>
            <a:off x="498474" y="1995404"/>
            <a:ext cx="5209485" cy="4144963"/>
          </a:xfrm>
        </p:spPr>
        <p:txBody>
          <a:bodyPr/>
          <a:lstStyle/>
          <a:p>
            <a:pPr marL="0" indent="0">
              <a:buNone/>
            </a:pPr>
            <a:r>
              <a:rPr lang="en-US" dirty="0" smtClean="0"/>
              <a:t>PL</a:t>
            </a:r>
            <a:endParaRPr lang="en-US" dirty="0"/>
          </a:p>
        </p:txBody>
      </p:sp>
      <p:cxnSp>
        <p:nvCxnSpPr>
          <p:cNvPr id="5" name="Straight Arrow Connector 4"/>
          <p:cNvCxnSpPr/>
          <p:nvPr/>
        </p:nvCxnSpPr>
        <p:spPr>
          <a:xfrm flipV="1">
            <a:off x="1106087" y="2239347"/>
            <a:ext cx="13656" cy="38959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1119743" y="6135295"/>
            <a:ext cx="492960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4137587" y="2239347"/>
            <a:ext cx="27311" cy="3886816"/>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2865540" y="2922075"/>
            <a:ext cx="2497730" cy="1814902"/>
          </a:xfrm>
          <a:prstGeom prst="line">
            <a:avLst/>
          </a:prstGeom>
          <a:ln>
            <a:solidFill>
              <a:srgbClr val="FF66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671779" y="3165657"/>
            <a:ext cx="3285133" cy="2405401"/>
          </a:xfrm>
          <a:prstGeom prst="line">
            <a:avLst/>
          </a:prstGeom>
          <a:ln/>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a:off x="1346435" y="3973475"/>
            <a:ext cx="2247127" cy="1672681"/>
          </a:xfrm>
          <a:prstGeom prst="line">
            <a:avLst/>
          </a:prstGeom>
          <a:ln/>
        </p:spPr>
        <p:style>
          <a:lnRef idx="2">
            <a:schemeClr val="accent2"/>
          </a:lnRef>
          <a:fillRef idx="0">
            <a:schemeClr val="accent2"/>
          </a:fillRef>
          <a:effectRef idx="1">
            <a:schemeClr val="accent2"/>
          </a:effectRef>
          <a:fontRef idx="minor">
            <a:schemeClr val="tx1"/>
          </a:fontRef>
        </p:style>
      </p:cxnSp>
      <p:sp>
        <p:nvSpPr>
          <p:cNvPr id="20" name="TextBox 19"/>
          <p:cNvSpPr txBox="1"/>
          <p:nvPr/>
        </p:nvSpPr>
        <p:spPr>
          <a:xfrm>
            <a:off x="5257330" y="6211669"/>
            <a:ext cx="901257" cy="646331"/>
          </a:xfrm>
          <a:prstGeom prst="rect">
            <a:avLst/>
          </a:prstGeom>
          <a:noFill/>
        </p:spPr>
        <p:txBody>
          <a:bodyPr wrap="square" rtlCol="0">
            <a:spAutoFit/>
          </a:bodyPr>
          <a:lstStyle/>
          <a:p>
            <a:r>
              <a:rPr lang="en-US" dirty="0" smtClean="0"/>
              <a:t>Real GDP</a:t>
            </a:r>
            <a:endParaRPr lang="en-US" dirty="0"/>
          </a:p>
        </p:txBody>
      </p:sp>
      <p:sp>
        <p:nvSpPr>
          <p:cNvPr id="22" name="Rectangle 21"/>
          <p:cNvSpPr/>
          <p:nvPr/>
        </p:nvSpPr>
        <p:spPr>
          <a:xfrm>
            <a:off x="3907462" y="6161451"/>
            <a:ext cx="514872" cy="369332"/>
          </a:xfrm>
          <a:prstGeom prst="rect">
            <a:avLst/>
          </a:prstGeom>
        </p:spPr>
        <p:txBody>
          <a:bodyPr wrap="none">
            <a:spAutoFit/>
          </a:bodyPr>
          <a:lstStyle/>
          <a:p>
            <a:r>
              <a:rPr lang="en-US" dirty="0"/>
              <a:t>Y</a:t>
            </a:r>
            <a:r>
              <a:rPr lang="en-US" baseline="-25000" dirty="0"/>
              <a:t>FE</a:t>
            </a:r>
            <a:r>
              <a:rPr lang="en-US" dirty="0"/>
              <a:t> </a:t>
            </a:r>
          </a:p>
        </p:txBody>
      </p:sp>
      <p:sp>
        <p:nvSpPr>
          <p:cNvPr id="23" name="TextBox 22"/>
          <p:cNvSpPr txBox="1"/>
          <p:nvPr/>
        </p:nvSpPr>
        <p:spPr>
          <a:xfrm>
            <a:off x="3142934" y="5982895"/>
            <a:ext cx="450628" cy="369332"/>
          </a:xfrm>
          <a:prstGeom prst="rect">
            <a:avLst/>
          </a:prstGeom>
          <a:noFill/>
        </p:spPr>
        <p:txBody>
          <a:bodyPr wrap="square" rtlCol="0">
            <a:spAutoFit/>
          </a:bodyPr>
          <a:lstStyle/>
          <a:p>
            <a:endParaRPr lang="en-US" dirty="0"/>
          </a:p>
        </p:txBody>
      </p:sp>
      <p:sp>
        <p:nvSpPr>
          <p:cNvPr id="24" name="TextBox 23"/>
          <p:cNvSpPr txBox="1"/>
          <p:nvPr/>
        </p:nvSpPr>
        <p:spPr>
          <a:xfrm>
            <a:off x="3295334" y="6135295"/>
            <a:ext cx="450628" cy="369332"/>
          </a:xfrm>
          <a:prstGeom prst="rect">
            <a:avLst/>
          </a:prstGeom>
          <a:noFill/>
        </p:spPr>
        <p:txBody>
          <a:bodyPr wrap="square" rtlCol="0">
            <a:spAutoFit/>
          </a:bodyPr>
          <a:lstStyle/>
          <a:p>
            <a:endParaRPr lang="en-US" dirty="0"/>
          </a:p>
        </p:txBody>
      </p:sp>
      <p:sp>
        <p:nvSpPr>
          <p:cNvPr id="25" name="Rectangle 24"/>
          <p:cNvSpPr/>
          <p:nvPr/>
        </p:nvSpPr>
        <p:spPr>
          <a:xfrm>
            <a:off x="3086739" y="6126163"/>
            <a:ext cx="417189" cy="369332"/>
          </a:xfrm>
          <a:prstGeom prst="rect">
            <a:avLst/>
          </a:prstGeom>
        </p:spPr>
        <p:txBody>
          <a:bodyPr wrap="none">
            <a:spAutoFit/>
          </a:bodyPr>
          <a:lstStyle/>
          <a:p>
            <a:r>
              <a:rPr lang="en-US" dirty="0" smtClean="0"/>
              <a:t>Y</a:t>
            </a:r>
            <a:r>
              <a:rPr lang="en-US" baseline="-25000" dirty="0"/>
              <a:t>1</a:t>
            </a:r>
            <a:r>
              <a:rPr lang="en-US" dirty="0" smtClean="0"/>
              <a:t> </a:t>
            </a:r>
            <a:endParaRPr lang="en-US" dirty="0"/>
          </a:p>
        </p:txBody>
      </p:sp>
      <p:sp>
        <p:nvSpPr>
          <p:cNvPr id="26" name="Rectangle 25"/>
          <p:cNvSpPr/>
          <p:nvPr/>
        </p:nvSpPr>
        <p:spPr>
          <a:xfrm>
            <a:off x="2117753" y="6126163"/>
            <a:ext cx="417189" cy="369332"/>
          </a:xfrm>
          <a:prstGeom prst="rect">
            <a:avLst/>
          </a:prstGeom>
        </p:spPr>
        <p:txBody>
          <a:bodyPr wrap="none">
            <a:spAutoFit/>
          </a:bodyPr>
          <a:lstStyle/>
          <a:p>
            <a:r>
              <a:rPr lang="en-US" dirty="0" smtClean="0"/>
              <a:t>Y</a:t>
            </a:r>
            <a:r>
              <a:rPr lang="en-US" baseline="-25000" dirty="0" smtClean="0"/>
              <a:t>2</a:t>
            </a:r>
            <a:r>
              <a:rPr lang="en-US" dirty="0" smtClean="0"/>
              <a:t> </a:t>
            </a:r>
            <a:endParaRPr lang="en-US" dirty="0"/>
          </a:p>
        </p:txBody>
      </p:sp>
      <p:sp>
        <p:nvSpPr>
          <p:cNvPr id="27" name="Line 27"/>
          <p:cNvSpPr>
            <a:spLocks noChangeShapeType="1"/>
          </p:cNvSpPr>
          <p:nvPr/>
        </p:nvSpPr>
        <p:spPr bwMode="auto">
          <a:xfrm>
            <a:off x="2326348" y="4736977"/>
            <a:ext cx="0" cy="1398318"/>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8" name="Line 27"/>
          <p:cNvSpPr>
            <a:spLocks noChangeShapeType="1"/>
          </p:cNvSpPr>
          <p:nvPr/>
        </p:nvSpPr>
        <p:spPr bwMode="auto">
          <a:xfrm>
            <a:off x="3295334" y="4342148"/>
            <a:ext cx="0" cy="1784015"/>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9" name="Line 27"/>
          <p:cNvSpPr>
            <a:spLocks noChangeShapeType="1"/>
          </p:cNvSpPr>
          <p:nvPr/>
        </p:nvSpPr>
        <p:spPr bwMode="auto">
          <a:xfrm flipH="1">
            <a:off x="1119743" y="4342148"/>
            <a:ext cx="2175590"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0" name="Line 27"/>
          <p:cNvSpPr>
            <a:spLocks noChangeShapeType="1"/>
          </p:cNvSpPr>
          <p:nvPr/>
        </p:nvSpPr>
        <p:spPr bwMode="auto">
          <a:xfrm flipH="1">
            <a:off x="1106086" y="4685711"/>
            <a:ext cx="1220261"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1" name="Line 27"/>
          <p:cNvSpPr>
            <a:spLocks noChangeShapeType="1"/>
          </p:cNvSpPr>
          <p:nvPr/>
        </p:nvSpPr>
        <p:spPr bwMode="auto">
          <a:xfrm>
            <a:off x="1119743" y="3850584"/>
            <a:ext cx="3045155"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8" name="Freeform 37"/>
          <p:cNvSpPr/>
          <p:nvPr/>
        </p:nvSpPr>
        <p:spPr>
          <a:xfrm>
            <a:off x="1106088" y="2239347"/>
            <a:ext cx="3509439" cy="2758220"/>
          </a:xfrm>
          <a:custGeom>
            <a:avLst/>
            <a:gdLst>
              <a:gd name="connsiteX0" fmla="*/ 0 w 3659655"/>
              <a:gd name="connsiteY0" fmla="*/ 3004002 h 3004002"/>
              <a:gd name="connsiteX1" fmla="*/ 3058810 w 3659655"/>
              <a:gd name="connsiteY1" fmla="*/ 1870674 h 3004002"/>
              <a:gd name="connsiteX2" fmla="*/ 3659648 w 3659655"/>
              <a:gd name="connsiteY2" fmla="*/ 0 h 3004002"/>
            </a:gdLst>
            <a:ahLst/>
            <a:cxnLst>
              <a:cxn ang="0">
                <a:pos x="connsiteX0" y="connsiteY0"/>
              </a:cxn>
              <a:cxn ang="0">
                <a:pos x="connsiteX1" y="connsiteY1"/>
              </a:cxn>
              <a:cxn ang="0">
                <a:pos x="connsiteX2" y="connsiteY2"/>
              </a:cxn>
            </a:cxnLst>
            <a:rect l="l" t="t" r="r" b="b"/>
            <a:pathLst>
              <a:path w="3659655" h="3004002">
                <a:moveTo>
                  <a:pt x="0" y="3004002"/>
                </a:moveTo>
                <a:cubicBezTo>
                  <a:pt x="1224434" y="2687671"/>
                  <a:pt x="2448869" y="2371341"/>
                  <a:pt x="3058810" y="1870674"/>
                </a:cubicBezTo>
                <a:cubicBezTo>
                  <a:pt x="3668751" y="1370007"/>
                  <a:pt x="3659648" y="0"/>
                  <a:pt x="3659648" y="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1" name="Rectangle 40"/>
          <p:cNvSpPr/>
          <p:nvPr/>
        </p:nvSpPr>
        <p:spPr>
          <a:xfrm>
            <a:off x="688897" y="4552311"/>
            <a:ext cx="400395" cy="369332"/>
          </a:xfrm>
          <a:prstGeom prst="rect">
            <a:avLst/>
          </a:prstGeom>
        </p:spPr>
        <p:txBody>
          <a:bodyPr wrap="none">
            <a:spAutoFit/>
          </a:bodyPr>
          <a:lstStyle/>
          <a:p>
            <a:r>
              <a:rPr lang="en-US" dirty="0"/>
              <a:t>P</a:t>
            </a:r>
            <a:r>
              <a:rPr lang="en-US" baseline="-25000" dirty="0" smtClean="0"/>
              <a:t>2</a:t>
            </a:r>
            <a:r>
              <a:rPr lang="en-US" dirty="0" smtClean="0"/>
              <a:t> </a:t>
            </a:r>
            <a:endParaRPr lang="en-US" dirty="0"/>
          </a:p>
        </p:txBody>
      </p:sp>
      <p:sp>
        <p:nvSpPr>
          <p:cNvPr id="42" name="Rectangle 41"/>
          <p:cNvSpPr/>
          <p:nvPr/>
        </p:nvSpPr>
        <p:spPr>
          <a:xfrm>
            <a:off x="719348" y="3665918"/>
            <a:ext cx="413169" cy="369332"/>
          </a:xfrm>
          <a:prstGeom prst="rect">
            <a:avLst/>
          </a:prstGeom>
        </p:spPr>
        <p:txBody>
          <a:bodyPr wrap="none">
            <a:spAutoFit/>
          </a:bodyPr>
          <a:lstStyle/>
          <a:p>
            <a:r>
              <a:rPr lang="en-US" dirty="0" smtClean="0"/>
              <a:t>P</a:t>
            </a:r>
            <a:r>
              <a:rPr lang="en-US" baseline="-25000" dirty="0"/>
              <a:t>E</a:t>
            </a:r>
            <a:endParaRPr lang="en-US" dirty="0"/>
          </a:p>
        </p:txBody>
      </p:sp>
      <p:sp>
        <p:nvSpPr>
          <p:cNvPr id="43" name="Rectangle 42"/>
          <p:cNvSpPr/>
          <p:nvPr/>
        </p:nvSpPr>
        <p:spPr>
          <a:xfrm>
            <a:off x="705693" y="4157482"/>
            <a:ext cx="400395" cy="369332"/>
          </a:xfrm>
          <a:prstGeom prst="rect">
            <a:avLst/>
          </a:prstGeom>
        </p:spPr>
        <p:txBody>
          <a:bodyPr wrap="none">
            <a:spAutoFit/>
          </a:bodyPr>
          <a:lstStyle/>
          <a:p>
            <a:r>
              <a:rPr lang="en-US" dirty="0" smtClean="0"/>
              <a:t>P</a:t>
            </a:r>
            <a:r>
              <a:rPr lang="en-US" baseline="-25000" dirty="0"/>
              <a:t>1</a:t>
            </a:r>
            <a:r>
              <a:rPr lang="en-US" dirty="0" smtClean="0"/>
              <a:t> </a:t>
            </a:r>
            <a:endParaRPr lang="en-US" dirty="0"/>
          </a:p>
        </p:txBody>
      </p:sp>
      <p:sp>
        <p:nvSpPr>
          <p:cNvPr id="44" name="Rectangle 43"/>
          <p:cNvSpPr/>
          <p:nvPr/>
        </p:nvSpPr>
        <p:spPr>
          <a:xfrm>
            <a:off x="5064506" y="4736977"/>
            <a:ext cx="597527" cy="369332"/>
          </a:xfrm>
          <a:prstGeom prst="rect">
            <a:avLst/>
          </a:prstGeom>
        </p:spPr>
        <p:txBody>
          <a:bodyPr wrap="none">
            <a:spAutoFit/>
          </a:bodyPr>
          <a:lstStyle/>
          <a:p>
            <a:r>
              <a:rPr lang="en-US" dirty="0" smtClean="0"/>
              <a:t>AD</a:t>
            </a:r>
            <a:r>
              <a:rPr lang="en-US" baseline="-25000" dirty="0" smtClean="0"/>
              <a:t>1</a:t>
            </a:r>
            <a:r>
              <a:rPr lang="en-US" dirty="0" smtClean="0"/>
              <a:t> </a:t>
            </a:r>
            <a:endParaRPr lang="en-US" dirty="0"/>
          </a:p>
        </p:txBody>
      </p:sp>
      <p:sp>
        <p:nvSpPr>
          <p:cNvPr id="46" name="Rectangle 45"/>
          <p:cNvSpPr/>
          <p:nvPr/>
        </p:nvSpPr>
        <p:spPr>
          <a:xfrm>
            <a:off x="3368938" y="5646156"/>
            <a:ext cx="597527" cy="369332"/>
          </a:xfrm>
          <a:prstGeom prst="rect">
            <a:avLst/>
          </a:prstGeom>
        </p:spPr>
        <p:txBody>
          <a:bodyPr wrap="none">
            <a:spAutoFit/>
          </a:bodyPr>
          <a:lstStyle/>
          <a:p>
            <a:r>
              <a:rPr lang="en-US" dirty="0" smtClean="0"/>
              <a:t>AD</a:t>
            </a:r>
            <a:r>
              <a:rPr lang="en-US" baseline="-25000" dirty="0"/>
              <a:t>3</a:t>
            </a:r>
            <a:endParaRPr lang="en-US" dirty="0"/>
          </a:p>
        </p:txBody>
      </p:sp>
      <p:sp>
        <p:nvSpPr>
          <p:cNvPr id="47" name="Rectangle 46"/>
          <p:cNvSpPr/>
          <p:nvPr/>
        </p:nvSpPr>
        <p:spPr>
          <a:xfrm>
            <a:off x="4765743" y="5591538"/>
            <a:ext cx="597527" cy="369332"/>
          </a:xfrm>
          <a:prstGeom prst="rect">
            <a:avLst/>
          </a:prstGeom>
        </p:spPr>
        <p:txBody>
          <a:bodyPr wrap="none">
            <a:spAutoFit/>
          </a:bodyPr>
          <a:lstStyle/>
          <a:p>
            <a:r>
              <a:rPr lang="en-US" dirty="0" smtClean="0"/>
              <a:t>AD</a:t>
            </a:r>
            <a:r>
              <a:rPr lang="en-US" baseline="-25000" dirty="0"/>
              <a:t>2</a:t>
            </a:r>
            <a:r>
              <a:rPr lang="en-US" dirty="0" smtClean="0"/>
              <a:t> </a:t>
            </a:r>
            <a:endParaRPr lang="en-US" dirty="0"/>
          </a:p>
        </p:txBody>
      </p:sp>
      <p:sp>
        <p:nvSpPr>
          <p:cNvPr id="49" name="TextBox 48"/>
          <p:cNvSpPr txBox="1"/>
          <p:nvPr/>
        </p:nvSpPr>
        <p:spPr>
          <a:xfrm>
            <a:off x="4509587" y="1870015"/>
            <a:ext cx="747743" cy="369332"/>
          </a:xfrm>
          <a:prstGeom prst="rect">
            <a:avLst/>
          </a:prstGeom>
          <a:noFill/>
        </p:spPr>
        <p:txBody>
          <a:bodyPr wrap="square" rtlCol="0">
            <a:spAutoFit/>
          </a:bodyPr>
          <a:lstStyle/>
          <a:p>
            <a:r>
              <a:rPr lang="en-US" dirty="0" smtClean="0"/>
              <a:t>SRAS</a:t>
            </a:r>
            <a:endParaRPr lang="en-US" dirty="0"/>
          </a:p>
        </p:txBody>
      </p:sp>
      <p:sp>
        <p:nvSpPr>
          <p:cNvPr id="50" name="TextBox 49"/>
          <p:cNvSpPr txBox="1"/>
          <p:nvPr/>
        </p:nvSpPr>
        <p:spPr>
          <a:xfrm>
            <a:off x="3688247" y="1870015"/>
            <a:ext cx="747743" cy="369332"/>
          </a:xfrm>
          <a:prstGeom prst="rect">
            <a:avLst/>
          </a:prstGeom>
          <a:noFill/>
        </p:spPr>
        <p:txBody>
          <a:bodyPr wrap="square" rtlCol="0">
            <a:spAutoFit/>
          </a:bodyPr>
          <a:lstStyle/>
          <a:p>
            <a:r>
              <a:rPr lang="en-US" dirty="0"/>
              <a:t>L</a:t>
            </a:r>
            <a:r>
              <a:rPr lang="en-US" dirty="0" smtClean="0"/>
              <a:t>RAS</a:t>
            </a:r>
            <a:endParaRPr lang="en-US" dirty="0"/>
          </a:p>
        </p:txBody>
      </p:sp>
      <p:sp>
        <p:nvSpPr>
          <p:cNvPr id="32" name="TextBox 31"/>
          <p:cNvSpPr txBox="1"/>
          <p:nvPr/>
        </p:nvSpPr>
        <p:spPr>
          <a:xfrm>
            <a:off x="6102065" y="1341326"/>
            <a:ext cx="2937814" cy="4708981"/>
          </a:xfrm>
          <a:prstGeom prst="rect">
            <a:avLst/>
          </a:prstGeom>
          <a:solidFill>
            <a:srgbClr val="C3AFCC"/>
          </a:solidFill>
        </p:spPr>
        <p:txBody>
          <a:bodyPr wrap="square" rtlCol="0">
            <a:spAutoFit/>
          </a:bodyPr>
          <a:lstStyle/>
          <a:p>
            <a:pPr marL="285750" indent="-285750">
              <a:buFont typeface="Arial"/>
              <a:buChar char="•"/>
            </a:pPr>
            <a:r>
              <a:rPr lang="en-US" sz="2000" dirty="0" smtClean="0"/>
              <a:t>At Y</a:t>
            </a:r>
            <a:r>
              <a:rPr lang="en-US" sz="2000" baseline="-25000" dirty="0" smtClean="0"/>
              <a:t>2</a:t>
            </a:r>
            <a:r>
              <a:rPr lang="en-US" sz="2000" dirty="0" smtClean="0"/>
              <a:t>, as AD continues to decrease, firms must reduce employment and output</a:t>
            </a:r>
            <a:endParaRPr lang="en-US" sz="2000" baseline="-25000" dirty="0" smtClean="0"/>
          </a:p>
          <a:p>
            <a:pPr marL="285750" indent="-285750">
              <a:buFont typeface="Arial"/>
              <a:buChar char="•"/>
            </a:pPr>
            <a:r>
              <a:rPr lang="en-US" sz="2000" dirty="0" smtClean="0"/>
              <a:t>Reduce in AD caused the PL and output to decrease</a:t>
            </a:r>
          </a:p>
          <a:p>
            <a:pPr marL="285750" indent="-285750">
              <a:buFont typeface="Arial"/>
              <a:buChar char="•"/>
            </a:pPr>
            <a:r>
              <a:rPr lang="en-US" sz="2000" dirty="0" smtClean="0"/>
              <a:t>Due to elasticity below employment level, decline in output is proportionally greater than the decline in the PL</a:t>
            </a:r>
            <a:endParaRPr lang="en-US" sz="2000" dirty="0"/>
          </a:p>
        </p:txBody>
      </p:sp>
    </p:spTree>
    <p:extLst>
      <p:ext uri="{BB962C8B-B14F-4D97-AF65-F5344CB8AC3E}">
        <p14:creationId xmlns:p14="http://schemas.microsoft.com/office/powerpoint/2010/main" val="203698783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 Run: Level of output below full employment</a:t>
            </a:r>
            <a:endParaRPr lang="en-US" dirty="0"/>
          </a:p>
        </p:txBody>
      </p:sp>
      <p:sp>
        <p:nvSpPr>
          <p:cNvPr id="3" name="Content Placeholder 2"/>
          <p:cNvSpPr>
            <a:spLocks noGrp="1"/>
          </p:cNvSpPr>
          <p:nvPr>
            <p:ph idx="1"/>
          </p:nvPr>
        </p:nvSpPr>
        <p:spPr/>
        <p:txBody>
          <a:bodyPr/>
          <a:lstStyle/>
          <a:p>
            <a:r>
              <a:rPr lang="en-US" sz="2800" dirty="0" smtClean="0"/>
              <a:t>The decline in the short-run equilibrium output and employment resulting from a fall in AD is explained by the fact that in the short run, wages and prices are downwardly inflexible.</a:t>
            </a:r>
          </a:p>
          <a:p>
            <a:r>
              <a:rPr lang="en-US" sz="2800" dirty="0" smtClean="0"/>
              <a:t>Firms find it difficult or impossible to adjust workers’ wages due to several rigidities that exist in many countries’ labor markets.</a:t>
            </a:r>
          </a:p>
          <a:p>
            <a:endParaRPr lang="en-US" dirty="0"/>
          </a:p>
        </p:txBody>
      </p:sp>
    </p:spTree>
    <p:extLst>
      <p:ext uri="{BB962C8B-B14F-4D97-AF65-F5344CB8AC3E}">
        <p14:creationId xmlns:p14="http://schemas.microsoft.com/office/powerpoint/2010/main" val="297667995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 market rigidities that make wages inflexible in the SR:</a:t>
            </a:r>
            <a:endParaRPr lang="en-US" dirty="0"/>
          </a:p>
        </p:txBody>
      </p:sp>
      <p:sp>
        <p:nvSpPr>
          <p:cNvPr id="3" name="Content Placeholder 2"/>
          <p:cNvSpPr>
            <a:spLocks noGrp="1"/>
          </p:cNvSpPr>
          <p:nvPr>
            <p:ph idx="1"/>
          </p:nvPr>
        </p:nvSpPr>
        <p:spPr/>
        <p:txBody>
          <a:bodyPr>
            <a:normAutofit/>
          </a:bodyPr>
          <a:lstStyle/>
          <a:p>
            <a:r>
              <a:rPr lang="en-US" sz="4000" dirty="0" smtClean="0"/>
              <a:t>Worker contracts</a:t>
            </a:r>
          </a:p>
          <a:p>
            <a:r>
              <a:rPr lang="en-US" sz="4000" dirty="0" smtClean="0"/>
              <a:t>Minimum wage laws</a:t>
            </a:r>
          </a:p>
          <a:p>
            <a:r>
              <a:rPr lang="en-US" sz="4000" dirty="0" smtClean="0"/>
              <a:t>Wage agreements with labor unions</a:t>
            </a:r>
          </a:p>
          <a:p>
            <a:r>
              <a:rPr lang="en-US" sz="4000" dirty="0" smtClean="0"/>
              <a:t>Government regulations</a:t>
            </a:r>
            <a:endParaRPr lang="en-US" sz="4000" dirty="0"/>
          </a:p>
        </p:txBody>
      </p:sp>
    </p:spTree>
    <p:extLst>
      <p:ext uri="{BB962C8B-B14F-4D97-AF65-F5344CB8AC3E}">
        <p14:creationId xmlns:p14="http://schemas.microsoft.com/office/powerpoint/2010/main" val="5487540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 SR:</a:t>
            </a:r>
            <a:endParaRPr lang="en-US" dirty="0"/>
          </a:p>
        </p:txBody>
      </p:sp>
      <p:sp>
        <p:nvSpPr>
          <p:cNvPr id="3" name="Content Placeholder 2"/>
          <p:cNvSpPr>
            <a:spLocks noGrp="1"/>
          </p:cNvSpPr>
          <p:nvPr>
            <p:ph idx="1"/>
          </p:nvPr>
        </p:nvSpPr>
        <p:spPr>
          <a:xfrm>
            <a:off x="498474" y="1283528"/>
            <a:ext cx="7556313" cy="4842635"/>
          </a:xfrm>
        </p:spPr>
        <p:txBody>
          <a:bodyPr>
            <a:normAutofit/>
          </a:bodyPr>
          <a:lstStyle/>
          <a:p>
            <a:pPr marL="0" indent="0">
              <a:buNone/>
            </a:pPr>
            <a:r>
              <a:rPr lang="en-US" sz="4000" dirty="0" smtClean="0"/>
              <a:t>	C, I, G, (X-M)</a:t>
            </a:r>
          </a:p>
          <a:p>
            <a:pPr marL="0" indent="0">
              <a:buNone/>
            </a:pPr>
            <a:r>
              <a:rPr lang="en-US" sz="4000" dirty="0" smtClean="0"/>
              <a:t>	AD</a:t>
            </a:r>
          </a:p>
          <a:p>
            <a:pPr marL="0" indent="0">
              <a:buNone/>
            </a:pPr>
            <a:r>
              <a:rPr lang="en-US" sz="4000" dirty="0" smtClean="0"/>
              <a:t>	Y</a:t>
            </a:r>
            <a:r>
              <a:rPr lang="en-US" sz="4000" baseline="-25000" dirty="0" smtClean="0"/>
              <a:t>FE</a:t>
            </a:r>
          </a:p>
          <a:p>
            <a:pPr marL="0" indent="0">
              <a:buNone/>
            </a:pPr>
            <a:r>
              <a:rPr lang="en-US" sz="4000" dirty="0" smtClean="0"/>
              <a:t>	Employment</a:t>
            </a:r>
            <a:endParaRPr lang="en-US" sz="4000" dirty="0"/>
          </a:p>
          <a:p>
            <a:pPr marL="0" indent="0">
              <a:buNone/>
            </a:pPr>
            <a:endParaRPr lang="en-US" sz="4000" dirty="0" smtClean="0"/>
          </a:p>
          <a:p>
            <a:pPr marL="0" indent="0">
              <a:buNone/>
            </a:pPr>
            <a:endParaRPr lang="en-US" sz="4000" dirty="0"/>
          </a:p>
        </p:txBody>
      </p:sp>
      <p:sp>
        <p:nvSpPr>
          <p:cNvPr id="5" name="Down Arrow 4"/>
          <p:cNvSpPr/>
          <p:nvPr/>
        </p:nvSpPr>
        <p:spPr>
          <a:xfrm>
            <a:off x="1017380" y="1384344"/>
            <a:ext cx="368696" cy="652801"/>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Down Arrow 5"/>
          <p:cNvSpPr/>
          <p:nvPr/>
        </p:nvSpPr>
        <p:spPr>
          <a:xfrm>
            <a:off x="953484" y="3079708"/>
            <a:ext cx="368696" cy="652801"/>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Down Arrow 6"/>
          <p:cNvSpPr/>
          <p:nvPr/>
        </p:nvSpPr>
        <p:spPr>
          <a:xfrm>
            <a:off x="953484" y="2303598"/>
            <a:ext cx="368696" cy="652801"/>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Down Arrow 7"/>
          <p:cNvSpPr/>
          <p:nvPr/>
        </p:nvSpPr>
        <p:spPr>
          <a:xfrm>
            <a:off x="953484" y="3985309"/>
            <a:ext cx="368696" cy="652801"/>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32469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Sticky wage / Sticky price Model</a:t>
            </a:r>
            <a:endParaRPr lang="en-US" dirty="0"/>
          </a:p>
        </p:txBody>
      </p:sp>
      <p:sp>
        <p:nvSpPr>
          <p:cNvPr id="3" name="Content Placeholder 2"/>
          <p:cNvSpPr>
            <a:spLocks noGrp="1"/>
          </p:cNvSpPr>
          <p:nvPr>
            <p:ph idx="1"/>
          </p:nvPr>
        </p:nvSpPr>
        <p:spPr>
          <a:xfrm>
            <a:off x="498474" y="1503291"/>
            <a:ext cx="7556313" cy="4559331"/>
          </a:xfrm>
        </p:spPr>
        <p:txBody>
          <a:bodyPr>
            <a:noAutofit/>
          </a:bodyPr>
          <a:lstStyle/>
          <a:p>
            <a:pPr marL="0" indent="0" algn="ctr">
              <a:buNone/>
            </a:pPr>
            <a:r>
              <a:rPr lang="en-US" sz="3600" dirty="0" smtClean="0"/>
              <a:t>Is another name for Keynesian, short-run aggregate supply curve.  Because firms find it difficult to cut workers’ wages in the short run, they must lay workers off to reduce costs, hence output and employment fall when AD falls in the short run.</a:t>
            </a:r>
            <a:endParaRPr lang="en-US" sz="3600" dirty="0"/>
          </a:p>
        </p:txBody>
      </p:sp>
    </p:spTree>
    <p:extLst>
      <p:ext uri="{BB962C8B-B14F-4D97-AF65-F5344CB8AC3E}">
        <p14:creationId xmlns:p14="http://schemas.microsoft.com/office/powerpoint/2010/main" val="212234089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01766"/>
            <a:ext cx="7556313" cy="1116106"/>
          </a:xfrm>
        </p:spPr>
        <p:txBody>
          <a:bodyPr/>
          <a:lstStyle/>
          <a:p>
            <a:r>
              <a:rPr lang="en-US" dirty="0"/>
              <a:t>SRAS is </a:t>
            </a:r>
            <a:r>
              <a:rPr lang="en-US" dirty="0" smtClean="0"/>
              <a:t>vertical </a:t>
            </a:r>
            <a:r>
              <a:rPr lang="en-US" dirty="0"/>
              <a:t>at levels of </a:t>
            </a:r>
            <a:r>
              <a:rPr lang="en-US" dirty="0" smtClean="0"/>
              <a:t>output beyond </a:t>
            </a:r>
            <a:r>
              <a:rPr lang="en-US" dirty="0"/>
              <a:t>full employment</a:t>
            </a:r>
          </a:p>
        </p:txBody>
      </p:sp>
      <p:sp>
        <p:nvSpPr>
          <p:cNvPr id="3" name="Content Placeholder 2"/>
          <p:cNvSpPr>
            <a:spLocks noGrp="1"/>
          </p:cNvSpPr>
          <p:nvPr>
            <p:ph idx="1"/>
          </p:nvPr>
        </p:nvSpPr>
        <p:spPr>
          <a:xfrm>
            <a:off x="498474" y="1995404"/>
            <a:ext cx="5209485" cy="4144963"/>
          </a:xfrm>
        </p:spPr>
        <p:txBody>
          <a:bodyPr/>
          <a:lstStyle/>
          <a:p>
            <a:pPr marL="0" indent="0">
              <a:buNone/>
            </a:pPr>
            <a:r>
              <a:rPr lang="en-US" dirty="0" smtClean="0"/>
              <a:t>PL</a:t>
            </a:r>
            <a:endParaRPr lang="en-US" dirty="0"/>
          </a:p>
        </p:txBody>
      </p:sp>
      <p:cxnSp>
        <p:nvCxnSpPr>
          <p:cNvPr id="5" name="Straight Arrow Connector 4"/>
          <p:cNvCxnSpPr/>
          <p:nvPr/>
        </p:nvCxnSpPr>
        <p:spPr>
          <a:xfrm flipV="1">
            <a:off x="1106087" y="2239347"/>
            <a:ext cx="13656" cy="38959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1119743" y="6135295"/>
            <a:ext cx="492960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3059428" y="2274635"/>
            <a:ext cx="27311" cy="3886816"/>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1837874" y="3866543"/>
            <a:ext cx="2497730" cy="1814902"/>
          </a:xfrm>
          <a:prstGeom prst="line">
            <a:avLst/>
          </a:prstGeom>
          <a:ln>
            <a:solidFill>
              <a:srgbClr val="FF66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726371" y="2832549"/>
            <a:ext cx="3285133" cy="2405401"/>
          </a:xfrm>
          <a:prstGeom prst="line">
            <a:avLst/>
          </a:prstGeom>
          <a:ln/>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a:off x="2432287" y="2484801"/>
            <a:ext cx="2930983" cy="2200910"/>
          </a:xfrm>
          <a:prstGeom prst="line">
            <a:avLst/>
          </a:prstGeom>
          <a:ln/>
        </p:spPr>
        <p:style>
          <a:lnRef idx="2">
            <a:schemeClr val="accent2"/>
          </a:lnRef>
          <a:fillRef idx="0">
            <a:schemeClr val="accent2"/>
          </a:fillRef>
          <a:effectRef idx="1">
            <a:schemeClr val="accent2"/>
          </a:effectRef>
          <a:fontRef idx="minor">
            <a:schemeClr val="tx1"/>
          </a:fontRef>
        </p:style>
      </p:cxnSp>
      <p:sp>
        <p:nvSpPr>
          <p:cNvPr id="20" name="TextBox 19"/>
          <p:cNvSpPr txBox="1"/>
          <p:nvPr/>
        </p:nvSpPr>
        <p:spPr>
          <a:xfrm>
            <a:off x="5257330" y="6211669"/>
            <a:ext cx="901257" cy="646331"/>
          </a:xfrm>
          <a:prstGeom prst="rect">
            <a:avLst/>
          </a:prstGeom>
          <a:noFill/>
        </p:spPr>
        <p:txBody>
          <a:bodyPr wrap="square" rtlCol="0">
            <a:spAutoFit/>
          </a:bodyPr>
          <a:lstStyle/>
          <a:p>
            <a:r>
              <a:rPr lang="en-US" dirty="0" smtClean="0"/>
              <a:t>Real GDP</a:t>
            </a:r>
            <a:endParaRPr lang="en-US" dirty="0"/>
          </a:p>
        </p:txBody>
      </p:sp>
      <p:sp>
        <p:nvSpPr>
          <p:cNvPr id="22" name="Rectangle 21"/>
          <p:cNvSpPr/>
          <p:nvPr/>
        </p:nvSpPr>
        <p:spPr>
          <a:xfrm>
            <a:off x="2854066" y="6135295"/>
            <a:ext cx="514872" cy="369332"/>
          </a:xfrm>
          <a:prstGeom prst="rect">
            <a:avLst/>
          </a:prstGeom>
        </p:spPr>
        <p:txBody>
          <a:bodyPr wrap="none">
            <a:spAutoFit/>
          </a:bodyPr>
          <a:lstStyle/>
          <a:p>
            <a:r>
              <a:rPr lang="en-US" dirty="0"/>
              <a:t>Y</a:t>
            </a:r>
            <a:r>
              <a:rPr lang="en-US" baseline="-25000" dirty="0"/>
              <a:t>FE</a:t>
            </a:r>
            <a:r>
              <a:rPr lang="en-US" dirty="0"/>
              <a:t> </a:t>
            </a:r>
          </a:p>
        </p:txBody>
      </p:sp>
      <p:sp>
        <p:nvSpPr>
          <p:cNvPr id="23" name="TextBox 22"/>
          <p:cNvSpPr txBox="1"/>
          <p:nvPr/>
        </p:nvSpPr>
        <p:spPr>
          <a:xfrm>
            <a:off x="3142934" y="5982895"/>
            <a:ext cx="450628" cy="369332"/>
          </a:xfrm>
          <a:prstGeom prst="rect">
            <a:avLst/>
          </a:prstGeom>
          <a:noFill/>
        </p:spPr>
        <p:txBody>
          <a:bodyPr wrap="square" rtlCol="0">
            <a:spAutoFit/>
          </a:bodyPr>
          <a:lstStyle/>
          <a:p>
            <a:endParaRPr lang="en-US" dirty="0"/>
          </a:p>
        </p:txBody>
      </p:sp>
      <p:sp>
        <p:nvSpPr>
          <p:cNvPr id="25" name="Rectangle 24"/>
          <p:cNvSpPr/>
          <p:nvPr/>
        </p:nvSpPr>
        <p:spPr>
          <a:xfrm>
            <a:off x="3295333" y="6126163"/>
            <a:ext cx="417189" cy="369332"/>
          </a:xfrm>
          <a:prstGeom prst="rect">
            <a:avLst/>
          </a:prstGeom>
        </p:spPr>
        <p:txBody>
          <a:bodyPr wrap="none">
            <a:spAutoFit/>
          </a:bodyPr>
          <a:lstStyle/>
          <a:p>
            <a:r>
              <a:rPr lang="en-US" dirty="0" smtClean="0"/>
              <a:t>Y</a:t>
            </a:r>
            <a:r>
              <a:rPr lang="en-US" baseline="-25000" dirty="0"/>
              <a:t>1</a:t>
            </a:r>
            <a:r>
              <a:rPr lang="en-US" dirty="0" smtClean="0"/>
              <a:t> </a:t>
            </a:r>
            <a:endParaRPr lang="en-US" dirty="0"/>
          </a:p>
        </p:txBody>
      </p:sp>
      <p:sp>
        <p:nvSpPr>
          <p:cNvPr id="26" name="Rectangle 25"/>
          <p:cNvSpPr/>
          <p:nvPr/>
        </p:nvSpPr>
        <p:spPr>
          <a:xfrm>
            <a:off x="3591814" y="6124678"/>
            <a:ext cx="417189" cy="369332"/>
          </a:xfrm>
          <a:prstGeom prst="rect">
            <a:avLst/>
          </a:prstGeom>
        </p:spPr>
        <p:txBody>
          <a:bodyPr wrap="none">
            <a:spAutoFit/>
          </a:bodyPr>
          <a:lstStyle/>
          <a:p>
            <a:r>
              <a:rPr lang="en-US" dirty="0" smtClean="0"/>
              <a:t>Y</a:t>
            </a:r>
            <a:r>
              <a:rPr lang="en-US" baseline="-25000" dirty="0" smtClean="0"/>
              <a:t>2</a:t>
            </a:r>
            <a:r>
              <a:rPr lang="en-US" dirty="0" smtClean="0"/>
              <a:t> </a:t>
            </a:r>
            <a:endParaRPr lang="en-US" dirty="0"/>
          </a:p>
        </p:txBody>
      </p:sp>
      <p:sp>
        <p:nvSpPr>
          <p:cNvPr id="27" name="Line 27"/>
          <p:cNvSpPr>
            <a:spLocks noChangeShapeType="1"/>
          </p:cNvSpPr>
          <p:nvPr/>
        </p:nvSpPr>
        <p:spPr bwMode="auto">
          <a:xfrm>
            <a:off x="3668409" y="3495565"/>
            <a:ext cx="2" cy="2630598"/>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8" name="Line 27"/>
          <p:cNvSpPr>
            <a:spLocks noChangeShapeType="1"/>
          </p:cNvSpPr>
          <p:nvPr/>
        </p:nvSpPr>
        <p:spPr bwMode="auto">
          <a:xfrm>
            <a:off x="3480999" y="4157482"/>
            <a:ext cx="0" cy="1968681"/>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9" name="Line 27"/>
          <p:cNvSpPr>
            <a:spLocks noChangeShapeType="1"/>
          </p:cNvSpPr>
          <p:nvPr/>
        </p:nvSpPr>
        <p:spPr bwMode="auto">
          <a:xfrm flipH="1">
            <a:off x="1106088" y="4157482"/>
            <a:ext cx="2368956"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0" name="Line 27"/>
          <p:cNvSpPr>
            <a:spLocks noChangeShapeType="1"/>
          </p:cNvSpPr>
          <p:nvPr/>
        </p:nvSpPr>
        <p:spPr bwMode="auto">
          <a:xfrm flipH="1">
            <a:off x="1106085" y="4736977"/>
            <a:ext cx="1953342" cy="15853"/>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1" name="Line 27"/>
          <p:cNvSpPr>
            <a:spLocks noChangeShapeType="1"/>
          </p:cNvSpPr>
          <p:nvPr/>
        </p:nvSpPr>
        <p:spPr bwMode="auto">
          <a:xfrm>
            <a:off x="1119743" y="3399983"/>
            <a:ext cx="2544287"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8" name="Freeform 37"/>
          <p:cNvSpPr/>
          <p:nvPr/>
        </p:nvSpPr>
        <p:spPr>
          <a:xfrm>
            <a:off x="1445961" y="2239347"/>
            <a:ext cx="2300002" cy="3442098"/>
          </a:xfrm>
          <a:custGeom>
            <a:avLst/>
            <a:gdLst>
              <a:gd name="connsiteX0" fmla="*/ 0 w 3659655"/>
              <a:gd name="connsiteY0" fmla="*/ 3004002 h 3004002"/>
              <a:gd name="connsiteX1" fmla="*/ 3058810 w 3659655"/>
              <a:gd name="connsiteY1" fmla="*/ 1870674 h 3004002"/>
              <a:gd name="connsiteX2" fmla="*/ 3659648 w 3659655"/>
              <a:gd name="connsiteY2" fmla="*/ 0 h 3004002"/>
            </a:gdLst>
            <a:ahLst/>
            <a:cxnLst>
              <a:cxn ang="0">
                <a:pos x="connsiteX0" y="connsiteY0"/>
              </a:cxn>
              <a:cxn ang="0">
                <a:pos x="connsiteX1" y="connsiteY1"/>
              </a:cxn>
              <a:cxn ang="0">
                <a:pos x="connsiteX2" y="connsiteY2"/>
              </a:cxn>
            </a:cxnLst>
            <a:rect l="l" t="t" r="r" b="b"/>
            <a:pathLst>
              <a:path w="3659655" h="3004002">
                <a:moveTo>
                  <a:pt x="0" y="3004002"/>
                </a:moveTo>
                <a:cubicBezTo>
                  <a:pt x="1224434" y="2687671"/>
                  <a:pt x="2448869" y="2371341"/>
                  <a:pt x="3058810" y="1870674"/>
                </a:cubicBezTo>
                <a:cubicBezTo>
                  <a:pt x="3668751" y="1370007"/>
                  <a:pt x="3659648" y="0"/>
                  <a:pt x="3659648" y="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1" name="Rectangle 40"/>
          <p:cNvSpPr/>
          <p:nvPr/>
        </p:nvSpPr>
        <p:spPr>
          <a:xfrm>
            <a:off x="688897" y="4552311"/>
            <a:ext cx="413169" cy="369332"/>
          </a:xfrm>
          <a:prstGeom prst="rect">
            <a:avLst/>
          </a:prstGeom>
        </p:spPr>
        <p:txBody>
          <a:bodyPr wrap="none">
            <a:spAutoFit/>
          </a:bodyPr>
          <a:lstStyle/>
          <a:p>
            <a:r>
              <a:rPr lang="en-US" dirty="0" smtClean="0"/>
              <a:t>P</a:t>
            </a:r>
            <a:r>
              <a:rPr lang="en-US" baseline="-25000" dirty="0"/>
              <a:t>E</a:t>
            </a:r>
            <a:r>
              <a:rPr lang="en-US" dirty="0" smtClean="0"/>
              <a:t> </a:t>
            </a:r>
            <a:endParaRPr lang="en-US" dirty="0"/>
          </a:p>
        </p:txBody>
      </p:sp>
      <p:sp>
        <p:nvSpPr>
          <p:cNvPr id="42" name="Rectangle 41"/>
          <p:cNvSpPr/>
          <p:nvPr/>
        </p:nvSpPr>
        <p:spPr>
          <a:xfrm>
            <a:off x="692037" y="3215317"/>
            <a:ext cx="400395" cy="369332"/>
          </a:xfrm>
          <a:prstGeom prst="rect">
            <a:avLst/>
          </a:prstGeom>
        </p:spPr>
        <p:txBody>
          <a:bodyPr wrap="none">
            <a:spAutoFit/>
          </a:bodyPr>
          <a:lstStyle/>
          <a:p>
            <a:r>
              <a:rPr lang="en-US" dirty="0" smtClean="0"/>
              <a:t>P</a:t>
            </a:r>
            <a:r>
              <a:rPr lang="en-US" baseline="-25000" dirty="0" smtClean="0"/>
              <a:t>2</a:t>
            </a:r>
            <a:endParaRPr lang="en-US" dirty="0"/>
          </a:p>
        </p:txBody>
      </p:sp>
      <p:sp>
        <p:nvSpPr>
          <p:cNvPr id="43" name="Rectangle 42"/>
          <p:cNvSpPr/>
          <p:nvPr/>
        </p:nvSpPr>
        <p:spPr>
          <a:xfrm>
            <a:off x="705693" y="4035250"/>
            <a:ext cx="400395" cy="369332"/>
          </a:xfrm>
          <a:prstGeom prst="rect">
            <a:avLst/>
          </a:prstGeom>
        </p:spPr>
        <p:txBody>
          <a:bodyPr wrap="none">
            <a:spAutoFit/>
          </a:bodyPr>
          <a:lstStyle/>
          <a:p>
            <a:r>
              <a:rPr lang="en-US" dirty="0" smtClean="0"/>
              <a:t>P</a:t>
            </a:r>
            <a:r>
              <a:rPr lang="en-US" baseline="-25000" dirty="0"/>
              <a:t>1</a:t>
            </a:r>
            <a:r>
              <a:rPr lang="en-US" dirty="0" smtClean="0"/>
              <a:t> </a:t>
            </a:r>
            <a:endParaRPr lang="en-US" dirty="0"/>
          </a:p>
        </p:txBody>
      </p:sp>
      <p:sp>
        <p:nvSpPr>
          <p:cNvPr id="44" name="Rectangle 43"/>
          <p:cNvSpPr/>
          <p:nvPr/>
        </p:nvSpPr>
        <p:spPr>
          <a:xfrm>
            <a:off x="4168216" y="5641690"/>
            <a:ext cx="597527" cy="369332"/>
          </a:xfrm>
          <a:prstGeom prst="rect">
            <a:avLst/>
          </a:prstGeom>
        </p:spPr>
        <p:txBody>
          <a:bodyPr wrap="none">
            <a:spAutoFit/>
          </a:bodyPr>
          <a:lstStyle/>
          <a:p>
            <a:r>
              <a:rPr lang="en-US" dirty="0" smtClean="0"/>
              <a:t>AD</a:t>
            </a:r>
            <a:r>
              <a:rPr lang="en-US" baseline="-25000" dirty="0" smtClean="0"/>
              <a:t>1</a:t>
            </a:r>
            <a:r>
              <a:rPr lang="en-US" dirty="0" smtClean="0"/>
              <a:t> </a:t>
            </a:r>
            <a:endParaRPr lang="en-US" dirty="0"/>
          </a:p>
        </p:txBody>
      </p:sp>
      <p:sp>
        <p:nvSpPr>
          <p:cNvPr id="46" name="Rectangle 45"/>
          <p:cNvSpPr/>
          <p:nvPr/>
        </p:nvSpPr>
        <p:spPr>
          <a:xfrm>
            <a:off x="5110432" y="4688070"/>
            <a:ext cx="597527" cy="369332"/>
          </a:xfrm>
          <a:prstGeom prst="rect">
            <a:avLst/>
          </a:prstGeom>
        </p:spPr>
        <p:txBody>
          <a:bodyPr wrap="none">
            <a:spAutoFit/>
          </a:bodyPr>
          <a:lstStyle/>
          <a:p>
            <a:r>
              <a:rPr lang="en-US" dirty="0" smtClean="0"/>
              <a:t>AD</a:t>
            </a:r>
            <a:r>
              <a:rPr lang="en-US" baseline="-25000" dirty="0"/>
              <a:t>3</a:t>
            </a:r>
            <a:endParaRPr lang="en-US" dirty="0"/>
          </a:p>
        </p:txBody>
      </p:sp>
      <p:sp>
        <p:nvSpPr>
          <p:cNvPr id="47" name="Rectangle 46"/>
          <p:cNvSpPr/>
          <p:nvPr/>
        </p:nvSpPr>
        <p:spPr>
          <a:xfrm>
            <a:off x="4958566" y="5188890"/>
            <a:ext cx="597527" cy="369332"/>
          </a:xfrm>
          <a:prstGeom prst="rect">
            <a:avLst/>
          </a:prstGeom>
        </p:spPr>
        <p:txBody>
          <a:bodyPr wrap="none">
            <a:spAutoFit/>
          </a:bodyPr>
          <a:lstStyle/>
          <a:p>
            <a:r>
              <a:rPr lang="en-US" dirty="0" smtClean="0"/>
              <a:t>AD</a:t>
            </a:r>
            <a:r>
              <a:rPr lang="en-US" baseline="-25000" dirty="0"/>
              <a:t>2</a:t>
            </a:r>
            <a:r>
              <a:rPr lang="en-US" dirty="0" smtClean="0"/>
              <a:t> </a:t>
            </a:r>
            <a:endParaRPr lang="en-US" dirty="0"/>
          </a:p>
        </p:txBody>
      </p:sp>
      <p:sp>
        <p:nvSpPr>
          <p:cNvPr id="49" name="TextBox 48"/>
          <p:cNvSpPr txBox="1"/>
          <p:nvPr/>
        </p:nvSpPr>
        <p:spPr>
          <a:xfrm>
            <a:off x="3907462" y="1870015"/>
            <a:ext cx="747743" cy="369332"/>
          </a:xfrm>
          <a:prstGeom prst="rect">
            <a:avLst/>
          </a:prstGeom>
          <a:noFill/>
        </p:spPr>
        <p:txBody>
          <a:bodyPr wrap="square" rtlCol="0">
            <a:spAutoFit/>
          </a:bodyPr>
          <a:lstStyle/>
          <a:p>
            <a:r>
              <a:rPr lang="en-US" dirty="0" smtClean="0"/>
              <a:t>SRAS</a:t>
            </a:r>
            <a:endParaRPr lang="en-US" dirty="0"/>
          </a:p>
        </p:txBody>
      </p:sp>
      <p:sp>
        <p:nvSpPr>
          <p:cNvPr id="50" name="TextBox 49"/>
          <p:cNvSpPr txBox="1"/>
          <p:nvPr/>
        </p:nvSpPr>
        <p:spPr>
          <a:xfrm>
            <a:off x="2795579" y="1870015"/>
            <a:ext cx="747743" cy="369332"/>
          </a:xfrm>
          <a:prstGeom prst="rect">
            <a:avLst/>
          </a:prstGeom>
          <a:noFill/>
        </p:spPr>
        <p:txBody>
          <a:bodyPr wrap="square" rtlCol="0">
            <a:spAutoFit/>
          </a:bodyPr>
          <a:lstStyle/>
          <a:p>
            <a:r>
              <a:rPr lang="en-US" dirty="0"/>
              <a:t>L</a:t>
            </a:r>
            <a:r>
              <a:rPr lang="en-US" dirty="0" smtClean="0"/>
              <a:t>RAS</a:t>
            </a:r>
            <a:endParaRPr lang="en-US" dirty="0"/>
          </a:p>
        </p:txBody>
      </p:sp>
      <p:sp>
        <p:nvSpPr>
          <p:cNvPr id="32" name="TextBox 31"/>
          <p:cNvSpPr txBox="1"/>
          <p:nvPr/>
        </p:nvSpPr>
        <p:spPr>
          <a:xfrm>
            <a:off x="6102065" y="1341326"/>
            <a:ext cx="2937814" cy="4708981"/>
          </a:xfrm>
          <a:prstGeom prst="rect">
            <a:avLst/>
          </a:prstGeom>
          <a:solidFill>
            <a:srgbClr val="C3AFCC"/>
          </a:solidFill>
        </p:spPr>
        <p:txBody>
          <a:bodyPr wrap="square" rtlCol="0">
            <a:spAutoFit/>
          </a:bodyPr>
          <a:lstStyle/>
          <a:p>
            <a:pPr marL="285750" indent="-285750">
              <a:buFont typeface="Arial"/>
              <a:buChar char="•"/>
            </a:pPr>
            <a:r>
              <a:rPr lang="en-US" sz="2000" dirty="0" smtClean="0"/>
              <a:t>Increases in either C, I, G or (X-M) cause the AD curve to shift from </a:t>
            </a:r>
            <a:r>
              <a:rPr lang="en-US" sz="2000" dirty="0"/>
              <a:t>AD</a:t>
            </a:r>
            <a:r>
              <a:rPr lang="en-US" sz="2000" baseline="-25000" dirty="0"/>
              <a:t>1</a:t>
            </a:r>
            <a:r>
              <a:rPr lang="en-US" sz="2000" dirty="0"/>
              <a:t> </a:t>
            </a:r>
            <a:r>
              <a:rPr lang="en-US" sz="2000" dirty="0" smtClean="0"/>
              <a:t>to AD</a:t>
            </a:r>
            <a:r>
              <a:rPr lang="en-US" sz="2000" baseline="-25000" dirty="0" smtClean="0"/>
              <a:t>2</a:t>
            </a:r>
            <a:r>
              <a:rPr lang="en-US" sz="2000" dirty="0" smtClean="0"/>
              <a:t> and then to AD</a:t>
            </a:r>
            <a:r>
              <a:rPr lang="en-US" sz="2000" baseline="-25000" dirty="0" smtClean="0"/>
              <a:t>3</a:t>
            </a:r>
            <a:r>
              <a:rPr lang="en-US" sz="2000" dirty="0" smtClean="0"/>
              <a:t> resulting in short-run equilibrium levels of output beyond the full-employment level (Y</a:t>
            </a:r>
            <a:r>
              <a:rPr lang="en-US" sz="2000" baseline="-25000" dirty="0" smtClean="0"/>
              <a:t>FE</a:t>
            </a:r>
            <a:r>
              <a:rPr lang="en-US" sz="2000" dirty="0" smtClean="0"/>
              <a:t>)</a:t>
            </a:r>
            <a:r>
              <a:rPr lang="en-US" sz="2000" baseline="-25000" dirty="0"/>
              <a:t> </a:t>
            </a:r>
            <a:endParaRPr lang="en-US" sz="2000" baseline="-25000" dirty="0" smtClean="0"/>
          </a:p>
          <a:p>
            <a:pPr marL="285750" indent="-285750">
              <a:buFont typeface="Arial"/>
              <a:buChar char="•"/>
            </a:pPr>
            <a:r>
              <a:rPr lang="en-US" sz="2000" dirty="0" smtClean="0"/>
              <a:t>Relatively small increase in output come at the cost of increasing inflation</a:t>
            </a:r>
            <a:endParaRPr lang="en-US" sz="2000" baseline="-25000" dirty="0" smtClean="0"/>
          </a:p>
          <a:p>
            <a:endParaRPr lang="en-US" sz="2000" dirty="0" smtClean="0"/>
          </a:p>
        </p:txBody>
      </p:sp>
    </p:spTree>
    <p:extLst>
      <p:ext uri="{BB962C8B-B14F-4D97-AF65-F5344CB8AC3E}">
        <p14:creationId xmlns:p14="http://schemas.microsoft.com/office/powerpoint/2010/main" val="78578567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40161"/>
            <a:ext cx="7556313" cy="692772"/>
          </a:xfrm>
        </p:spPr>
        <p:txBody>
          <a:bodyPr/>
          <a:lstStyle/>
          <a:p>
            <a:r>
              <a:rPr lang="en-US" dirty="0" err="1" smtClean="0"/>
              <a:t>Keyne’s</a:t>
            </a:r>
            <a:r>
              <a:rPr lang="en-US" dirty="0" smtClean="0"/>
              <a:t> view:</a:t>
            </a:r>
            <a:endParaRPr lang="en-US" dirty="0"/>
          </a:p>
        </p:txBody>
      </p:sp>
      <p:sp>
        <p:nvSpPr>
          <p:cNvPr id="3" name="Content Placeholder 2"/>
          <p:cNvSpPr>
            <a:spLocks noGrp="1"/>
          </p:cNvSpPr>
          <p:nvPr>
            <p:ph idx="1"/>
          </p:nvPr>
        </p:nvSpPr>
        <p:spPr>
          <a:xfrm>
            <a:off x="498474" y="1049867"/>
            <a:ext cx="7556313" cy="5334000"/>
          </a:xfrm>
        </p:spPr>
        <p:txBody>
          <a:bodyPr>
            <a:noAutofit/>
          </a:bodyPr>
          <a:lstStyle/>
          <a:p>
            <a:r>
              <a:rPr lang="en-US" sz="3000" dirty="0" smtClean="0"/>
              <a:t>Reflects the stickiness or inflexibility of wages in the SR</a:t>
            </a:r>
          </a:p>
          <a:p>
            <a:r>
              <a:rPr lang="en-US" sz="3000" dirty="0" smtClean="0"/>
              <a:t>Fall in demand leads to recession and high unemployment but only a slight deflation</a:t>
            </a:r>
          </a:p>
          <a:p>
            <a:r>
              <a:rPr lang="en-US" sz="3000" dirty="0" smtClean="0"/>
              <a:t>Increase in demand can lead to economic growth, reduction in unemployment and ultimately inflation when output increases beyond the full employment level</a:t>
            </a:r>
            <a:endParaRPr lang="en-US" sz="3000" dirty="0"/>
          </a:p>
        </p:txBody>
      </p:sp>
    </p:spTree>
    <p:extLst>
      <p:ext uri="{BB962C8B-B14F-4D97-AF65-F5344CB8AC3E}">
        <p14:creationId xmlns:p14="http://schemas.microsoft.com/office/powerpoint/2010/main" val="22567260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01766"/>
            <a:ext cx="7556313" cy="1116106"/>
          </a:xfrm>
        </p:spPr>
        <p:txBody>
          <a:bodyPr/>
          <a:lstStyle/>
          <a:p>
            <a:r>
              <a:rPr lang="en-US" dirty="0"/>
              <a:t>LR: the neo-classical, </a:t>
            </a:r>
            <a:br>
              <a:rPr lang="en-US" dirty="0"/>
            </a:br>
            <a:r>
              <a:rPr lang="en-US" dirty="0"/>
              <a:t>flexible wage model</a:t>
            </a:r>
          </a:p>
        </p:txBody>
      </p:sp>
      <p:sp>
        <p:nvSpPr>
          <p:cNvPr id="3" name="Content Placeholder 2"/>
          <p:cNvSpPr>
            <a:spLocks noGrp="1"/>
          </p:cNvSpPr>
          <p:nvPr>
            <p:ph idx="1"/>
          </p:nvPr>
        </p:nvSpPr>
        <p:spPr>
          <a:xfrm>
            <a:off x="498474" y="1995404"/>
            <a:ext cx="5209485" cy="4144963"/>
          </a:xfrm>
        </p:spPr>
        <p:txBody>
          <a:bodyPr/>
          <a:lstStyle/>
          <a:p>
            <a:pPr marL="0" indent="0">
              <a:buNone/>
            </a:pPr>
            <a:r>
              <a:rPr lang="en-US" dirty="0" smtClean="0"/>
              <a:t>PL</a:t>
            </a:r>
            <a:endParaRPr lang="en-US" dirty="0"/>
          </a:p>
        </p:txBody>
      </p:sp>
      <p:cxnSp>
        <p:nvCxnSpPr>
          <p:cNvPr id="5" name="Straight Arrow Connector 4"/>
          <p:cNvCxnSpPr/>
          <p:nvPr/>
        </p:nvCxnSpPr>
        <p:spPr>
          <a:xfrm flipV="1">
            <a:off x="1106087" y="2239347"/>
            <a:ext cx="13656" cy="38959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1119743" y="6135295"/>
            <a:ext cx="492960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3059428" y="2274635"/>
            <a:ext cx="27311" cy="3886816"/>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1270000" y="3420533"/>
            <a:ext cx="3065604" cy="2260912"/>
          </a:xfrm>
          <a:prstGeom prst="line">
            <a:avLst/>
          </a:prstGeom>
          <a:ln>
            <a:solidFill>
              <a:srgbClr val="FF66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726371" y="2832549"/>
            <a:ext cx="3285133" cy="2405401"/>
          </a:xfrm>
          <a:prstGeom prst="line">
            <a:avLst/>
          </a:prstGeom>
          <a:ln/>
        </p:spPr>
        <p:style>
          <a:lnRef idx="2">
            <a:schemeClr val="dk1"/>
          </a:lnRef>
          <a:fillRef idx="0">
            <a:schemeClr val="dk1"/>
          </a:fillRef>
          <a:effectRef idx="1">
            <a:schemeClr val="dk1"/>
          </a:effectRef>
          <a:fontRef idx="minor">
            <a:schemeClr val="tx1"/>
          </a:fontRef>
        </p:style>
      </p:cxnSp>
      <p:sp>
        <p:nvSpPr>
          <p:cNvPr id="20" name="TextBox 19"/>
          <p:cNvSpPr txBox="1"/>
          <p:nvPr/>
        </p:nvSpPr>
        <p:spPr>
          <a:xfrm>
            <a:off x="5257330" y="6211669"/>
            <a:ext cx="901257" cy="646331"/>
          </a:xfrm>
          <a:prstGeom prst="rect">
            <a:avLst/>
          </a:prstGeom>
          <a:noFill/>
        </p:spPr>
        <p:txBody>
          <a:bodyPr wrap="square" rtlCol="0">
            <a:spAutoFit/>
          </a:bodyPr>
          <a:lstStyle/>
          <a:p>
            <a:r>
              <a:rPr lang="en-US" dirty="0" smtClean="0"/>
              <a:t>Real GDP</a:t>
            </a:r>
            <a:endParaRPr lang="en-US" dirty="0"/>
          </a:p>
        </p:txBody>
      </p:sp>
      <p:sp>
        <p:nvSpPr>
          <p:cNvPr id="22" name="Rectangle 21"/>
          <p:cNvSpPr/>
          <p:nvPr/>
        </p:nvSpPr>
        <p:spPr>
          <a:xfrm>
            <a:off x="2854066" y="6135295"/>
            <a:ext cx="514872" cy="369332"/>
          </a:xfrm>
          <a:prstGeom prst="rect">
            <a:avLst/>
          </a:prstGeom>
        </p:spPr>
        <p:txBody>
          <a:bodyPr wrap="none">
            <a:spAutoFit/>
          </a:bodyPr>
          <a:lstStyle/>
          <a:p>
            <a:r>
              <a:rPr lang="en-US" dirty="0"/>
              <a:t>Y</a:t>
            </a:r>
            <a:r>
              <a:rPr lang="en-US" baseline="-25000" dirty="0"/>
              <a:t>FE</a:t>
            </a:r>
            <a:r>
              <a:rPr lang="en-US" dirty="0"/>
              <a:t> </a:t>
            </a:r>
          </a:p>
        </p:txBody>
      </p:sp>
      <p:sp>
        <p:nvSpPr>
          <p:cNvPr id="23" name="TextBox 22"/>
          <p:cNvSpPr txBox="1"/>
          <p:nvPr/>
        </p:nvSpPr>
        <p:spPr>
          <a:xfrm>
            <a:off x="3142934" y="5982895"/>
            <a:ext cx="450628" cy="369332"/>
          </a:xfrm>
          <a:prstGeom prst="rect">
            <a:avLst/>
          </a:prstGeom>
          <a:noFill/>
        </p:spPr>
        <p:txBody>
          <a:bodyPr wrap="square" rtlCol="0">
            <a:spAutoFit/>
          </a:bodyPr>
          <a:lstStyle/>
          <a:p>
            <a:endParaRPr lang="en-US" dirty="0"/>
          </a:p>
        </p:txBody>
      </p:sp>
      <p:sp>
        <p:nvSpPr>
          <p:cNvPr id="29" name="Line 27"/>
          <p:cNvSpPr>
            <a:spLocks noChangeShapeType="1"/>
          </p:cNvSpPr>
          <p:nvPr/>
        </p:nvSpPr>
        <p:spPr bwMode="auto">
          <a:xfrm flipH="1">
            <a:off x="1119743" y="3866543"/>
            <a:ext cx="1939685"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0" name="Line 27"/>
          <p:cNvSpPr>
            <a:spLocks noChangeShapeType="1"/>
          </p:cNvSpPr>
          <p:nvPr/>
        </p:nvSpPr>
        <p:spPr bwMode="auto">
          <a:xfrm flipH="1">
            <a:off x="1106085" y="4736977"/>
            <a:ext cx="1953342" cy="15853"/>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41" name="Rectangle 40"/>
          <p:cNvSpPr/>
          <p:nvPr/>
        </p:nvSpPr>
        <p:spPr>
          <a:xfrm>
            <a:off x="688897" y="4552311"/>
            <a:ext cx="400395" cy="369332"/>
          </a:xfrm>
          <a:prstGeom prst="rect">
            <a:avLst/>
          </a:prstGeom>
        </p:spPr>
        <p:txBody>
          <a:bodyPr wrap="none">
            <a:spAutoFit/>
          </a:bodyPr>
          <a:lstStyle/>
          <a:p>
            <a:r>
              <a:rPr lang="en-US" dirty="0" smtClean="0"/>
              <a:t>P</a:t>
            </a:r>
            <a:r>
              <a:rPr lang="en-US" baseline="-25000" dirty="0"/>
              <a:t>1</a:t>
            </a:r>
            <a:r>
              <a:rPr lang="en-US" dirty="0" smtClean="0"/>
              <a:t> </a:t>
            </a:r>
            <a:endParaRPr lang="en-US" dirty="0"/>
          </a:p>
        </p:txBody>
      </p:sp>
      <p:sp>
        <p:nvSpPr>
          <p:cNvPr id="43" name="Rectangle 42"/>
          <p:cNvSpPr/>
          <p:nvPr/>
        </p:nvSpPr>
        <p:spPr>
          <a:xfrm>
            <a:off x="705693" y="3681877"/>
            <a:ext cx="413169" cy="369332"/>
          </a:xfrm>
          <a:prstGeom prst="rect">
            <a:avLst/>
          </a:prstGeom>
        </p:spPr>
        <p:txBody>
          <a:bodyPr wrap="none">
            <a:spAutoFit/>
          </a:bodyPr>
          <a:lstStyle/>
          <a:p>
            <a:r>
              <a:rPr lang="en-US" dirty="0" smtClean="0"/>
              <a:t>P</a:t>
            </a:r>
            <a:r>
              <a:rPr lang="en-US" baseline="-25000" dirty="0"/>
              <a:t>E</a:t>
            </a:r>
            <a:r>
              <a:rPr lang="en-US" dirty="0" smtClean="0"/>
              <a:t> </a:t>
            </a:r>
            <a:endParaRPr lang="en-US" dirty="0"/>
          </a:p>
        </p:txBody>
      </p:sp>
      <p:sp>
        <p:nvSpPr>
          <p:cNvPr id="44" name="Rectangle 43"/>
          <p:cNvSpPr/>
          <p:nvPr/>
        </p:nvSpPr>
        <p:spPr>
          <a:xfrm>
            <a:off x="4168216" y="5641690"/>
            <a:ext cx="597527" cy="369332"/>
          </a:xfrm>
          <a:prstGeom prst="rect">
            <a:avLst/>
          </a:prstGeom>
        </p:spPr>
        <p:txBody>
          <a:bodyPr wrap="none">
            <a:spAutoFit/>
          </a:bodyPr>
          <a:lstStyle/>
          <a:p>
            <a:r>
              <a:rPr lang="en-US" dirty="0" smtClean="0"/>
              <a:t>AD</a:t>
            </a:r>
            <a:r>
              <a:rPr lang="en-US" baseline="-25000" dirty="0"/>
              <a:t>2</a:t>
            </a:r>
            <a:endParaRPr lang="en-US" dirty="0"/>
          </a:p>
        </p:txBody>
      </p:sp>
      <p:sp>
        <p:nvSpPr>
          <p:cNvPr id="47" name="Rectangle 46"/>
          <p:cNvSpPr/>
          <p:nvPr/>
        </p:nvSpPr>
        <p:spPr>
          <a:xfrm>
            <a:off x="4958566" y="5188890"/>
            <a:ext cx="597527" cy="369332"/>
          </a:xfrm>
          <a:prstGeom prst="rect">
            <a:avLst/>
          </a:prstGeom>
        </p:spPr>
        <p:txBody>
          <a:bodyPr wrap="none">
            <a:spAutoFit/>
          </a:bodyPr>
          <a:lstStyle/>
          <a:p>
            <a:r>
              <a:rPr lang="en-US" dirty="0" smtClean="0"/>
              <a:t>AD</a:t>
            </a:r>
            <a:r>
              <a:rPr lang="en-US" baseline="-25000" dirty="0"/>
              <a:t>1</a:t>
            </a:r>
            <a:r>
              <a:rPr lang="en-US" dirty="0" smtClean="0"/>
              <a:t> </a:t>
            </a:r>
            <a:endParaRPr lang="en-US" dirty="0"/>
          </a:p>
        </p:txBody>
      </p:sp>
      <p:sp>
        <p:nvSpPr>
          <p:cNvPr id="50" name="TextBox 49"/>
          <p:cNvSpPr txBox="1"/>
          <p:nvPr/>
        </p:nvSpPr>
        <p:spPr>
          <a:xfrm>
            <a:off x="2795579" y="1870015"/>
            <a:ext cx="747743" cy="369332"/>
          </a:xfrm>
          <a:prstGeom prst="rect">
            <a:avLst/>
          </a:prstGeom>
          <a:noFill/>
        </p:spPr>
        <p:txBody>
          <a:bodyPr wrap="square" rtlCol="0">
            <a:spAutoFit/>
          </a:bodyPr>
          <a:lstStyle/>
          <a:p>
            <a:r>
              <a:rPr lang="en-US" dirty="0"/>
              <a:t>L</a:t>
            </a:r>
            <a:r>
              <a:rPr lang="en-US" dirty="0" smtClean="0"/>
              <a:t>RAS</a:t>
            </a:r>
            <a:endParaRPr lang="en-US" dirty="0"/>
          </a:p>
        </p:txBody>
      </p:sp>
      <p:sp>
        <p:nvSpPr>
          <p:cNvPr id="32" name="TextBox 31"/>
          <p:cNvSpPr txBox="1"/>
          <p:nvPr/>
        </p:nvSpPr>
        <p:spPr>
          <a:xfrm>
            <a:off x="6102065" y="1341326"/>
            <a:ext cx="2937814" cy="4708981"/>
          </a:xfrm>
          <a:prstGeom prst="rect">
            <a:avLst/>
          </a:prstGeom>
          <a:solidFill>
            <a:srgbClr val="C3AFCC"/>
          </a:solidFill>
        </p:spPr>
        <p:txBody>
          <a:bodyPr wrap="square" rtlCol="0">
            <a:spAutoFit/>
          </a:bodyPr>
          <a:lstStyle/>
          <a:p>
            <a:pPr marL="342900" indent="-342900">
              <a:buFont typeface="Arial"/>
              <a:buChar char="•"/>
            </a:pPr>
            <a:r>
              <a:rPr lang="en-US" sz="2000" dirty="0" smtClean="0"/>
              <a:t>In the LR when AD falls, as unemployment rises and demand remains weak, workers begin to accept the lower wages offered by firms</a:t>
            </a:r>
          </a:p>
          <a:p>
            <a:pPr marL="342900" indent="-342900">
              <a:buFont typeface="Arial"/>
              <a:buChar char="•"/>
            </a:pPr>
            <a:r>
              <a:rPr lang="en-US" sz="2000" dirty="0" smtClean="0"/>
              <a:t>Employment and output return to the full-employment level, while prices in the economy adjust downwards</a:t>
            </a:r>
          </a:p>
        </p:txBody>
      </p:sp>
      <p:sp>
        <p:nvSpPr>
          <p:cNvPr id="7" name="Left Arrow 6"/>
          <p:cNvSpPr/>
          <p:nvPr/>
        </p:nvSpPr>
        <p:spPr>
          <a:xfrm>
            <a:off x="1726371" y="3420533"/>
            <a:ext cx="542696" cy="261344"/>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290489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01766"/>
            <a:ext cx="7556313" cy="1116106"/>
          </a:xfrm>
        </p:spPr>
        <p:txBody>
          <a:bodyPr/>
          <a:lstStyle/>
          <a:p>
            <a:r>
              <a:rPr lang="en-US" dirty="0"/>
              <a:t>LR: the neo-classical, </a:t>
            </a:r>
            <a:br>
              <a:rPr lang="en-US" dirty="0"/>
            </a:br>
            <a:r>
              <a:rPr lang="en-US" dirty="0"/>
              <a:t>flexible wage model</a:t>
            </a:r>
          </a:p>
        </p:txBody>
      </p:sp>
      <p:sp>
        <p:nvSpPr>
          <p:cNvPr id="3" name="Content Placeholder 2"/>
          <p:cNvSpPr>
            <a:spLocks noGrp="1"/>
          </p:cNvSpPr>
          <p:nvPr>
            <p:ph idx="1"/>
          </p:nvPr>
        </p:nvSpPr>
        <p:spPr>
          <a:xfrm>
            <a:off x="498474" y="1995404"/>
            <a:ext cx="5209485" cy="4144963"/>
          </a:xfrm>
        </p:spPr>
        <p:txBody>
          <a:bodyPr/>
          <a:lstStyle/>
          <a:p>
            <a:pPr marL="0" indent="0">
              <a:buNone/>
            </a:pPr>
            <a:r>
              <a:rPr lang="en-US" dirty="0" smtClean="0"/>
              <a:t>PL</a:t>
            </a:r>
            <a:endParaRPr lang="en-US" dirty="0"/>
          </a:p>
        </p:txBody>
      </p:sp>
      <p:cxnSp>
        <p:nvCxnSpPr>
          <p:cNvPr id="5" name="Straight Arrow Connector 4"/>
          <p:cNvCxnSpPr/>
          <p:nvPr/>
        </p:nvCxnSpPr>
        <p:spPr>
          <a:xfrm flipV="1">
            <a:off x="1106087" y="2239347"/>
            <a:ext cx="13656" cy="38959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1119743" y="6135295"/>
            <a:ext cx="492960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3059428" y="2274635"/>
            <a:ext cx="27311" cy="3886816"/>
          </a:xfrm>
          <a:prstGeom prst="line">
            <a:avLst/>
          </a:prstGeom>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1726371" y="2832549"/>
            <a:ext cx="3285133" cy="2405401"/>
          </a:xfrm>
          <a:prstGeom prst="line">
            <a:avLst/>
          </a:prstGeom>
          <a:ln/>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a:off x="2432287" y="2484801"/>
            <a:ext cx="2930983" cy="2200910"/>
          </a:xfrm>
          <a:prstGeom prst="line">
            <a:avLst/>
          </a:prstGeom>
          <a:ln/>
        </p:spPr>
        <p:style>
          <a:lnRef idx="2">
            <a:schemeClr val="accent2"/>
          </a:lnRef>
          <a:fillRef idx="0">
            <a:schemeClr val="accent2"/>
          </a:fillRef>
          <a:effectRef idx="1">
            <a:schemeClr val="accent2"/>
          </a:effectRef>
          <a:fontRef idx="minor">
            <a:schemeClr val="tx1"/>
          </a:fontRef>
        </p:style>
      </p:cxnSp>
      <p:sp>
        <p:nvSpPr>
          <p:cNvPr id="20" name="TextBox 19"/>
          <p:cNvSpPr txBox="1"/>
          <p:nvPr/>
        </p:nvSpPr>
        <p:spPr>
          <a:xfrm>
            <a:off x="5257330" y="6211669"/>
            <a:ext cx="901257" cy="646331"/>
          </a:xfrm>
          <a:prstGeom prst="rect">
            <a:avLst/>
          </a:prstGeom>
          <a:noFill/>
        </p:spPr>
        <p:txBody>
          <a:bodyPr wrap="square" rtlCol="0">
            <a:spAutoFit/>
          </a:bodyPr>
          <a:lstStyle/>
          <a:p>
            <a:r>
              <a:rPr lang="en-US" dirty="0" smtClean="0"/>
              <a:t>Real GDP</a:t>
            </a:r>
            <a:endParaRPr lang="en-US" dirty="0"/>
          </a:p>
        </p:txBody>
      </p:sp>
      <p:sp>
        <p:nvSpPr>
          <p:cNvPr id="22" name="Rectangle 21"/>
          <p:cNvSpPr/>
          <p:nvPr/>
        </p:nvSpPr>
        <p:spPr>
          <a:xfrm>
            <a:off x="2854066" y="6135295"/>
            <a:ext cx="514872" cy="369332"/>
          </a:xfrm>
          <a:prstGeom prst="rect">
            <a:avLst/>
          </a:prstGeom>
        </p:spPr>
        <p:txBody>
          <a:bodyPr wrap="none">
            <a:spAutoFit/>
          </a:bodyPr>
          <a:lstStyle/>
          <a:p>
            <a:r>
              <a:rPr lang="en-US" dirty="0"/>
              <a:t>Y</a:t>
            </a:r>
            <a:r>
              <a:rPr lang="en-US" baseline="-25000" dirty="0"/>
              <a:t>FE</a:t>
            </a:r>
            <a:r>
              <a:rPr lang="en-US" dirty="0"/>
              <a:t> </a:t>
            </a:r>
          </a:p>
        </p:txBody>
      </p:sp>
      <p:sp>
        <p:nvSpPr>
          <p:cNvPr id="23" name="TextBox 22"/>
          <p:cNvSpPr txBox="1"/>
          <p:nvPr/>
        </p:nvSpPr>
        <p:spPr>
          <a:xfrm>
            <a:off x="3142934" y="5982895"/>
            <a:ext cx="450628" cy="369332"/>
          </a:xfrm>
          <a:prstGeom prst="rect">
            <a:avLst/>
          </a:prstGeom>
          <a:noFill/>
        </p:spPr>
        <p:txBody>
          <a:bodyPr wrap="square" rtlCol="0">
            <a:spAutoFit/>
          </a:bodyPr>
          <a:lstStyle/>
          <a:p>
            <a:endParaRPr lang="en-US" dirty="0"/>
          </a:p>
        </p:txBody>
      </p:sp>
      <p:sp>
        <p:nvSpPr>
          <p:cNvPr id="29" name="Line 27"/>
          <p:cNvSpPr>
            <a:spLocks noChangeShapeType="1"/>
          </p:cNvSpPr>
          <p:nvPr/>
        </p:nvSpPr>
        <p:spPr bwMode="auto">
          <a:xfrm flipH="1">
            <a:off x="1119743" y="3866543"/>
            <a:ext cx="1939685"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1" name="Line 27"/>
          <p:cNvSpPr>
            <a:spLocks noChangeShapeType="1"/>
          </p:cNvSpPr>
          <p:nvPr/>
        </p:nvSpPr>
        <p:spPr bwMode="auto">
          <a:xfrm>
            <a:off x="1119744" y="2984949"/>
            <a:ext cx="1966996"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42" name="Rectangle 41"/>
          <p:cNvSpPr/>
          <p:nvPr/>
        </p:nvSpPr>
        <p:spPr>
          <a:xfrm>
            <a:off x="688897" y="2845985"/>
            <a:ext cx="400395" cy="369332"/>
          </a:xfrm>
          <a:prstGeom prst="rect">
            <a:avLst/>
          </a:prstGeom>
        </p:spPr>
        <p:txBody>
          <a:bodyPr wrap="none">
            <a:spAutoFit/>
          </a:bodyPr>
          <a:lstStyle/>
          <a:p>
            <a:r>
              <a:rPr lang="en-US" dirty="0" smtClean="0"/>
              <a:t>P</a:t>
            </a:r>
            <a:r>
              <a:rPr lang="en-US" baseline="-25000" dirty="0" smtClean="0"/>
              <a:t>2</a:t>
            </a:r>
            <a:endParaRPr lang="en-US" dirty="0"/>
          </a:p>
        </p:txBody>
      </p:sp>
      <p:sp>
        <p:nvSpPr>
          <p:cNvPr id="43" name="Rectangle 42"/>
          <p:cNvSpPr/>
          <p:nvPr/>
        </p:nvSpPr>
        <p:spPr>
          <a:xfrm>
            <a:off x="705693" y="3681877"/>
            <a:ext cx="400395" cy="369332"/>
          </a:xfrm>
          <a:prstGeom prst="rect">
            <a:avLst/>
          </a:prstGeom>
        </p:spPr>
        <p:txBody>
          <a:bodyPr wrap="none">
            <a:spAutoFit/>
          </a:bodyPr>
          <a:lstStyle/>
          <a:p>
            <a:r>
              <a:rPr lang="en-US" dirty="0" smtClean="0"/>
              <a:t>P</a:t>
            </a:r>
            <a:r>
              <a:rPr lang="en-US" baseline="-25000" dirty="0"/>
              <a:t>1</a:t>
            </a:r>
            <a:r>
              <a:rPr lang="en-US" dirty="0" smtClean="0"/>
              <a:t> </a:t>
            </a:r>
            <a:endParaRPr lang="en-US" dirty="0"/>
          </a:p>
        </p:txBody>
      </p:sp>
      <p:sp>
        <p:nvSpPr>
          <p:cNvPr id="46" name="Rectangle 45"/>
          <p:cNvSpPr/>
          <p:nvPr/>
        </p:nvSpPr>
        <p:spPr>
          <a:xfrm>
            <a:off x="5110432" y="4688070"/>
            <a:ext cx="597527" cy="369332"/>
          </a:xfrm>
          <a:prstGeom prst="rect">
            <a:avLst/>
          </a:prstGeom>
        </p:spPr>
        <p:txBody>
          <a:bodyPr wrap="none">
            <a:spAutoFit/>
          </a:bodyPr>
          <a:lstStyle/>
          <a:p>
            <a:r>
              <a:rPr lang="en-US" dirty="0" smtClean="0"/>
              <a:t>AD</a:t>
            </a:r>
            <a:r>
              <a:rPr lang="en-US" baseline="-25000" dirty="0"/>
              <a:t>2</a:t>
            </a:r>
            <a:endParaRPr lang="en-US" dirty="0"/>
          </a:p>
        </p:txBody>
      </p:sp>
      <p:sp>
        <p:nvSpPr>
          <p:cNvPr id="47" name="Rectangle 46"/>
          <p:cNvSpPr/>
          <p:nvPr/>
        </p:nvSpPr>
        <p:spPr>
          <a:xfrm>
            <a:off x="4958566" y="5188890"/>
            <a:ext cx="597527" cy="369332"/>
          </a:xfrm>
          <a:prstGeom prst="rect">
            <a:avLst/>
          </a:prstGeom>
        </p:spPr>
        <p:txBody>
          <a:bodyPr wrap="none">
            <a:spAutoFit/>
          </a:bodyPr>
          <a:lstStyle/>
          <a:p>
            <a:r>
              <a:rPr lang="en-US" dirty="0" smtClean="0"/>
              <a:t>AD</a:t>
            </a:r>
            <a:r>
              <a:rPr lang="en-US" baseline="-25000" dirty="0"/>
              <a:t>1</a:t>
            </a:r>
            <a:r>
              <a:rPr lang="en-US" dirty="0" smtClean="0"/>
              <a:t> </a:t>
            </a:r>
            <a:endParaRPr lang="en-US" dirty="0"/>
          </a:p>
        </p:txBody>
      </p:sp>
      <p:sp>
        <p:nvSpPr>
          <p:cNvPr id="50" name="TextBox 49"/>
          <p:cNvSpPr txBox="1"/>
          <p:nvPr/>
        </p:nvSpPr>
        <p:spPr>
          <a:xfrm>
            <a:off x="2795579" y="1870015"/>
            <a:ext cx="747743" cy="369332"/>
          </a:xfrm>
          <a:prstGeom prst="rect">
            <a:avLst/>
          </a:prstGeom>
          <a:noFill/>
        </p:spPr>
        <p:txBody>
          <a:bodyPr wrap="square" rtlCol="0">
            <a:spAutoFit/>
          </a:bodyPr>
          <a:lstStyle/>
          <a:p>
            <a:r>
              <a:rPr lang="en-US" dirty="0"/>
              <a:t>L</a:t>
            </a:r>
            <a:r>
              <a:rPr lang="en-US" dirty="0" smtClean="0"/>
              <a:t>RAS</a:t>
            </a:r>
            <a:endParaRPr lang="en-US" dirty="0"/>
          </a:p>
        </p:txBody>
      </p:sp>
      <p:sp>
        <p:nvSpPr>
          <p:cNvPr id="32" name="TextBox 31"/>
          <p:cNvSpPr txBox="1"/>
          <p:nvPr/>
        </p:nvSpPr>
        <p:spPr>
          <a:xfrm>
            <a:off x="6102065" y="1341326"/>
            <a:ext cx="2937814" cy="5016758"/>
          </a:xfrm>
          <a:prstGeom prst="rect">
            <a:avLst/>
          </a:prstGeom>
          <a:solidFill>
            <a:srgbClr val="C3AFCC"/>
          </a:solidFill>
        </p:spPr>
        <p:txBody>
          <a:bodyPr wrap="square" rtlCol="0">
            <a:spAutoFit/>
          </a:bodyPr>
          <a:lstStyle/>
          <a:p>
            <a:pPr marL="342900" indent="-342900">
              <a:buFont typeface="Arial"/>
              <a:buChar char="•"/>
            </a:pPr>
            <a:r>
              <a:rPr lang="en-US" sz="2000" dirty="0" smtClean="0"/>
              <a:t>In the LR when AD rises, firms hire workers to increase profit</a:t>
            </a:r>
          </a:p>
          <a:p>
            <a:pPr marL="342900" indent="-342900">
              <a:buFont typeface="Arial"/>
              <a:buChar char="•"/>
            </a:pPr>
            <a:r>
              <a:rPr lang="en-US" sz="2000" dirty="0" smtClean="0"/>
              <a:t>As labor markets tighten and workers become more scarce, there is upward pressure on wages</a:t>
            </a:r>
          </a:p>
          <a:p>
            <a:pPr marL="342900" indent="-342900">
              <a:buFont typeface="Arial"/>
              <a:buChar char="•"/>
            </a:pPr>
            <a:r>
              <a:rPr lang="en-US" sz="2000" dirty="0" smtClean="0"/>
              <a:t>Firms must cut employment and reduce their output</a:t>
            </a:r>
          </a:p>
          <a:p>
            <a:pPr marL="342900" indent="-342900">
              <a:buFont typeface="Arial"/>
              <a:buChar char="•"/>
            </a:pPr>
            <a:r>
              <a:rPr lang="en-US" sz="2000" dirty="0" smtClean="0"/>
              <a:t>In the LR, output and employment return to </a:t>
            </a:r>
            <a:r>
              <a:rPr lang="en-US" sz="2000" dirty="0"/>
              <a:t>Y</a:t>
            </a:r>
            <a:r>
              <a:rPr lang="en-US" sz="2000" baseline="-25000" dirty="0"/>
              <a:t>FE</a:t>
            </a:r>
            <a:endParaRPr lang="en-US" sz="2000" dirty="0" smtClean="0"/>
          </a:p>
        </p:txBody>
      </p:sp>
      <p:sp>
        <p:nvSpPr>
          <p:cNvPr id="8" name="Right Arrow 7"/>
          <p:cNvSpPr/>
          <p:nvPr/>
        </p:nvSpPr>
        <p:spPr>
          <a:xfrm>
            <a:off x="3843867" y="4051208"/>
            <a:ext cx="491737" cy="31759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0325865"/>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01766"/>
            <a:ext cx="7556313" cy="1116106"/>
          </a:xfrm>
        </p:spPr>
        <p:txBody>
          <a:bodyPr/>
          <a:lstStyle/>
          <a:p>
            <a:r>
              <a:rPr lang="en-US" dirty="0"/>
              <a:t>LR: the neo-classical, </a:t>
            </a:r>
            <a:br>
              <a:rPr lang="en-US" dirty="0"/>
            </a:br>
            <a:r>
              <a:rPr lang="en-US" dirty="0"/>
              <a:t>flexible wage model</a:t>
            </a:r>
          </a:p>
        </p:txBody>
      </p:sp>
      <p:sp>
        <p:nvSpPr>
          <p:cNvPr id="3" name="Content Placeholder 2"/>
          <p:cNvSpPr>
            <a:spLocks noGrp="1"/>
          </p:cNvSpPr>
          <p:nvPr>
            <p:ph idx="1"/>
          </p:nvPr>
        </p:nvSpPr>
        <p:spPr>
          <a:xfrm>
            <a:off x="498474" y="1995404"/>
            <a:ext cx="5209485" cy="4144963"/>
          </a:xfrm>
        </p:spPr>
        <p:txBody>
          <a:bodyPr/>
          <a:lstStyle/>
          <a:p>
            <a:pPr marL="0" indent="0">
              <a:buNone/>
            </a:pPr>
            <a:r>
              <a:rPr lang="en-US" dirty="0" smtClean="0"/>
              <a:t>PL</a:t>
            </a:r>
            <a:endParaRPr lang="en-US" dirty="0"/>
          </a:p>
        </p:txBody>
      </p:sp>
      <p:cxnSp>
        <p:nvCxnSpPr>
          <p:cNvPr id="5" name="Straight Arrow Connector 4"/>
          <p:cNvCxnSpPr/>
          <p:nvPr/>
        </p:nvCxnSpPr>
        <p:spPr>
          <a:xfrm flipV="1">
            <a:off x="1106087" y="2239347"/>
            <a:ext cx="13656" cy="38959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1119743" y="6135295"/>
            <a:ext cx="492960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3059428" y="2274635"/>
            <a:ext cx="27311" cy="3886816"/>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1270000" y="3420533"/>
            <a:ext cx="3065604" cy="2260912"/>
          </a:xfrm>
          <a:prstGeom prst="line">
            <a:avLst/>
          </a:prstGeom>
          <a:ln>
            <a:solidFill>
              <a:srgbClr val="FF66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726371" y="2832549"/>
            <a:ext cx="3285133" cy="2405401"/>
          </a:xfrm>
          <a:prstGeom prst="line">
            <a:avLst/>
          </a:prstGeom>
          <a:ln/>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a:off x="2432287" y="2484801"/>
            <a:ext cx="2930983" cy="2200910"/>
          </a:xfrm>
          <a:prstGeom prst="line">
            <a:avLst/>
          </a:prstGeom>
          <a:ln/>
        </p:spPr>
        <p:style>
          <a:lnRef idx="2">
            <a:schemeClr val="accent2"/>
          </a:lnRef>
          <a:fillRef idx="0">
            <a:schemeClr val="accent2"/>
          </a:fillRef>
          <a:effectRef idx="1">
            <a:schemeClr val="accent2"/>
          </a:effectRef>
          <a:fontRef idx="minor">
            <a:schemeClr val="tx1"/>
          </a:fontRef>
        </p:style>
      </p:cxnSp>
      <p:sp>
        <p:nvSpPr>
          <p:cNvPr id="20" name="TextBox 19"/>
          <p:cNvSpPr txBox="1"/>
          <p:nvPr/>
        </p:nvSpPr>
        <p:spPr>
          <a:xfrm>
            <a:off x="5257330" y="6211669"/>
            <a:ext cx="901257" cy="646331"/>
          </a:xfrm>
          <a:prstGeom prst="rect">
            <a:avLst/>
          </a:prstGeom>
          <a:noFill/>
        </p:spPr>
        <p:txBody>
          <a:bodyPr wrap="square" rtlCol="0">
            <a:spAutoFit/>
          </a:bodyPr>
          <a:lstStyle/>
          <a:p>
            <a:r>
              <a:rPr lang="en-US" dirty="0" smtClean="0"/>
              <a:t>Real GDP</a:t>
            </a:r>
            <a:endParaRPr lang="en-US" dirty="0"/>
          </a:p>
        </p:txBody>
      </p:sp>
      <p:sp>
        <p:nvSpPr>
          <p:cNvPr id="22" name="Rectangle 21"/>
          <p:cNvSpPr/>
          <p:nvPr/>
        </p:nvSpPr>
        <p:spPr>
          <a:xfrm>
            <a:off x="2854066" y="6135295"/>
            <a:ext cx="514872" cy="369332"/>
          </a:xfrm>
          <a:prstGeom prst="rect">
            <a:avLst/>
          </a:prstGeom>
        </p:spPr>
        <p:txBody>
          <a:bodyPr wrap="none">
            <a:spAutoFit/>
          </a:bodyPr>
          <a:lstStyle/>
          <a:p>
            <a:r>
              <a:rPr lang="en-US" dirty="0"/>
              <a:t>Y</a:t>
            </a:r>
            <a:r>
              <a:rPr lang="en-US" baseline="-25000" dirty="0"/>
              <a:t>FE</a:t>
            </a:r>
            <a:r>
              <a:rPr lang="en-US" dirty="0"/>
              <a:t> </a:t>
            </a:r>
          </a:p>
        </p:txBody>
      </p:sp>
      <p:sp>
        <p:nvSpPr>
          <p:cNvPr id="23" name="TextBox 22"/>
          <p:cNvSpPr txBox="1"/>
          <p:nvPr/>
        </p:nvSpPr>
        <p:spPr>
          <a:xfrm>
            <a:off x="3142934" y="5982895"/>
            <a:ext cx="450628" cy="369332"/>
          </a:xfrm>
          <a:prstGeom prst="rect">
            <a:avLst/>
          </a:prstGeom>
          <a:noFill/>
        </p:spPr>
        <p:txBody>
          <a:bodyPr wrap="square" rtlCol="0">
            <a:spAutoFit/>
          </a:bodyPr>
          <a:lstStyle/>
          <a:p>
            <a:endParaRPr lang="en-US" dirty="0"/>
          </a:p>
        </p:txBody>
      </p:sp>
      <p:sp>
        <p:nvSpPr>
          <p:cNvPr id="29" name="Line 27"/>
          <p:cNvSpPr>
            <a:spLocks noChangeShapeType="1"/>
          </p:cNvSpPr>
          <p:nvPr/>
        </p:nvSpPr>
        <p:spPr bwMode="auto">
          <a:xfrm flipH="1">
            <a:off x="1119743" y="3866543"/>
            <a:ext cx="1939685"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0" name="Line 27"/>
          <p:cNvSpPr>
            <a:spLocks noChangeShapeType="1"/>
          </p:cNvSpPr>
          <p:nvPr/>
        </p:nvSpPr>
        <p:spPr bwMode="auto">
          <a:xfrm flipH="1">
            <a:off x="1106085" y="4736977"/>
            <a:ext cx="1953342" cy="15853"/>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1" name="Line 27"/>
          <p:cNvSpPr>
            <a:spLocks noChangeShapeType="1"/>
          </p:cNvSpPr>
          <p:nvPr/>
        </p:nvSpPr>
        <p:spPr bwMode="auto">
          <a:xfrm>
            <a:off x="1119744" y="2984949"/>
            <a:ext cx="1966996"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41" name="Rectangle 40"/>
          <p:cNvSpPr/>
          <p:nvPr/>
        </p:nvSpPr>
        <p:spPr>
          <a:xfrm>
            <a:off x="688897" y="4552311"/>
            <a:ext cx="400395" cy="369332"/>
          </a:xfrm>
          <a:prstGeom prst="rect">
            <a:avLst/>
          </a:prstGeom>
        </p:spPr>
        <p:txBody>
          <a:bodyPr wrap="none">
            <a:spAutoFit/>
          </a:bodyPr>
          <a:lstStyle/>
          <a:p>
            <a:r>
              <a:rPr lang="en-US" dirty="0" smtClean="0"/>
              <a:t>P</a:t>
            </a:r>
            <a:r>
              <a:rPr lang="en-US" baseline="-25000" dirty="0"/>
              <a:t>2</a:t>
            </a:r>
            <a:r>
              <a:rPr lang="en-US" dirty="0" smtClean="0"/>
              <a:t> </a:t>
            </a:r>
            <a:endParaRPr lang="en-US" dirty="0"/>
          </a:p>
        </p:txBody>
      </p:sp>
      <p:sp>
        <p:nvSpPr>
          <p:cNvPr id="42" name="Rectangle 41"/>
          <p:cNvSpPr/>
          <p:nvPr/>
        </p:nvSpPr>
        <p:spPr>
          <a:xfrm>
            <a:off x="688897" y="2845985"/>
            <a:ext cx="400395" cy="369332"/>
          </a:xfrm>
          <a:prstGeom prst="rect">
            <a:avLst/>
          </a:prstGeom>
        </p:spPr>
        <p:txBody>
          <a:bodyPr wrap="none">
            <a:spAutoFit/>
          </a:bodyPr>
          <a:lstStyle/>
          <a:p>
            <a:r>
              <a:rPr lang="en-US" dirty="0" smtClean="0"/>
              <a:t>P</a:t>
            </a:r>
            <a:r>
              <a:rPr lang="en-US" baseline="-25000" dirty="0"/>
              <a:t>3</a:t>
            </a:r>
            <a:endParaRPr lang="en-US" dirty="0"/>
          </a:p>
        </p:txBody>
      </p:sp>
      <p:sp>
        <p:nvSpPr>
          <p:cNvPr id="43" name="Rectangle 42"/>
          <p:cNvSpPr/>
          <p:nvPr/>
        </p:nvSpPr>
        <p:spPr>
          <a:xfrm>
            <a:off x="705693" y="3681877"/>
            <a:ext cx="400395" cy="369332"/>
          </a:xfrm>
          <a:prstGeom prst="rect">
            <a:avLst/>
          </a:prstGeom>
        </p:spPr>
        <p:txBody>
          <a:bodyPr wrap="none">
            <a:spAutoFit/>
          </a:bodyPr>
          <a:lstStyle/>
          <a:p>
            <a:r>
              <a:rPr lang="en-US" dirty="0" smtClean="0"/>
              <a:t>P</a:t>
            </a:r>
            <a:r>
              <a:rPr lang="en-US" baseline="-25000" dirty="0"/>
              <a:t>1</a:t>
            </a:r>
            <a:r>
              <a:rPr lang="en-US" dirty="0" smtClean="0"/>
              <a:t> </a:t>
            </a:r>
            <a:endParaRPr lang="en-US" dirty="0"/>
          </a:p>
        </p:txBody>
      </p:sp>
      <p:sp>
        <p:nvSpPr>
          <p:cNvPr id="44" name="Rectangle 43"/>
          <p:cNvSpPr/>
          <p:nvPr/>
        </p:nvSpPr>
        <p:spPr>
          <a:xfrm>
            <a:off x="4168216" y="5641690"/>
            <a:ext cx="597527" cy="369332"/>
          </a:xfrm>
          <a:prstGeom prst="rect">
            <a:avLst/>
          </a:prstGeom>
        </p:spPr>
        <p:txBody>
          <a:bodyPr wrap="none">
            <a:spAutoFit/>
          </a:bodyPr>
          <a:lstStyle/>
          <a:p>
            <a:r>
              <a:rPr lang="en-US" dirty="0" smtClean="0"/>
              <a:t>AD</a:t>
            </a:r>
            <a:r>
              <a:rPr lang="en-US" baseline="-25000" dirty="0"/>
              <a:t>2</a:t>
            </a:r>
            <a:endParaRPr lang="en-US" dirty="0"/>
          </a:p>
        </p:txBody>
      </p:sp>
      <p:sp>
        <p:nvSpPr>
          <p:cNvPr id="46" name="Rectangle 45"/>
          <p:cNvSpPr/>
          <p:nvPr/>
        </p:nvSpPr>
        <p:spPr>
          <a:xfrm>
            <a:off x="5110432" y="4688070"/>
            <a:ext cx="597527" cy="369332"/>
          </a:xfrm>
          <a:prstGeom prst="rect">
            <a:avLst/>
          </a:prstGeom>
        </p:spPr>
        <p:txBody>
          <a:bodyPr wrap="none">
            <a:spAutoFit/>
          </a:bodyPr>
          <a:lstStyle/>
          <a:p>
            <a:r>
              <a:rPr lang="en-US" dirty="0" smtClean="0"/>
              <a:t>AD</a:t>
            </a:r>
            <a:r>
              <a:rPr lang="en-US" baseline="-25000" dirty="0"/>
              <a:t>3</a:t>
            </a:r>
            <a:endParaRPr lang="en-US" dirty="0"/>
          </a:p>
        </p:txBody>
      </p:sp>
      <p:sp>
        <p:nvSpPr>
          <p:cNvPr id="47" name="Rectangle 46"/>
          <p:cNvSpPr/>
          <p:nvPr/>
        </p:nvSpPr>
        <p:spPr>
          <a:xfrm>
            <a:off x="4958566" y="5188890"/>
            <a:ext cx="597527" cy="369332"/>
          </a:xfrm>
          <a:prstGeom prst="rect">
            <a:avLst/>
          </a:prstGeom>
        </p:spPr>
        <p:txBody>
          <a:bodyPr wrap="none">
            <a:spAutoFit/>
          </a:bodyPr>
          <a:lstStyle/>
          <a:p>
            <a:r>
              <a:rPr lang="en-US" dirty="0" smtClean="0"/>
              <a:t>AD</a:t>
            </a:r>
            <a:r>
              <a:rPr lang="en-US" baseline="-25000" dirty="0"/>
              <a:t>1</a:t>
            </a:r>
            <a:r>
              <a:rPr lang="en-US" dirty="0" smtClean="0"/>
              <a:t> </a:t>
            </a:r>
            <a:endParaRPr lang="en-US" dirty="0"/>
          </a:p>
        </p:txBody>
      </p:sp>
      <p:sp>
        <p:nvSpPr>
          <p:cNvPr id="50" name="TextBox 49"/>
          <p:cNvSpPr txBox="1"/>
          <p:nvPr/>
        </p:nvSpPr>
        <p:spPr>
          <a:xfrm>
            <a:off x="2795579" y="1870015"/>
            <a:ext cx="747743" cy="369332"/>
          </a:xfrm>
          <a:prstGeom prst="rect">
            <a:avLst/>
          </a:prstGeom>
          <a:noFill/>
        </p:spPr>
        <p:txBody>
          <a:bodyPr wrap="square" rtlCol="0">
            <a:spAutoFit/>
          </a:bodyPr>
          <a:lstStyle/>
          <a:p>
            <a:r>
              <a:rPr lang="en-US" dirty="0"/>
              <a:t>L</a:t>
            </a:r>
            <a:r>
              <a:rPr lang="en-US" dirty="0" smtClean="0"/>
              <a:t>RAS</a:t>
            </a:r>
            <a:endParaRPr lang="en-US" dirty="0"/>
          </a:p>
        </p:txBody>
      </p:sp>
      <p:sp>
        <p:nvSpPr>
          <p:cNvPr id="7" name="Left Arrow 6"/>
          <p:cNvSpPr/>
          <p:nvPr/>
        </p:nvSpPr>
        <p:spPr>
          <a:xfrm>
            <a:off x="1726371" y="3420533"/>
            <a:ext cx="542696" cy="261344"/>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ight Arrow 7"/>
          <p:cNvSpPr/>
          <p:nvPr/>
        </p:nvSpPr>
        <p:spPr>
          <a:xfrm>
            <a:off x="3843867" y="4051208"/>
            <a:ext cx="491737" cy="31759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573489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t>Aggregate Supply (AS)</a:t>
            </a:r>
            <a:endParaRPr lang="en-US" sz="4400" dirty="0"/>
          </a:p>
        </p:txBody>
      </p:sp>
      <p:sp>
        <p:nvSpPr>
          <p:cNvPr id="3" name="Content Placeholder 2"/>
          <p:cNvSpPr>
            <a:spLocks noGrp="1"/>
          </p:cNvSpPr>
          <p:nvPr>
            <p:ph idx="1"/>
          </p:nvPr>
        </p:nvSpPr>
        <p:spPr>
          <a:xfrm>
            <a:off x="498474" y="1600200"/>
            <a:ext cx="7556313" cy="4144963"/>
          </a:xfrm>
        </p:spPr>
        <p:txBody>
          <a:bodyPr>
            <a:normAutofit/>
          </a:bodyPr>
          <a:lstStyle/>
          <a:p>
            <a:r>
              <a:rPr lang="en-US" sz="4000" dirty="0" smtClean="0"/>
              <a:t>AS curve illustrates the relationship between the average price level in a nation and the total output of the nation’s producers.</a:t>
            </a:r>
            <a:endParaRPr lang="en-US" sz="4000" dirty="0"/>
          </a:p>
        </p:txBody>
      </p:sp>
    </p:spTree>
    <p:extLst>
      <p:ext uri="{BB962C8B-B14F-4D97-AF65-F5344CB8AC3E}">
        <p14:creationId xmlns:p14="http://schemas.microsoft.com/office/powerpoint/2010/main" val="3696602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Shifts in Aggregate Supply</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233068434"/>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01766"/>
            <a:ext cx="7556313" cy="1116106"/>
          </a:xfrm>
        </p:spPr>
        <p:txBody>
          <a:bodyPr/>
          <a:lstStyle/>
          <a:p>
            <a:r>
              <a:rPr lang="en-US" dirty="0"/>
              <a:t>SRAS </a:t>
            </a:r>
            <a:r>
              <a:rPr lang="en-US" dirty="0" smtClean="0"/>
              <a:t>shifts in the long run: decrease in AD</a:t>
            </a:r>
            <a:endParaRPr lang="en-US" dirty="0"/>
          </a:p>
        </p:txBody>
      </p:sp>
      <p:sp>
        <p:nvSpPr>
          <p:cNvPr id="3" name="Content Placeholder 2"/>
          <p:cNvSpPr>
            <a:spLocks noGrp="1"/>
          </p:cNvSpPr>
          <p:nvPr>
            <p:ph idx="1"/>
          </p:nvPr>
        </p:nvSpPr>
        <p:spPr>
          <a:xfrm>
            <a:off x="498474" y="1995404"/>
            <a:ext cx="5209485" cy="4144963"/>
          </a:xfrm>
        </p:spPr>
        <p:txBody>
          <a:bodyPr/>
          <a:lstStyle/>
          <a:p>
            <a:pPr marL="0" indent="0">
              <a:buNone/>
            </a:pPr>
            <a:r>
              <a:rPr lang="en-US" dirty="0" smtClean="0"/>
              <a:t>PL</a:t>
            </a:r>
            <a:endParaRPr lang="en-US" dirty="0"/>
          </a:p>
        </p:txBody>
      </p:sp>
      <p:cxnSp>
        <p:nvCxnSpPr>
          <p:cNvPr id="5" name="Straight Arrow Connector 4"/>
          <p:cNvCxnSpPr/>
          <p:nvPr/>
        </p:nvCxnSpPr>
        <p:spPr>
          <a:xfrm flipV="1">
            <a:off x="1106087" y="2239347"/>
            <a:ext cx="13656" cy="38959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1119743" y="6135295"/>
            <a:ext cx="492960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4137587" y="2239347"/>
            <a:ext cx="27311" cy="3886816"/>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2865540" y="2922075"/>
            <a:ext cx="2497730" cy="1814902"/>
          </a:xfrm>
          <a:prstGeom prst="line">
            <a:avLst/>
          </a:prstGeom>
          <a:ln>
            <a:solidFill>
              <a:srgbClr val="FF66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671779" y="3165657"/>
            <a:ext cx="3285133" cy="2405401"/>
          </a:xfrm>
          <a:prstGeom prst="line">
            <a:avLst/>
          </a:prstGeom>
          <a:ln/>
        </p:spPr>
        <p:style>
          <a:lnRef idx="2">
            <a:schemeClr val="dk1"/>
          </a:lnRef>
          <a:fillRef idx="0">
            <a:schemeClr val="dk1"/>
          </a:fillRef>
          <a:effectRef idx="1">
            <a:schemeClr val="dk1"/>
          </a:effectRef>
          <a:fontRef idx="minor">
            <a:schemeClr val="tx1"/>
          </a:fontRef>
        </p:style>
      </p:cxnSp>
      <p:sp>
        <p:nvSpPr>
          <p:cNvPr id="20" name="TextBox 19"/>
          <p:cNvSpPr txBox="1"/>
          <p:nvPr/>
        </p:nvSpPr>
        <p:spPr>
          <a:xfrm>
            <a:off x="5257330" y="6211669"/>
            <a:ext cx="901257" cy="646331"/>
          </a:xfrm>
          <a:prstGeom prst="rect">
            <a:avLst/>
          </a:prstGeom>
          <a:noFill/>
        </p:spPr>
        <p:txBody>
          <a:bodyPr wrap="square" rtlCol="0">
            <a:spAutoFit/>
          </a:bodyPr>
          <a:lstStyle/>
          <a:p>
            <a:r>
              <a:rPr lang="en-US" dirty="0" smtClean="0"/>
              <a:t>Real GDP</a:t>
            </a:r>
            <a:endParaRPr lang="en-US" dirty="0"/>
          </a:p>
        </p:txBody>
      </p:sp>
      <p:sp>
        <p:nvSpPr>
          <p:cNvPr id="22" name="Rectangle 21"/>
          <p:cNvSpPr/>
          <p:nvPr/>
        </p:nvSpPr>
        <p:spPr>
          <a:xfrm>
            <a:off x="3907462" y="6161451"/>
            <a:ext cx="514872" cy="369332"/>
          </a:xfrm>
          <a:prstGeom prst="rect">
            <a:avLst/>
          </a:prstGeom>
        </p:spPr>
        <p:txBody>
          <a:bodyPr wrap="none">
            <a:spAutoFit/>
          </a:bodyPr>
          <a:lstStyle/>
          <a:p>
            <a:r>
              <a:rPr lang="en-US" dirty="0"/>
              <a:t>Y</a:t>
            </a:r>
            <a:r>
              <a:rPr lang="en-US" baseline="-25000" dirty="0"/>
              <a:t>FE</a:t>
            </a:r>
            <a:r>
              <a:rPr lang="en-US" dirty="0"/>
              <a:t> </a:t>
            </a:r>
          </a:p>
        </p:txBody>
      </p:sp>
      <p:sp>
        <p:nvSpPr>
          <p:cNvPr id="23" name="TextBox 22"/>
          <p:cNvSpPr txBox="1"/>
          <p:nvPr/>
        </p:nvSpPr>
        <p:spPr>
          <a:xfrm>
            <a:off x="3142934" y="5982895"/>
            <a:ext cx="450628" cy="369332"/>
          </a:xfrm>
          <a:prstGeom prst="rect">
            <a:avLst/>
          </a:prstGeom>
          <a:noFill/>
        </p:spPr>
        <p:txBody>
          <a:bodyPr wrap="square" rtlCol="0">
            <a:spAutoFit/>
          </a:bodyPr>
          <a:lstStyle/>
          <a:p>
            <a:endParaRPr lang="en-US" dirty="0"/>
          </a:p>
        </p:txBody>
      </p:sp>
      <p:sp>
        <p:nvSpPr>
          <p:cNvPr id="24" name="TextBox 23"/>
          <p:cNvSpPr txBox="1"/>
          <p:nvPr/>
        </p:nvSpPr>
        <p:spPr>
          <a:xfrm>
            <a:off x="3295334" y="6135295"/>
            <a:ext cx="450628" cy="369332"/>
          </a:xfrm>
          <a:prstGeom prst="rect">
            <a:avLst/>
          </a:prstGeom>
          <a:noFill/>
        </p:spPr>
        <p:txBody>
          <a:bodyPr wrap="square" rtlCol="0">
            <a:spAutoFit/>
          </a:bodyPr>
          <a:lstStyle/>
          <a:p>
            <a:endParaRPr lang="en-US" dirty="0"/>
          </a:p>
        </p:txBody>
      </p:sp>
      <p:sp>
        <p:nvSpPr>
          <p:cNvPr id="25" name="Rectangle 24"/>
          <p:cNvSpPr/>
          <p:nvPr/>
        </p:nvSpPr>
        <p:spPr>
          <a:xfrm>
            <a:off x="3086739" y="6126163"/>
            <a:ext cx="417189" cy="369332"/>
          </a:xfrm>
          <a:prstGeom prst="rect">
            <a:avLst/>
          </a:prstGeom>
        </p:spPr>
        <p:txBody>
          <a:bodyPr wrap="none">
            <a:spAutoFit/>
          </a:bodyPr>
          <a:lstStyle/>
          <a:p>
            <a:r>
              <a:rPr lang="en-US" dirty="0" smtClean="0"/>
              <a:t>Y</a:t>
            </a:r>
            <a:r>
              <a:rPr lang="en-US" baseline="-25000" dirty="0"/>
              <a:t>1</a:t>
            </a:r>
            <a:r>
              <a:rPr lang="en-US" dirty="0" smtClean="0"/>
              <a:t> </a:t>
            </a:r>
            <a:endParaRPr lang="en-US" dirty="0"/>
          </a:p>
        </p:txBody>
      </p:sp>
      <p:sp>
        <p:nvSpPr>
          <p:cNvPr id="28" name="Line 27"/>
          <p:cNvSpPr>
            <a:spLocks noChangeShapeType="1"/>
          </p:cNvSpPr>
          <p:nvPr/>
        </p:nvSpPr>
        <p:spPr bwMode="auto">
          <a:xfrm>
            <a:off x="3295334" y="4342148"/>
            <a:ext cx="0" cy="1784015"/>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9" name="Line 27"/>
          <p:cNvSpPr>
            <a:spLocks noChangeShapeType="1"/>
          </p:cNvSpPr>
          <p:nvPr/>
        </p:nvSpPr>
        <p:spPr bwMode="auto">
          <a:xfrm flipH="1">
            <a:off x="1119743" y="4342148"/>
            <a:ext cx="2175590"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1" name="Line 27"/>
          <p:cNvSpPr>
            <a:spLocks noChangeShapeType="1"/>
          </p:cNvSpPr>
          <p:nvPr/>
        </p:nvSpPr>
        <p:spPr bwMode="auto">
          <a:xfrm>
            <a:off x="1119743" y="3850584"/>
            <a:ext cx="3045155"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8" name="Freeform 37"/>
          <p:cNvSpPr/>
          <p:nvPr/>
        </p:nvSpPr>
        <p:spPr>
          <a:xfrm>
            <a:off x="1106088" y="2239347"/>
            <a:ext cx="3509439" cy="2758220"/>
          </a:xfrm>
          <a:custGeom>
            <a:avLst/>
            <a:gdLst>
              <a:gd name="connsiteX0" fmla="*/ 0 w 3659655"/>
              <a:gd name="connsiteY0" fmla="*/ 3004002 h 3004002"/>
              <a:gd name="connsiteX1" fmla="*/ 3058810 w 3659655"/>
              <a:gd name="connsiteY1" fmla="*/ 1870674 h 3004002"/>
              <a:gd name="connsiteX2" fmla="*/ 3659648 w 3659655"/>
              <a:gd name="connsiteY2" fmla="*/ 0 h 3004002"/>
            </a:gdLst>
            <a:ahLst/>
            <a:cxnLst>
              <a:cxn ang="0">
                <a:pos x="connsiteX0" y="connsiteY0"/>
              </a:cxn>
              <a:cxn ang="0">
                <a:pos x="connsiteX1" y="connsiteY1"/>
              </a:cxn>
              <a:cxn ang="0">
                <a:pos x="connsiteX2" y="connsiteY2"/>
              </a:cxn>
            </a:cxnLst>
            <a:rect l="l" t="t" r="r" b="b"/>
            <a:pathLst>
              <a:path w="3659655" h="3004002">
                <a:moveTo>
                  <a:pt x="0" y="3004002"/>
                </a:moveTo>
                <a:cubicBezTo>
                  <a:pt x="1224434" y="2687671"/>
                  <a:pt x="2448869" y="2371341"/>
                  <a:pt x="3058810" y="1870674"/>
                </a:cubicBezTo>
                <a:cubicBezTo>
                  <a:pt x="3668751" y="1370007"/>
                  <a:pt x="3659648" y="0"/>
                  <a:pt x="3659648" y="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2" name="Rectangle 41"/>
          <p:cNvSpPr/>
          <p:nvPr/>
        </p:nvSpPr>
        <p:spPr>
          <a:xfrm>
            <a:off x="719348" y="3665918"/>
            <a:ext cx="413169" cy="369332"/>
          </a:xfrm>
          <a:prstGeom prst="rect">
            <a:avLst/>
          </a:prstGeom>
        </p:spPr>
        <p:txBody>
          <a:bodyPr wrap="none">
            <a:spAutoFit/>
          </a:bodyPr>
          <a:lstStyle/>
          <a:p>
            <a:r>
              <a:rPr lang="en-US" dirty="0" smtClean="0"/>
              <a:t>P</a:t>
            </a:r>
            <a:r>
              <a:rPr lang="en-US" baseline="-25000" dirty="0"/>
              <a:t>E</a:t>
            </a:r>
            <a:endParaRPr lang="en-US" dirty="0"/>
          </a:p>
        </p:txBody>
      </p:sp>
      <p:sp>
        <p:nvSpPr>
          <p:cNvPr id="43" name="Rectangle 42"/>
          <p:cNvSpPr/>
          <p:nvPr/>
        </p:nvSpPr>
        <p:spPr>
          <a:xfrm>
            <a:off x="705693" y="4157482"/>
            <a:ext cx="400395" cy="369332"/>
          </a:xfrm>
          <a:prstGeom prst="rect">
            <a:avLst/>
          </a:prstGeom>
        </p:spPr>
        <p:txBody>
          <a:bodyPr wrap="none">
            <a:spAutoFit/>
          </a:bodyPr>
          <a:lstStyle/>
          <a:p>
            <a:r>
              <a:rPr lang="en-US" dirty="0" smtClean="0"/>
              <a:t>P</a:t>
            </a:r>
            <a:r>
              <a:rPr lang="en-US" baseline="-25000" dirty="0"/>
              <a:t>1</a:t>
            </a:r>
            <a:r>
              <a:rPr lang="en-US" dirty="0" smtClean="0"/>
              <a:t> </a:t>
            </a:r>
            <a:endParaRPr lang="en-US" dirty="0"/>
          </a:p>
        </p:txBody>
      </p:sp>
      <p:sp>
        <p:nvSpPr>
          <p:cNvPr id="44" name="Rectangle 43"/>
          <p:cNvSpPr/>
          <p:nvPr/>
        </p:nvSpPr>
        <p:spPr>
          <a:xfrm>
            <a:off x="5064506" y="4736977"/>
            <a:ext cx="597527" cy="369332"/>
          </a:xfrm>
          <a:prstGeom prst="rect">
            <a:avLst/>
          </a:prstGeom>
        </p:spPr>
        <p:txBody>
          <a:bodyPr wrap="none">
            <a:spAutoFit/>
          </a:bodyPr>
          <a:lstStyle/>
          <a:p>
            <a:r>
              <a:rPr lang="en-US" dirty="0" smtClean="0"/>
              <a:t>AD</a:t>
            </a:r>
            <a:r>
              <a:rPr lang="en-US" baseline="-25000" dirty="0" smtClean="0"/>
              <a:t>1</a:t>
            </a:r>
            <a:r>
              <a:rPr lang="en-US" dirty="0" smtClean="0"/>
              <a:t> </a:t>
            </a:r>
            <a:endParaRPr lang="en-US" dirty="0"/>
          </a:p>
        </p:txBody>
      </p:sp>
      <p:sp>
        <p:nvSpPr>
          <p:cNvPr id="47" name="Rectangle 46"/>
          <p:cNvSpPr/>
          <p:nvPr/>
        </p:nvSpPr>
        <p:spPr>
          <a:xfrm>
            <a:off x="4765743" y="5591538"/>
            <a:ext cx="597527" cy="369332"/>
          </a:xfrm>
          <a:prstGeom prst="rect">
            <a:avLst/>
          </a:prstGeom>
        </p:spPr>
        <p:txBody>
          <a:bodyPr wrap="none">
            <a:spAutoFit/>
          </a:bodyPr>
          <a:lstStyle/>
          <a:p>
            <a:r>
              <a:rPr lang="en-US" dirty="0" smtClean="0"/>
              <a:t>AD</a:t>
            </a:r>
            <a:r>
              <a:rPr lang="en-US" baseline="-25000" dirty="0"/>
              <a:t>2</a:t>
            </a:r>
            <a:r>
              <a:rPr lang="en-US" dirty="0" smtClean="0"/>
              <a:t> </a:t>
            </a:r>
            <a:endParaRPr lang="en-US" dirty="0"/>
          </a:p>
        </p:txBody>
      </p:sp>
      <p:sp>
        <p:nvSpPr>
          <p:cNvPr id="49" name="TextBox 48"/>
          <p:cNvSpPr txBox="1"/>
          <p:nvPr/>
        </p:nvSpPr>
        <p:spPr>
          <a:xfrm>
            <a:off x="4509587" y="1870015"/>
            <a:ext cx="747743" cy="369332"/>
          </a:xfrm>
          <a:prstGeom prst="rect">
            <a:avLst/>
          </a:prstGeom>
          <a:noFill/>
        </p:spPr>
        <p:txBody>
          <a:bodyPr wrap="square" rtlCol="0">
            <a:spAutoFit/>
          </a:bodyPr>
          <a:lstStyle/>
          <a:p>
            <a:r>
              <a:rPr lang="en-US" dirty="0" smtClean="0"/>
              <a:t>SRAS</a:t>
            </a:r>
            <a:endParaRPr lang="en-US" dirty="0"/>
          </a:p>
        </p:txBody>
      </p:sp>
      <p:sp>
        <p:nvSpPr>
          <p:cNvPr id="50" name="TextBox 49"/>
          <p:cNvSpPr txBox="1"/>
          <p:nvPr/>
        </p:nvSpPr>
        <p:spPr>
          <a:xfrm>
            <a:off x="3688247" y="1870015"/>
            <a:ext cx="747743" cy="369332"/>
          </a:xfrm>
          <a:prstGeom prst="rect">
            <a:avLst/>
          </a:prstGeom>
          <a:noFill/>
        </p:spPr>
        <p:txBody>
          <a:bodyPr wrap="square" rtlCol="0">
            <a:spAutoFit/>
          </a:bodyPr>
          <a:lstStyle/>
          <a:p>
            <a:r>
              <a:rPr lang="en-US" dirty="0"/>
              <a:t>L</a:t>
            </a:r>
            <a:r>
              <a:rPr lang="en-US" dirty="0" smtClean="0"/>
              <a:t>RAS</a:t>
            </a:r>
            <a:endParaRPr lang="en-US" dirty="0"/>
          </a:p>
        </p:txBody>
      </p:sp>
      <p:sp>
        <p:nvSpPr>
          <p:cNvPr id="32" name="TextBox 31"/>
          <p:cNvSpPr txBox="1"/>
          <p:nvPr/>
        </p:nvSpPr>
        <p:spPr>
          <a:xfrm>
            <a:off x="6102065" y="1341326"/>
            <a:ext cx="2937814" cy="2554545"/>
          </a:xfrm>
          <a:prstGeom prst="rect">
            <a:avLst/>
          </a:prstGeom>
          <a:solidFill>
            <a:srgbClr val="C3AFCC"/>
          </a:solidFill>
        </p:spPr>
        <p:txBody>
          <a:bodyPr wrap="square" rtlCol="0">
            <a:spAutoFit/>
          </a:bodyPr>
          <a:lstStyle/>
          <a:p>
            <a:pPr marL="285750" indent="-285750">
              <a:buFont typeface="Arial"/>
              <a:buChar char="•"/>
            </a:pPr>
            <a:r>
              <a:rPr lang="en-US" sz="2000" dirty="0" smtClean="0"/>
              <a:t>When wages have adjusted to the lower AD, the SRAS curve shifts to the right and output is restored at the full-employment level and at a lower price level</a:t>
            </a:r>
            <a:endParaRPr lang="en-US" sz="2000" dirty="0"/>
          </a:p>
        </p:txBody>
      </p:sp>
      <p:sp>
        <p:nvSpPr>
          <p:cNvPr id="33" name="Freeform 32"/>
          <p:cNvSpPr/>
          <p:nvPr/>
        </p:nvSpPr>
        <p:spPr>
          <a:xfrm>
            <a:off x="1332019" y="3173201"/>
            <a:ext cx="3509439" cy="2758220"/>
          </a:xfrm>
          <a:custGeom>
            <a:avLst/>
            <a:gdLst>
              <a:gd name="connsiteX0" fmla="*/ 0 w 3659655"/>
              <a:gd name="connsiteY0" fmla="*/ 3004002 h 3004002"/>
              <a:gd name="connsiteX1" fmla="*/ 3058810 w 3659655"/>
              <a:gd name="connsiteY1" fmla="*/ 1870674 h 3004002"/>
              <a:gd name="connsiteX2" fmla="*/ 3659648 w 3659655"/>
              <a:gd name="connsiteY2" fmla="*/ 0 h 3004002"/>
            </a:gdLst>
            <a:ahLst/>
            <a:cxnLst>
              <a:cxn ang="0">
                <a:pos x="connsiteX0" y="connsiteY0"/>
              </a:cxn>
              <a:cxn ang="0">
                <a:pos x="connsiteX1" y="connsiteY1"/>
              </a:cxn>
              <a:cxn ang="0">
                <a:pos x="connsiteX2" y="connsiteY2"/>
              </a:cxn>
            </a:cxnLst>
            <a:rect l="l" t="t" r="r" b="b"/>
            <a:pathLst>
              <a:path w="3659655" h="3004002">
                <a:moveTo>
                  <a:pt x="0" y="3004002"/>
                </a:moveTo>
                <a:cubicBezTo>
                  <a:pt x="1224434" y="2687671"/>
                  <a:pt x="2448869" y="2371341"/>
                  <a:pt x="3058810" y="1870674"/>
                </a:cubicBezTo>
                <a:cubicBezTo>
                  <a:pt x="3668751" y="1370007"/>
                  <a:pt x="3659648" y="0"/>
                  <a:pt x="3659648" y="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 name="Left Arrow 3"/>
          <p:cNvSpPr/>
          <p:nvPr/>
        </p:nvSpPr>
        <p:spPr>
          <a:xfrm>
            <a:off x="2421467" y="3352800"/>
            <a:ext cx="665272" cy="313118"/>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883458" y="2811217"/>
            <a:ext cx="992409" cy="369332"/>
          </a:xfrm>
          <a:prstGeom prst="rect">
            <a:avLst/>
          </a:prstGeom>
          <a:noFill/>
        </p:spPr>
        <p:txBody>
          <a:bodyPr wrap="square" rtlCol="0">
            <a:spAutoFit/>
          </a:bodyPr>
          <a:lstStyle/>
          <a:p>
            <a:r>
              <a:rPr lang="en-US" dirty="0" smtClean="0"/>
              <a:t>SRAS</a:t>
            </a:r>
            <a:r>
              <a:rPr lang="en-US" baseline="-25000" dirty="0" smtClean="0"/>
              <a:t>1</a:t>
            </a:r>
            <a:endParaRPr lang="en-US" baseline="-25000" dirty="0"/>
          </a:p>
        </p:txBody>
      </p:sp>
      <p:sp>
        <p:nvSpPr>
          <p:cNvPr id="35" name="Line 27"/>
          <p:cNvSpPr>
            <a:spLocks noChangeShapeType="1"/>
          </p:cNvSpPr>
          <p:nvPr/>
        </p:nvSpPr>
        <p:spPr bwMode="auto">
          <a:xfrm flipH="1">
            <a:off x="1119743" y="4997567"/>
            <a:ext cx="3017844"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6" name="Rectangle 35"/>
          <p:cNvSpPr/>
          <p:nvPr/>
        </p:nvSpPr>
        <p:spPr>
          <a:xfrm>
            <a:off x="705693" y="4759524"/>
            <a:ext cx="400395" cy="369332"/>
          </a:xfrm>
          <a:prstGeom prst="rect">
            <a:avLst/>
          </a:prstGeom>
        </p:spPr>
        <p:txBody>
          <a:bodyPr wrap="none">
            <a:spAutoFit/>
          </a:bodyPr>
          <a:lstStyle/>
          <a:p>
            <a:r>
              <a:rPr lang="en-US" dirty="0" smtClean="0"/>
              <a:t>P</a:t>
            </a:r>
            <a:r>
              <a:rPr lang="en-US" baseline="-25000" dirty="0"/>
              <a:t>2</a:t>
            </a:r>
            <a:endParaRPr lang="en-US" dirty="0"/>
          </a:p>
        </p:txBody>
      </p:sp>
    </p:spTree>
    <p:extLst>
      <p:ext uri="{BB962C8B-B14F-4D97-AF65-F5344CB8AC3E}">
        <p14:creationId xmlns:p14="http://schemas.microsoft.com/office/powerpoint/2010/main" val="30689685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animBg="1"/>
      <p:bldP spid="29" grpId="0" animBg="1"/>
      <p:bldP spid="43" grpId="0"/>
      <p:bldP spid="47" grpId="0"/>
      <p:bldP spid="32" grpId="0" animBg="1"/>
      <p:bldP spid="33" grpId="0" animBg="1"/>
      <p:bldP spid="4" grpId="0" animBg="1"/>
      <p:bldP spid="34" grpId="0"/>
      <p:bldP spid="35" grpId="0" animBg="1"/>
      <p:bldP spid="3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58874"/>
            <a:ext cx="7556313" cy="650439"/>
          </a:xfrm>
        </p:spPr>
        <p:txBody>
          <a:bodyPr/>
          <a:lstStyle/>
          <a:p>
            <a:r>
              <a:rPr lang="en-US" dirty="0"/>
              <a:t>Causes of an increase in </a:t>
            </a:r>
            <a:r>
              <a:rPr lang="en-US" dirty="0" smtClean="0"/>
              <a:t>SRAS</a:t>
            </a:r>
            <a:endParaRPr lang="en-US" dirty="0"/>
          </a:p>
        </p:txBody>
      </p:sp>
      <p:sp>
        <p:nvSpPr>
          <p:cNvPr id="3" name="Content Placeholder 2"/>
          <p:cNvSpPr>
            <a:spLocks noGrp="1"/>
          </p:cNvSpPr>
          <p:nvPr>
            <p:ph idx="1"/>
          </p:nvPr>
        </p:nvSpPr>
        <p:spPr>
          <a:xfrm>
            <a:off x="498474" y="982134"/>
            <a:ext cx="7556313" cy="5486399"/>
          </a:xfrm>
        </p:spPr>
        <p:txBody>
          <a:bodyPr>
            <a:noAutofit/>
          </a:bodyPr>
          <a:lstStyle/>
          <a:p>
            <a:r>
              <a:rPr lang="en-US" dirty="0" smtClean="0"/>
              <a:t>Lower resource costs (ex. oil, minerals and other raw materials)</a:t>
            </a:r>
          </a:p>
          <a:p>
            <a:r>
              <a:rPr lang="en-US" dirty="0" smtClean="0"/>
              <a:t>Improvement in the productivity of land or capital</a:t>
            </a:r>
          </a:p>
          <a:p>
            <a:r>
              <a:rPr lang="en-US" dirty="0" smtClean="0"/>
              <a:t>Reduction in the minimum wage</a:t>
            </a:r>
          </a:p>
          <a:p>
            <a:r>
              <a:rPr lang="en-US" dirty="0" smtClean="0"/>
              <a:t>Government subsidies to producers</a:t>
            </a:r>
          </a:p>
          <a:p>
            <a:r>
              <a:rPr lang="en-US" dirty="0" smtClean="0"/>
              <a:t>Investment tax credits (encouraging firms to invest in capital)</a:t>
            </a:r>
          </a:p>
          <a:p>
            <a:r>
              <a:rPr lang="en-US" dirty="0" smtClean="0"/>
              <a:t>Reduction in trade union power</a:t>
            </a:r>
          </a:p>
          <a:p>
            <a:r>
              <a:rPr lang="en-US" dirty="0" smtClean="0"/>
              <a:t>Better infrastructure</a:t>
            </a:r>
          </a:p>
          <a:p>
            <a:r>
              <a:rPr lang="en-US" dirty="0" smtClean="0"/>
              <a:t>Better educated or more skilled workforce</a:t>
            </a:r>
          </a:p>
          <a:p>
            <a:r>
              <a:rPr lang="en-US" dirty="0" smtClean="0"/>
              <a:t>Strong currency</a:t>
            </a:r>
            <a:endParaRPr lang="en-US" dirty="0"/>
          </a:p>
        </p:txBody>
      </p:sp>
    </p:spTree>
    <p:extLst>
      <p:ext uri="{BB962C8B-B14F-4D97-AF65-F5344CB8AC3E}">
        <p14:creationId xmlns:p14="http://schemas.microsoft.com/office/powerpoint/2010/main" val="1331049677"/>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01766"/>
            <a:ext cx="7556313" cy="1116106"/>
          </a:xfrm>
        </p:spPr>
        <p:txBody>
          <a:bodyPr/>
          <a:lstStyle/>
          <a:p>
            <a:r>
              <a:rPr lang="en-US" dirty="0"/>
              <a:t>Increase in full-employment</a:t>
            </a:r>
          </a:p>
        </p:txBody>
      </p:sp>
      <p:sp>
        <p:nvSpPr>
          <p:cNvPr id="3" name="Content Placeholder 2"/>
          <p:cNvSpPr>
            <a:spLocks noGrp="1"/>
          </p:cNvSpPr>
          <p:nvPr>
            <p:ph idx="1"/>
          </p:nvPr>
        </p:nvSpPr>
        <p:spPr>
          <a:xfrm>
            <a:off x="498474" y="1995404"/>
            <a:ext cx="5209485" cy="4144963"/>
          </a:xfrm>
        </p:spPr>
        <p:txBody>
          <a:bodyPr/>
          <a:lstStyle/>
          <a:p>
            <a:pPr marL="0" indent="0">
              <a:buNone/>
            </a:pPr>
            <a:r>
              <a:rPr lang="en-US" dirty="0" smtClean="0"/>
              <a:t>PL</a:t>
            </a:r>
            <a:endParaRPr lang="en-US" dirty="0"/>
          </a:p>
        </p:txBody>
      </p:sp>
      <p:cxnSp>
        <p:nvCxnSpPr>
          <p:cNvPr id="5" name="Straight Arrow Connector 4"/>
          <p:cNvCxnSpPr/>
          <p:nvPr/>
        </p:nvCxnSpPr>
        <p:spPr>
          <a:xfrm flipV="1">
            <a:off x="1106087" y="2239347"/>
            <a:ext cx="13656" cy="38959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1119743" y="6135295"/>
            <a:ext cx="492960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3745962" y="2253551"/>
            <a:ext cx="27311" cy="3886816"/>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2658597" y="3051063"/>
            <a:ext cx="2497730" cy="1814902"/>
          </a:xfrm>
          <a:prstGeom prst="line">
            <a:avLst/>
          </a:prstGeom>
          <a:ln>
            <a:solidFill>
              <a:srgbClr val="FF6600"/>
            </a:solidFill>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5257330" y="6211669"/>
            <a:ext cx="901257" cy="646331"/>
          </a:xfrm>
          <a:prstGeom prst="rect">
            <a:avLst/>
          </a:prstGeom>
          <a:noFill/>
        </p:spPr>
        <p:txBody>
          <a:bodyPr wrap="square" rtlCol="0">
            <a:spAutoFit/>
          </a:bodyPr>
          <a:lstStyle/>
          <a:p>
            <a:r>
              <a:rPr lang="en-US" dirty="0" smtClean="0"/>
              <a:t>Real GDP</a:t>
            </a:r>
            <a:endParaRPr lang="en-US" dirty="0"/>
          </a:p>
        </p:txBody>
      </p:sp>
      <p:sp>
        <p:nvSpPr>
          <p:cNvPr id="22" name="Rectangle 21"/>
          <p:cNvSpPr/>
          <p:nvPr/>
        </p:nvSpPr>
        <p:spPr>
          <a:xfrm>
            <a:off x="3540096" y="6161451"/>
            <a:ext cx="514872" cy="369332"/>
          </a:xfrm>
          <a:prstGeom prst="rect">
            <a:avLst/>
          </a:prstGeom>
        </p:spPr>
        <p:txBody>
          <a:bodyPr wrap="none">
            <a:spAutoFit/>
          </a:bodyPr>
          <a:lstStyle/>
          <a:p>
            <a:r>
              <a:rPr lang="en-US" dirty="0"/>
              <a:t>Y</a:t>
            </a:r>
            <a:r>
              <a:rPr lang="en-US" baseline="-25000" dirty="0"/>
              <a:t>FE</a:t>
            </a:r>
            <a:r>
              <a:rPr lang="en-US" dirty="0"/>
              <a:t> </a:t>
            </a:r>
          </a:p>
        </p:txBody>
      </p:sp>
      <p:sp>
        <p:nvSpPr>
          <p:cNvPr id="23" name="TextBox 22"/>
          <p:cNvSpPr txBox="1"/>
          <p:nvPr/>
        </p:nvSpPr>
        <p:spPr>
          <a:xfrm>
            <a:off x="3142934" y="5982895"/>
            <a:ext cx="450628" cy="369332"/>
          </a:xfrm>
          <a:prstGeom prst="rect">
            <a:avLst/>
          </a:prstGeom>
          <a:noFill/>
        </p:spPr>
        <p:txBody>
          <a:bodyPr wrap="square" rtlCol="0">
            <a:spAutoFit/>
          </a:bodyPr>
          <a:lstStyle/>
          <a:p>
            <a:endParaRPr lang="en-US" dirty="0"/>
          </a:p>
        </p:txBody>
      </p:sp>
      <p:sp>
        <p:nvSpPr>
          <p:cNvPr id="24" name="TextBox 23"/>
          <p:cNvSpPr txBox="1"/>
          <p:nvPr/>
        </p:nvSpPr>
        <p:spPr>
          <a:xfrm>
            <a:off x="3295334" y="6135295"/>
            <a:ext cx="450628" cy="369332"/>
          </a:xfrm>
          <a:prstGeom prst="rect">
            <a:avLst/>
          </a:prstGeom>
          <a:noFill/>
        </p:spPr>
        <p:txBody>
          <a:bodyPr wrap="square" rtlCol="0">
            <a:spAutoFit/>
          </a:bodyPr>
          <a:lstStyle/>
          <a:p>
            <a:endParaRPr lang="en-US" dirty="0"/>
          </a:p>
        </p:txBody>
      </p:sp>
      <p:sp>
        <p:nvSpPr>
          <p:cNvPr id="26" name="Rectangle 25"/>
          <p:cNvSpPr/>
          <p:nvPr/>
        </p:nvSpPr>
        <p:spPr>
          <a:xfrm>
            <a:off x="4146579" y="6126163"/>
            <a:ext cx="598278" cy="369332"/>
          </a:xfrm>
          <a:prstGeom prst="rect">
            <a:avLst/>
          </a:prstGeom>
        </p:spPr>
        <p:txBody>
          <a:bodyPr wrap="none">
            <a:spAutoFit/>
          </a:bodyPr>
          <a:lstStyle/>
          <a:p>
            <a:r>
              <a:rPr lang="en-US" dirty="0" smtClean="0"/>
              <a:t>Y</a:t>
            </a:r>
            <a:r>
              <a:rPr lang="en-US" baseline="-25000" dirty="0" smtClean="0"/>
              <a:t>FE1</a:t>
            </a:r>
            <a:r>
              <a:rPr lang="en-US" dirty="0" smtClean="0"/>
              <a:t> </a:t>
            </a:r>
            <a:endParaRPr lang="en-US" dirty="0"/>
          </a:p>
        </p:txBody>
      </p:sp>
      <p:sp>
        <p:nvSpPr>
          <p:cNvPr id="30" name="Line 27"/>
          <p:cNvSpPr>
            <a:spLocks noChangeShapeType="1"/>
          </p:cNvSpPr>
          <p:nvPr/>
        </p:nvSpPr>
        <p:spPr bwMode="auto">
          <a:xfrm flipH="1">
            <a:off x="1106087" y="4312327"/>
            <a:ext cx="3248411"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1" name="Line 27"/>
          <p:cNvSpPr>
            <a:spLocks noChangeShapeType="1"/>
          </p:cNvSpPr>
          <p:nvPr/>
        </p:nvSpPr>
        <p:spPr bwMode="auto">
          <a:xfrm>
            <a:off x="1119744" y="3850584"/>
            <a:ext cx="2653530"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8" name="Freeform 37"/>
          <p:cNvSpPr/>
          <p:nvPr/>
        </p:nvSpPr>
        <p:spPr>
          <a:xfrm>
            <a:off x="1142406" y="2239347"/>
            <a:ext cx="3032381" cy="2682296"/>
          </a:xfrm>
          <a:custGeom>
            <a:avLst/>
            <a:gdLst>
              <a:gd name="connsiteX0" fmla="*/ 0 w 3659655"/>
              <a:gd name="connsiteY0" fmla="*/ 3004002 h 3004002"/>
              <a:gd name="connsiteX1" fmla="*/ 3058810 w 3659655"/>
              <a:gd name="connsiteY1" fmla="*/ 1870674 h 3004002"/>
              <a:gd name="connsiteX2" fmla="*/ 3659648 w 3659655"/>
              <a:gd name="connsiteY2" fmla="*/ 0 h 3004002"/>
            </a:gdLst>
            <a:ahLst/>
            <a:cxnLst>
              <a:cxn ang="0">
                <a:pos x="connsiteX0" y="connsiteY0"/>
              </a:cxn>
              <a:cxn ang="0">
                <a:pos x="connsiteX1" y="connsiteY1"/>
              </a:cxn>
              <a:cxn ang="0">
                <a:pos x="connsiteX2" y="connsiteY2"/>
              </a:cxn>
            </a:cxnLst>
            <a:rect l="l" t="t" r="r" b="b"/>
            <a:pathLst>
              <a:path w="3659655" h="3004002">
                <a:moveTo>
                  <a:pt x="0" y="3004002"/>
                </a:moveTo>
                <a:cubicBezTo>
                  <a:pt x="1224434" y="2687671"/>
                  <a:pt x="2448869" y="2371341"/>
                  <a:pt x="3058810" y="1870674"/>
                </a:cubicBezTo>
                <a:cubicBezTo>
                  <a:pt x="3668751" y="1370007"/>
                  <a:pt x="3659648" y="0"/>
                  <a:pt x="3659648" y="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1" name="Rectangle 40"/>
          <p:cNvSpPr/>
          <p:nvPr/>
        </p:nvSpPr>
        <p:spPr>
          <a:xfrm>
            <a:off x="742011" y="4127661"/>
            <a:ext cx="400395" cy="369332"/>
          </a:xfrm>
          <a:prstGeom prst="rect">
            <a:avLst/>
          </a:prstGeom>
        </p:spPr>
        <p:txBody>
          <a:bodyPr wrap="none">
            <a:spAutoFit/>
          </a:bodyPr>
          <a:lstStyle/>
          <a:p>
            <a:r>
              <a:rPr lang="en-US" dirty="0" smtClean="0"/>
              <a:t>P</a:t>
            </a:r>
            <a:r>
              <a:rPr lang="en-US" baseline="-25000" dirty="0"/>
              <a:t>1</a:t>
            </a:r>
            <a:r>
              <a:rPr lang="en-US" dirty="0" smtClean="0"/>
              <a:t> </a:t>
            </a:r>
            <a:endParaRPr lang="en-US" dirty="0"/>
          </a:p>
        </p:txBody>
      </p:sp>
      <p:sp>
        <p:nvSpPr>
          <p:cNvPr id="42" name="Rectangle 41"/>
          <p:cNvSpPr/>
          <p:nvPr/>
        </p:nvSpPr>
        <p:spPr>
          <a:xfrm>
            <a:off x="719348" y="3665918"/>
            <a:ext cx="413169" cy="369332"/>
          </a:xfrm>
          <a:prstGeom prst="rect">
            <a:avLst/>
          </a:prstGeom>
        </p:spPr>
        <p:txBody>
          <a:bodyPr wrap="none">
            <a:spAutoFit/>
          </a:bodyPr>
          <a:lstStyle/>
          <a:p>
            <a:r>
              <a:rPr lang="en-US" dirty="0" smtClean="0"/>
              <a:t>P</a:t>
            </a:r>
            <a:r>
              <a:rPr lang="en-US" baseline="-25000" dirty="0"/>
              <a:t>E</a:t>
            </a:r>
            <a:endParaRPr lang="en-US" dirty="0"/>
          </a:p>
        </p:txBody>
      </p:sp>
      <p:sp>
        <p:nvSpPr>
          <p:cNvPr id="44" name="Rectangle 43"/>
          <p:cNvSpPr/>
          <p:nvPr/>
        </p:nvSpPr>
        <p:spPr>
          <a:xfrm>
            <a:off x="5064506" y="4736977"/>
            <a:ext cx="597527" cy="369332"/>
          </a:xfrm>
          <a:prstGeom prst="rect">
            <a:avLst/>
          </a:prstGeom>
        </p:spPr>
        <p:txBody>
          <a:bodyPr wrap="none">
            <a:spAutoFit/>
          </a:bodyPr>
          <a:lstStyle/>
          <a:p>
            <a:r>
              <a:rPr lang="en-US" dirty="0" smtClean="0"/>
              <a:t>AD</a:t>
            </a:r>
            <a:r>
              <a:rPr lang="en-US" baseline="-25000" dirty="0" smtClean="0"/>
              <a:t>1</a:t>
            </a:r>
            <a:r>
              <a:rPr lang="en-US" dirty="0" smtClean="0"/>
              <a:t> </a:t>
            </a:r>
            <a:endParaRPr lang="en-US" dirty="0"/>
          </a:p>
        </p:txBody>
      </p:sp>
      <p:sp>
        <p:nvSpPr>
          <p:cNvPr id="49" name="TextBox 48"/>
          <p:cNvSpPr txBox="1"/>
          <p:nvPr/>
        </p:nvSpPr>
        <p:spPr>
          <a:xfrm>
            <a:off x="3966465" y="1884219"/>
            <a:ext cx="747743" cy="369332"/>
          </a:xfrm>
          <a:prstGeom prst="rect">
            <a:avLst/>
          </a:prstGeom>
          <a:noFill/>
        </p:spPr>
        <p:txBody>
          <a:bodyPr wrap="square" rtlCol="0">
            <a:spAutoFit/>
          </a:bodyPr>
          <a:lstStyle/>
          <a:p>
            <a:r>
              <a:rPr lang="en-US" dirty="0" smtClean="0"/>
              <a:t>SRAS</a:t>
            </a:r>
            <a:endParaRPr lang="en-US" dirty="0"/>
          </a:p>
        </p:txBody>
      </p:sp>
      <p:sp>
        <p:nvSpPr>
          <p:cNvPr id="50" name="TextBox 49"/>
          <p:cNvSpPr txBox="1"/>
          <p:nvPr/>
        </p:nvSpPr>
        <p:spPr>
          <a:xfrm>
            <a:off x="3295334" y="1870015"/>
            <a:ext cx="747743" cy="369332"/>
          </a:xfrm>
          <a:prstGeom prst="rect">
            <a:avLst/>
          </a:prstGeom>
          <a:noFill/>
        </p:spPr>
        <p:txBody>
          <a:bodyPr wrap="square" rtlCol="0">
            <a:spAutoFit/>
          </a:bodyPr>
          <a:lstStyle/>
          <a:p>
            <a:r>
              <a:rPr lang="en-US" dirty="0"/>
              <a:t>L</a:t>
            </a:r>
            <a:r>
              <a:rPr lang="en-US" dirty="0" smtClean="0"/>
              <a:t>RAS</a:t>
            </a:r>
            <a:endParaRPr lang="en-US" dirty="0"/>
          </a:p>
        </p:txBody>
      </p:sp>
      <p:sp>
        <p:nvSpPr>
          <p:cNvPr id="32" name="TextBox 31"/>
          <p:cNvSpPr txBox="1"/>
          <p:nvPr/>
        </p:nvSpPr>
        <p:spPr>
          <a:xfrm>
            <a:off x="6049344" y="2558001"/>
            <a:ext cx="2937814" cy="1938992"/>
          </a:xfrm>
          <a:prstGeom prst="rect">
            <a:avLst/>
          </a:prstGeom>
          <a:solidFill>
            <a:srgbClr val="C3AFCC"/>
          </a:solidFill>
        </p:spPr>
        <p:txBody>
          <a:bodyPr wrap="square" rtlCol="0">
            <a:spAutoFit/>
          </a:bodyPr>
          <a:lstStyle/>
          <a:p>
            <a:pPr marL="285750" indent="-285750">
              <a:buFont typeface="Arial"/>
              <a:buChar char="•"/>
            </a:pPr>
            <a:r>
              <a:rPr lang="en-US" sz="2000" dirty="0" smtClean="0"/>
              <a:t>Increase in productivity or the quantity of a nation’s resources shifts both SRAS and LRAS outwards</a:t>
            </a:r>
            <a:endParaRPr lang="en-US" sz="2000" dirty="0"/>
          </a:p>
        </p:txBody>
      </p:sp>
      <p:sp>
        <p:nvSpPr>
          <p:cNvPr id="33" name="Freeform 32"/>
          <p:cNvSpPr/>
          <p:nvPr/>
        </p:nvSpPr>
        <p:spPr>
          <a:xfrm>
            <a:off x="1779143" y="3051062"/>
            <a:ext cx="2935065" cy="2325335"/>
          </a:xfrm>
          <a:custGeom>
            <a:avLst/>
            <a:gdLst>
              <a:gd name="connsiteX0" fmla="*/ 0 w 3659655"/>
              <a:gd name="connsiteY0" fmla="*/ 3004002 h 3004002"/>
              <a:gd name="connsiteX1" fmla="*/ 3058810 w 3659655"/>
              <a:gd name="connsiteY1" fmla="*/ 1870674 h 3004002"/>
              <a:gd name="connsiteX2" fmla="*/ 3659648 w 3659655"/>
              <a:gd name="connsiteY2" fmla="*/ 0 h 3004002"/>
            </a:gdLst>
            <a:ahLst/>
            <a:cxnLst>
              <a:cxn ang="0">
                <a:pos x="connsiteX0" y="connsiteY0"/>
              </a:cxn>
              <a:cxn ang="0">
                <a:pos x="connsiteX1" y="connsiteY1"/>
              </a:cxn>
              <a:cxn ang="0">
                <a:pos x="connsiteX2" y="connsiteY2"/>
              </a:cxn>
            </a:cxnLst>
            <a:rect l="l" t="t" r="r" b="b"/>
            <a:pathLst>
              <a:path w="3659655" h="3004002">
                <a:moveTo>
                  <a:pt x="0" y="3004002"/>
                </a:moveTo>
                <a:cubicBezTo>
                  <a:pt x="1224434" y="2687671"/>
                  <a:pt x="2448869" y="2371341"/>
                  <a:pt x="3058810" y="1870674"/>
                </a:cubicBezTo>
                <a:cubicBezTo>
                  <a:pt x="3668751" y="1370007"/>
                  <a:pt x="3659648" y="0"/>
                  <a:pt x="3659648" y="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4" name="Straight Connector 33"/>
          <p:cNvCxnSpPr/>
          <p:nvPr/>
        </p:nvCxnSpPr>
        <p:spPr>
          <a:xfrm flipV="1">
            <a:off x="4355174" y="2694102"/>
            <a:ext cx="27311" cy="3432061"/>
          </a:xfrm>
          <a:prstGeom prst="line">
            <a:avLst/>
          </a:prstGeom>
        </p:spPr>
        <p:style>
          <a:lnRef idx="3">
            <a:schemeClr val="dk1"/>
          </a:lnRef>
          <a:fillRef idx="0">
            <a:schemeClr val="dk1"/>
          </a:fillRef>
          <a:effectRef idx="2">
            <a:schemeClr val="dk1"/>
          </a:effectRef>
          <a:fontRef idx="minor">
            <a:schemeClr val="tx1"/>
          </a:fontRef>
        </p:style>
      </p:cxnSp>
      <p:sp>
        <p:nvSpPr>
          <p:cNvPr id="35" name="TextBox 34"/>
          <p:cNvSpPr txBox="1"/>
          <p:nvPr/>
        </p:nvSpPr>
        <p:spPr>
          <a:xfrm>
            <a:off x="4174787" y="2309168"/>
            <a:ext cx="889719" cy="369332"/>
          </a:xfrm>
          <a:prstGeom prst="rect">
            <a:avLst/>
          </a:prstGeom>
          <a:noFill/>
        </p:spPr>
        <p:txBody>
          <a:bodyPr wrap="square" rtlCol="0">
            <a:spAutoFit/>
          </a:bodyPr>
          <a:lstStyle/>
          <a:p>
            <a:r>
              <a:rPr lang="en-US" dirty="0" smtClean="0"/>
              <a:t>LRAS</a:t>
            </a:r>
            <a:r>
              <a:rPr lang="en-US" baseline="-25000" dirty="0" smtClean="0"/>
              <a:t>1</a:t>
            </a:r>
            <a:endParaRPr lang="en-US" baseline="-25000" dirty="0"/>
          </a:p>
        </p:txBody>
      </p:sp>
      <p:sp>
        <p:nvSpPr>
          <p:cNvPr id="36" name="TextBox 35"/>
          <p:cNvSpPr txBox="1"/>
          <p:nvPr/>
        </p:nvSpPr>
        <p:spPr>
          <a:xfrm>
            <a:off x="4690634" y="2714193"/>
            <a:ext cx="971399" cy="369332"/>
          </a:xfrm>
          <a:prstGeom prst="rect">
            <a:avLst/>
          </a:prstGeom>
          <a:noFill/>
        </p:spPr>
        <p:txBody>
          <a:bodyPr wrap="square" rtlCol="0">
            <a:spAutoFit/>
          </a:bodyPr>
          <a:lstStyle/>
          <a:p>
            <a:r>
              <a:rPr lang="en-US" dirty="0" smtClean="0"/>
              <a:t>SRAS</a:t>
            </a:r>
            <a:r>
              <a:rPr lang="en-US" baseline="-25000" dirty="0" smtClean="0"/>
              <a:t>1</a:t>
            </a:r>
            <a:endParaRPr lang="en-US" baseline="-25000" dirty="0"/>
          </a:p>
        </p:txBody>
      </p:sp>
    </p:spTree>
    <p:extLst>
      <p:ext uri="{BB962C8B-B14F-4D97-AF65-F5344CB8AC3E}">
        <p14:creationId xmlns:p14="http://schemas.microsoft.com/office/powerpoint/2010/main" val="876815310"/>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01766"/>
            <a:ext cx="7556313" cy="1116106"/>
          </a:xfrm>
        </p:spPr>
        <p:txBody>
          <a:bodyPr/>
          <a:lstStyle/>
          <a:p>
            <a:r>
              <a:rPr lang="en-US" dirty="0"/>
              <a:t>Increase in full-employment</a:t>
            </a:r>
          </a:p>
        </p:txBody>
      </p:sp>
      <p:sp>
        <p:nvSpPr>
          <p:cNvPr id="3" name="Content Placeholder 2"/>
          <p:cNvSpPr>
            <a:spLocks noGrp="1"/>
          </p:cNvSpPr>
          <p:nvPr>
            <p:ph idx="1"/>
          </p:nvPr>
        </p:nvSpPr>
        <p:spPr>
          <a:xfrm>
            <a:off x="498474" y="1995404"/>
            <a:ext cx="5209485" cy="4144963"/>
          </a:xfrm>
        </p:spPr>
        <p:txBody>
          <a:bodyPr/>
          <a:lstStyle/>
          <a:p>
            <a:pPr marL="0" indent="0">
              <a:buNone/>
            </a:pPr>
            <a:r>
              <a:rPr lang="en-US" dirty="0" smtClean="0"/>
              <a:t>PL</a:t>
            </a:r>
            <a:endParaRPr lang="en-US" dirty="0"/>
          </a:p>
        </p:txBody>
      </p:sp>
      <p:cxnSp>
        <p:nvCxnSpPr>
          <p:cNvPr id="5" name="Straight Arrow Connector 4"/>
          <p:cNvCxnSpPr/>
          <p:nvPr/>
        </p:nvCxnSpPr>
        <p:spPr>
          <a:xfrm flipV="1">
            <a:off x="1106087" y="2239347"/>
            <a:ext cx="13656" cy="38959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1119743" y="6135295"/>
            <a:ext cx="492960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3745962" y="2253551"/>
            <a:ext cx="27311" cy="3886816"/>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2658597" y="3051063"/>
            <a:ext cx="2497730" cy="1814902"/>
          </a:xfrm>
          <a:prstGeom prst="line">
            <a:avLst/>
          </a:prstGeom>
          <a:ln>
            <a:solidFill>
              <a:srgbClr val="FF6600"/>
            </a:solidFill>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5257330" y="6211669"/>
            <a:ext cx="901257" cy="646331"/>
          </a:xfrm>
          <a:prstGeom prst="rect">
            <a:avLst/>
          </a:prstGeom>
          <a:noFill/>
        </p:spPr>
        <p:txBody>
          <a:bodyPr wrap="square" rtlCol="0">
            <a:spAutoFit/>
          </a:bodyPr>
          <a:lstStyle/>
          <a:p>
            <a:r>
              <a:rPr lang="en-US" dirty="0" smtClean="0"/>
              <a:t>Real GDP</a:t>
            </a:r>
            <a:endParaRPr lang="en-US" dirty="0"/>
          </a:p>
        </p:txBody>
      </p:sp>
      <p:sp>
        <p:nvSpPr>
          <p:cNvPr id="22" name="Rectangle 21"/>
          <p:cNvSpPr/>
          <p:nvPr/>
        </p:nvSpPr>
        <p:spPr>
          <a:xfrm>
            <a:off x="3540096" y="6161451"/>
            <a:ext cx="514872" cy="369332"/>
          </a:xfrm>
          <a:prstGeom prst="rect">
            <a:avLst/>
          </a:prstGeom>
        </p:spPr>
        <p:txBody>
          <a:bodyPr wrap="none">
            <a:spAutoFit/>
          </a:bodyPr>
          <a:lstStyle/>
          <a:p>
            <a:r>
              <a:rPr lang="en-US" dirty="0"/>
              <a:t>Y</a:t>
            </a:r>
            <a:r>
              <a:rPr lang="en-US" baseline="-25000" dirty="0"/>
              <a:t>FE</a:t>
            </a:r>
            <a:r>
              <a:rPr lang="en-US" dirty="0"/>
              <a:t> </a:t>
            </a:r>
          </a:p>
        </p:txBody>
      </p:sp>
      <p:sp>
        <p:nvSpPr>
          <p:cNvPr id="23" name="TextBox 22"/>
          <p:cNvSpPr txBox="1"/>
          <p:nvPr/>
        </p:nvSpPr>
        <p:spPr>
          <a:xfrm>
            <a:off x="3142934" y="5982895"/>
            <a:ext cx="450628" cy="369332"/>
          </a:xfrm>
          <a:prstGeom prst="rect">
            <a:avLst/>
          </a:prstGeom>
          <a:noFill/>
        </p:spPr>
        <p:txBody>
          <a:bodyPr wrap="square" rtlCol="0">
            <a:spAutoFit/>
          </a:bodyPr>
          <a:lstStyle/>
          <a:p>
            <a:endParaRPr lang="en-US" dirty="0"/>
          </a:p>
        </p:txBody>
      </p:sp>
      <p:sp>
        <p:nvSpPr>
          <p:cNvPr id="24" name="TextBox 23"/>
          <p:cNvSpPr txBox="1"/>
          <p:nvPr/>
        </p:nvSpPr>
        <p:spPr>
          <a:xfrm>
            <a:off x="3295334" y="6135295"/>
            <a:ext cx="450628" cy="369332"/>
          </a:xfrm>
          <a:prstGeom prst="rect">
            <a:avLst/>
          </a:prstGeom>
          <a:noFill/>
        </p:spPr>
        <p:txBody>
          <a:bodyPr wrap="square" rtlCol="0">
            <a:spAutoFit/>
          </a:bodyPr>
          <a:lstStyle/>
          <a:p>
            <a:endParaRPr lang="en-US" dirty="0"/>
          </a:p>
        </p:txBody>
      </p:sp>
      <p:sp>
        <p:nvSpPr>
          <p:cNvPr id="26" name="Rectangle 25"/>
          <p:cNvSpPr/>
          <p:nvPr/>
        </p:nvSpPr>
        <p:spPr>
          <a:xfrm>
            <a:off x="4146579" y="6126163"/>
            <a:ext cx="598278" cy="369332"/>
          </a:xfrm>
          <a:prstGeom prst="rect">
            <a:avLst/>
          </a:prstGeom>
        </p:spPr>
        <p:txBody>
          <a:bodyPr wrap="none">
            <a:spAutoFit/>
          </a:bodyPr>
          <a:lstStyle/>
          <a:p>
            <a:r>
              <a:rPr lang="en-US" dirty="0" smtClean="0"/>
              <a:t>Y</a:t>
            </a:r>
            <a:r>
              <a:rPr lang="en-US" baseline="-25000" dirty="0" smtClean="0"/>
              <a:t>FE1</a:t>
            </a:r>
            <a:r>
              <a:rPr lang="en-US" dirty="0" smtClean="0"/>
              <a:t> </a:t>
            </a:r>
            <a:endParaRPr lang="en-US" dirty="0"/>
          </a:p>
        </p:txBody>
      </p:sp>
      <p:sp>
        <p:nvSpPr>
          <p:cNvPr id="30" name="Line 27"/>
          <p:cNvSpPr>
            <a:spLocks noChangeShapeType="1"/>
          </p:cNvSpPr>
          <p:nvPr/>
        </p:nvSpPr>
        <p:spPr bwMode="auto">
          <a:xfrm flipH="1">
            <a:off x="1106087" y="4312327"/>
            <a:ext cx="3248411"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1" name="Line 27"/>
          <p:cNvSpPr>
            <a:spLocks noChangeShapeType="1"/>
          </p:cNvSpPr>
          <p:nvPr/>
        </p:nvSpPr>
        <p:spPr bwMode="auto">
          <a:xfrm>
            <a:off x="1119744" y="3850584"/>
            <a:ext cx="2653530"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8" name="Freeform 37"/>
          <p:cNvSpPr/>
          <p:nvPr/>
        </p:nvSpPr>
        <p:spPr>
          <a:xfrm>
            <a:off x="1142406" y="2239347"/>
            <a:ext cx="3032381" cy="2682296"/>
          </a:xfrm>
          <a:custGeom>
            <a:avLst/>
            <a:gdLst>
              <a:gd name="connsiteX0" fmla="*/ 0 w 3659655"/>
              <a:gd name="connsiteY0" fmla="*/ 3004002 h 3004002"/>
              <a:gd name="connsiteX1" fmla="*/ 3058810 w 3659655"/>
              <a:gd name="connsiteY1" fmla="*/ 1870674 h 3004002"/>
              <a:gd name="connsiteX2" fmla="*/ 3659648 w 3659655"/>
              <a:gd name="connsiteY2" fmla="*/ 0 h 3004002"/>
            </a:gdLst>
            <a:ahLst/>
            <a:cxnLst>
              <a:cxn ang="0">
                <a:pos x="connsiteX0" y="connsiteY0"/>
              </a:cxn>
              <a:cxn ang="0">
                <a:pos x="connsiteX1" y="connsiteY1"/>
              </a:cxn>
              <a:cxn ang="0">
                <a:pos x="connsiteX2" y="connsiteY2"/>
              </a:cxn>
            </a:cxnLst>
            <a:rect l="l" t="t" r="r" b="b"/>
            <a:pathLst>
              <a:path w="3659655" h="3004002">
                <a:moveTo>
                  <a:pt x="0" y="3004002"/>
                </a:moveTo>
                <a:cubicBezTo>
                  <a:pt x="1224434" y="2687671"/>
                  <a:pt x="2448869" y="2371341"/>
                  <a:pt x="3058810" y="1870674"/>
                </a:cubicBezTo>
                <a:cubicBezTo>
                  <a:pt x="3668751" y="1370007"/>
                  <a:pt x="3659648" y="0"/>
                  <a:pt x="3659648" y="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1" name="Rectangle 40"/>
          <p:cNvSpPr/>
          <p:nvPr/>
        </p:nvSpPr>
        <p:spPr>
          <a:xfrm>
            <a:off x="742011" y="4127661"/>
            <a:ext cx="400395" cy="369332"/>
          </a:xfrm>
          <a:prstGeom prst="rect">
            <a:avLst/>
          </a:prstGeom>
        </p:spPr>
        <p:txBody>
          <a:bodyPr wrap="none">
            <a:spAutoFit/>
          </a:bodyPr>
          <a:lstStyle/>
          <a:p>
            <a:r>
              <a:rPr lang="en-US" dirty="0" smtClean="0"/>
              <a:t>P</a:t>
            </a:r>
            <a:r>
              <a:rPr lang="en-US" baseline="-25000" dirty="0"/>
              <a:t>1</a:t>
            </a:r>
            <a:r>
              <a:rPr lang="en-US" dirty="0" smtClean="0"/>
              <a:t> </a:t>
            </a:r>
            <a:endParaRPr lang="en-US" dirty="0"/>
          </a:p>
        </p:txBody>
      </p:sp>
      <p:sp>
        <p:nvSpPr>
          <p:cNvPr id="42" name="Rectangle 41"/>
          <p:cNvSpPr/>
          <p:nvPr/>
        </p:nvSpPr>
        <p:spPr>
          <a:xfrm>
            <a:off x="719348" y="3665918"/>
            <a:ext cx="413169" cy="369332"/>
          </a:xfrm>
          <a:prstGeom prst="rect">
            <a:avLst/>
          </a:prstGeom>
        </p:spPr>
        <p:txBody>
          <a:bodyPr wrap="none">
            <a:spAutoFit/>
          </a:bodyPr>
          <a:lstStyle/>
          <a:p>
            <a:r>
              <a:rPr lang="en-US" dirty="0" smtClean="0"/>
              <a:t>P</a:t>
            </a:r>
            <a:r>
              <a:rPr lang="en-US" baseline="-25000" dirty="0"/>
              <a:t>E</a:t>
            </a:r>
            <a:endParaRPr lang="en-US" dirty="0"/>
          </a:p>
        </p:txBody>
      </p:sp>
      <p:sp>
        <p:nvSpPr>
          <p:cNvPr id="44" name="Rectangle 43"/>
          <p:cNvSpPr/>
          <p:nvPr/>
        </p:nvSpPr>
        <p:spPr>
          <a:xfrm>
            <a:off x="5064506" y="4736977"/>
            <a:ext cx="597527" cy="369332"/>
          </a:xfrm>
          <a:prstGeom prst="rect">
            <a:avLst/>
          </a:prstGeom>
        </p:spPr>
        <p:txBody>
          <a:bodyPr wrap="none">
            <a:spAutoFit/>
          </a:bodyPr>
          <a:lstStyle/>
          <a:p>
            <a:r>
              <a:rPr lang="en-US" dirty="0" smtClean="0"/>
              <a:t>AD</a:t>
            </a:r>
            <a:r>
              <a:rPr lang="en-US" baseline="-25000" dirty="0" smtClean="0"/>
              <a:t>1</a:t>
            </a:r>
            <a:r>
              <a:rPr lang="en-US" dirty="0" smtClean="0"/>
              <a:t> </a:t>
            </a:r>
            <a:endParaRPr lang="en-US" dirty="0"/>
          </a:p>
        </p:txBody>
      </p:sp>
      <p:sp>
        <p:nvSpPr>
          <p:cNvPr id="49" name="TextBox 48"/>
          <p:cNvSpPr txBox="1"/>
          <p:nvPr/>
        </p:nvSpPr>
        <p:spPr>
          <a:xfrm>
            <a:off x="3966465" y="1884219"/>
            <a:ext cx="747743" cy="369332"/>
          </a:xfrm>
          <a:prstGeom prst="rect">
            <a:avLst/>
          </a:prstGeom>
          <a:noFill/>
        </p:spPr>
        <p:txBody>
          <a:bodyPr wrap="square" rtlCol="0">
            <a:spAutoFit/>
          </a:bodyPr>
          <a:lstStyle/>
          <a:p>
            <a:r>
              <a:rPr lang="en-US" dirty="0" smtClean="0"/>
              <a:t>SRAS</a:t>
            </a:r>
            <a:endParaRPr lang="en-US" dirty="0"/>
          </a:p>
        </p:txBody>
      </p:sp>
      <p:sp>
        <p:nvSpPr>
          <p:cNvPr id="50" name="TextBox 49"/>
          <p:cNvSpPr txBox="1"/>
          <p:nvPr/>
        </p:nvSpPr>
        <p:spPr>
          <a:xfrm>
            <a:off x="3295334" y="1870015"/>
            <a:ext cx="747743" cy="369332"/>
          </a:xfrm>
          <a:prstGeom prst="rect">
            <a:avLst/>
          </a:prstGeom>
          <a:noFill/>
        </p:spPr>
        <p:txBody>
          <a:bodyPr wrap="square" rtlCol="0">
            <a:spAutoFit/>
          </a:bodyPr>
          <a:lstStyle/>
          <a:p>
            <a:r>
              <a:rPr lang="en-US" dirty="0"/>
              <a:t>L</a:t>
            </a:r>
            <a:r>
              <a:rPr lang="en-US" dirty="0" smtClean="0"/>
              <a:t>RAS</a:t>
            </a:r>
            <a:endParaRPr lang="en-US" dirty="0"/>
          </a:p>
        </p:txBody>
      </p:sp>
      <p:sp>
        <p:nvSpPr>
          <p:cNvPr id="32" name="TextBox 31"/>
          <p:cNvSpPr txBox="1"/>
          <p:nvPr/>
        </p:nvSpPr>
        <p:spPr>
          <a:xfrm>
            <a:off x="6049344" y="2558001"/>
            <a:ext cx="2937814" cy="3477875"/>
          </a:xfrm>
          <a:prstGeom prst="rect">
            <a:avLst/>
          </a:prstGeom>
          <a:solidFill>
            <a:srgbClr val="C3AFCC"/>
          </a:solidFill>
        </p:spPr>
        <p:txBody>
          <a:bodyPr wrap="square" rtlCol="0">
            <a:spAutoFit/>
          </a:bodyPr>
          <a:lstStyle/>
          <a:p>
            <a:r>
              <a:rPr lang="en-US" sz="2000" dirty="0"/>
              <a:t>Lower production costs for firms allow them to produce more goods and services and sell their product for lower prices, increasing the full-employment level of output and reducing long-term unemployment in the economy.</a:t>
            </a:r>
          </a:p>
        </p:txBody>
      </p:sp>
      <p:sp>
        <p:nvSpPr>
          <p:cNvPr id="33" name="Freeform 32"/>
          <p:cNvSpPr/>
          <p:nvPr/>
        </p:nvSpPr>
        <p:spPr>
          <a:xfrm>
            <a:off x="1779143" y="3051062"/>
            <a:ext cx="2935065" cy="2325335"/>
          </a:xfrm>
          <a:custGeom>
            <a:avLst/>
            <a:gdLst>
              <a:gd name="connsiteX0" fmla="*/ 0 w 3659655"/>
              <a:gd name="connsiteY0" fmla="*/ 3004002 h 3004002"/>
              <a:gd name="connsiteX1" fmla="*/ 3058810 w 3659655"/>
              <a:gd name="connsiteY1" fmla="*/ 1870674 h 3004002"/>
              <a:gd name="connsiteX2" fmla="*/ 3659648 w 3659655"/>
              <a:gd name="connsiteY2" fmla="*/ 0 h 3004002"/>
            </a:gdLst>
            <a:ahLst/>
            <a:cxnLst>
              <a:cxn ang="0">
                <a:pos x="connsiteX0" y="connsiteY0"/>
              </a:cxn>
              <a:cxn ang="0">
                <a:pos x="connsiteX1" y="connsiteY1"/>
              </a:cxn>
              <a:cxn ang="0">
                <a:pos x="connsiteX2" y="connsiteY2"/>
              </a:cxn>
            </a:cxnLst>
            <a:rect l="l" t="t" r="r" b="b"/>
            <a:pathLst>
              <a:path w="3659655" h="3004002">
                <a:moveTo>
                  <a:pt x="0" y="3004002"/>
                </a:moveTo>
                <a:cubicBezTo>
                  <a:pt x="1224434" y="2687671"/>
                  <a:pt x="2448869" y="2371341"/>
                  <a:pt x="3058810" y="1870674"/>
                </a:cubicBezTo>
                <a:cubicBezTo>
                  <a:pt x="3668751" y="1370007"/>
                  <a:pt x="3659648" y="0"/>
                  <a:pt x="3659648" y="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4" name="Straight Connector 33"/>
          <p:cNvCxnSpPr/>
          <p:nvPr/>
        </p:nvCxnSpPr>
        <p:spPr>
          <a:xfrm flipV="1">
            <a:off x="4355174" y="2694102"/>
            <a:ext cx="27311" cy="3432061"/>
          </a:xfrm>
          <a:prstGeom prst="line">
            <a:avLst/>
          </a:prstGeom>
        </p:spPr>
        <p:style>
          <a:lnRef idx="3">
            <a:schemeClr val="dk1"/>
          </a:lnRef>
          <a:fillRef idx="0">
            <a:schemeClr val="dk1"/>
          </a:fillRef>
          <a:effectRef idx="2">
            <a:schemeClr val="dk1"/>
          </a:effectRef>
          <a:fontRef idx="minor">
            <a:schemeClr val="tx1"/>
          </a:fontRef>
        </p:style>
      </p:cxnSp>
      <p:sp>
        <p:nvSpPr>
          <p:cNvPr id="35" name="TextBox 34"/>
          <p:cNvSpPr txBox="1"/>
          <p:nvPr/>
        </p:nvSpPr>
        <p:spPr>
          <a:xfrm>
            <a:off x="4174787" y="2309168"/>
            <a:ext cx="889719" cy="369332"/>
          </a:xfrm>
          <a:prstGeom prst="rect">
            <a:avLst/>
          </a:prstGeom>
          <a:noFill/>
        </p:spPr>
        <p:txBody>
          <a:bodyPr wrap="square" rtlCol="0">
            <a:spAutoFit/>
          </a:bodyPr>
          <a:lstStyle/>
          <a:p>
            <a:r>
              <a:rPr lang="en-US" dirty="0" smtClean="0"/>
              <a:t>LRAS</a:t>
            </a:r>
            <a:r>
              <a:rPr lang="en-US" baseline="-25000" dirty="0" smtClean="0"/>
              <a:t>1</a:t>
            </a:r>
            <a:endParaRPr lang="en-US" baseline="-25000" dirty="0"/>
          </a:p>
        </p:txBody>
      </p:sp>
      <p:sp>
        <p:nvSpPr>
          <p:cNvPr id="36" name="TextBox 35"/>
          <p:cNvSpPr txBox="1"/>
          <p:nvPr/>
        </p:nvSpPr>
        <p:spPr>
          <a:xfrm>
            <a:off x="4690634" y="2714193"/>
            <a:ext cx="971399" cy="369332"/>
          </a:xfrm>
          <a:prstGeom prst="rect">
            <a:avLst/>
          </a:prstGeom>
          <a:noFill/>
        </p:spPr>
        <p:txBody>
          <a:bodyPr wrap="square" rtlCol="0">
            <a:spAutoFit/>
          </a:bodyPr>
          <a:lstStyle/>
          <a:p>
            <a:r>
              <a:rPr lang="en-US" dirty="0" smtClean="0"/>
              <a:t>SRAS</a:t>
            </a:r>
            <a:r>
              <a:rPr lang="en-US" baseline="-25000" dirty="0" smtClean="0"/>
              <a:t>1</a:t>
            </a:r>
            <a:endParaRPr lang="en-US" baseline="-25000" dirty="0"/>
          </a:p>
        </p:txBody>
      </p:sp>
    </p:spTree>
    <p:extLst>
      <p:ext uri="{BB962C8B-B14F-4D97-AF65-F5344CB8AC3E}">
        <p14:creationId xmlns:p14="http://schemas.microsoft.com/office/powerpoint/2010/main" val="1245218132"/>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01766"/>
            <a:ext cx="7556313" cy="1116106"/>
          </a:xfrm>
        </p:spPr>
        <p:txBody>
          <a:bodyPr/>
          <a:lstStyle/>
          <a:p>
            <a:r>
              <a:rPr lang="en-US" dirty="0"/>
              <a:t>SRAS </a:t>
            </a:r>
            <a:r>
              <a:rPr lang="en-US" dirty="0" smtClean="0"/>
              <a:t>shifts in the long run: increase in AD</a:t>
            </a:r>
            <a:endParaRPr lang="en-US" dirty="0"/>
          </a:p>
        </p:txBody>
      </p:sp>
      <p:sp>
        <p:nvSpPr>
          <p:cNvPr id="3" name="Content Placeholder 2"/>
          <p:cNvSpPr>
            <a:spLocks noGrp="1"/>
          </p:cNvSpPr>
          <p:nvPr>
            <p:ph idx="1"/>
          </p:nvPr>
        </p:nvSpPr>
        <p:spPr>
          <a:xfrm>
            <a:off x="498474" y="1995404"/>
            <a:ext cx="5209485" cy="4144963"/>
          </a:xfrm>
        </p:spPr>
        <p:txBody>
          <a:bodyPr/>
          <a:lstStyle/>
          <a:p>
            <a:pPr marL="0" indent="0">
              <a:buNone/>
            </a:pPr>
            <a:r>
              <a:rPr lang="en-US" dirty="0" smtClean="0"/>
              <a:t>PL</a:t>
            </a:r>
            <a:endParaRPr lang="en-US" dirty="0"/>
          </a:p>
        </p:txBody>
      </p:sp>
      <p:cxnSp>
        <p:nvCxnSpPr>
          <p:cNvPr id="5" name="Straight Arrow Connector 4"/>
          <p:cNvCxnSpPr/>
          <p:nvPr/>
        </p:nvCxnSpPr>
        <p:spPr>
          <a:xfrm flipV="1">
            <a:off x="1106087" y="2239347"/>
            <a:ext cx="13656" cy="38959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1119743" y="6135295"/>
            <a:ext cx="492960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4137587" y="2239347"/>
            <a:ext cx="27311" cy="3886816"/>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2865540" y="2922075"/>
            <a:ext cx="2497730" cy="1814902"/>
          </a:xfrm>
          <a:prstGeom prst="line">
            <a:avLst/>
          </a:prstGeom>
          <a:ln>
            <a:solidFill>
              <a:srgbClr val="FF66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700647" y="3149981"/>
            <a:ext cx="3606561" cy="2632572"/>
          </a:xfrm>
          <a:prstGeom prst="line">
            <a:avLst/>
          </a:prstGeom>
          <a:ln/>
        </p:spPr>
        <p:style>
          <a:lnRef idx="2">
            <a:schemeClr val="dk1"/>
          </a:lnRef>
          <a:fillRef idx="0">
            <a:schemeClr val="dk1"/>
          </a:fillRef>
          <a:effectRef idx="1">
            <a:schemeClr val="dk1"/>
          </a:effectRef>
          <a:fontRef idx="minor">
            <a:schemeClr val="tx1"/>
          </a:fontRef>
        </p:style>
      </p:cxnSp>
      <p:sp>
        <p:nvSpPr>
          <p:cNvPr id="20" name="TextBox 19"/>
          <p:cNvSpPr txBox="1"/>
          <p:nvPr/>
        </p:nvSpPr>
        <p:spPr>
          <a:xfrm>
            <a:off x="5257330" y="6211669"/>
            <a:ext cx="901257" cy="646331"/>
          </a:xfrm>
          <a:prstGeom prst="rect">
            <a:avLst/>
          </a:prstGeom>
          <a:noFill/>
        </p:spPr>
        <p:txBody>
          <a:bodyPr wrap="square" rtlCol="0">
            <a:spAutoFit/>
          </a:bodyPr>
          <a:lstStyle/>
          <a:p>
            <a:r>
              <a:rPr lang="en-US" dirty="0" smtClean="0"/>
              <a:t>Real GDP</a:t>
            </a:r>
            <a:endParaRPr lang="en-US" dirty="0"/>
          </a:p>
        </p:txBody>
      </p:sp>
      <p:sp>
        <p:nvSpPr>
          <p:cNvPr id="22" name="Rectangle 21"/>
          <p:cNvSpPr/>
          <p:nvPr/>
        </p:nvSpPr>
        <p:spPr>
          <a:xfrm>
            <a:off x="3907462" y="6161451"/>
            <a:ext cx="514872" cy="369332"/>
          </a:xfrm>
          <a:prstGeom prst="rect">
            <a:avLst/>
          </a:prstGeom>
        </p:spPr>
        <p:txBody>
          <a:bodyPr wrap="none">
            <a:spAutoFit/>
          </a:bodyPr>
          <a:lstStyle/>
          <a:p>
            <a:r>
              <a:rPr lang="en-US" dirty="0"/>
              <a:t>Y</a:t>
            </a:r>
            <a:r>
              <a:rPr lang="en-US" baseline="-25000" dirty="0"/>
              <a:t>FE</a:t>
            </a:r>
            <a:r>
              <a:rPr lang="en-US" dirty="0"/>
              <a:t> </a:t>
            </a:r>
          </a:p>
        </p:txBody>
      </p:sp>
      <p:sp>
        <p:nvSpPr>
          <p:cNvPr id="23" name="TextBox 22"/>
          <p:cNvSpPr txBox="1"/>
          <p:nvPr/>
        </p:nvSpPr>
        <p:spPr>
          <a:xfrm>
            <a:off x="3142934" y="5982895"/>
            <a:ext cx="450628" cy="369332"/>
          </a:xfrm>
          <a:prstGeom prst="rect">
            <a:avLst/>
          </a:prstGeom>
          <a:noFill/>
        </p:spPr>
        <p:txBody>
          <a:bodyPr wrap="square" rtlCol="0">
            <a:spAutoFit/>
          </a:bodyPr>
          <a:lstStyle/>
          <a:p>
            <a:endParaRPr lang="en-US" dirty="0"/>
          </a:p>
        </p:txBody>
      </p:sp>
      <p:sp>
        <p:nvSpPr>
          <p:cNvPr id="24" name="TextBox 23"/>
          <p:cNvSpPr txBox="1"/>
          <p:nvPr/>
        </p:nvSpPr>
        <p:spPr>
          <a:xfrm>
            <a:off x="3295334" y="6135295"/>
            <a:ext cx="450628" cy="369332"/>
          </a:xfrm>
          <a:prstGeom prst="rect">
            <a:avLst/>
          </a:prstGeom>
          <a:noFill/>
        </p:spPr>
        <p:txBody>
          <a:bodyPr wrap="square" rtlCol="0">
            <a:spAutoFit/>
          </a:bodyPr>
          <a:lstStyle/>
          <a:p>
            <a:endParaRPr lang="en-US" dirty="0"/>
          </a:p>
        </p:txBody>
      </p:sp>
      <p:sp>
        <p:nvSpPr>
          <p:cNvPr id="25" name="Rectangle 24"/>
          <p:cNvSpPr/>
          <p:nvPr/>
        </p:nvSpPr>
        <p:spPr>
          <a:xfrm>
            <a:off x="4466269" y="6140367"/>
            <a:ext cx="417189" cy="369332"/>
          </a:xfrm>
          <a:prstGeom prst="rect">
            <a:avLst/>
          </a:prstGeom>
        </p:spPr>
        <p:txBody>
          <a:bodyPr wrap="none">
            <a:spAutoFit/>
          </a:bodyPr>
          <a:lstStyle/>
          <a:p>
            <a:r>
              <a:rPr lang="en-US" dirty="0" smtClean="0"/>
              <a:t>Y</a:t>
            </a:r>
            <a:r>
              <a:rPr lang="en-US" baseline="-25000" dirty="0"/>
              <a:t>1</a:t>
            </a:r>
            <a:r>
              <a:rPr lang="en-US" dirty="0" smtClean="0"/>
              <a:t> </a:t>
            </a:r>
            <a:endParaRPr lang="en-US" dirty="0"/>
          </a:p>
        </p:txBody>
      </p:sp>
      <p:sp>
        <p:nvSpPr>
          <p:cNvPr id="28" name="Line 27"/>
          <p:cNvSpPr>
            <a:spLocks noChangeShapeType="1"/>
          </p:cNvSpPr>
          <p:nvPr/>
        </p:nvSpPr>
        <p:spPr bwMode="auto">
          <a:xfrm>
            <a:off x="4669157" y="4198880"/>
            <a:ext cx="0" cy="1927283"/>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9" name="Line 27"/>
          <p:cNvSpPr>
            <a:spLocks noChangeShapeType="1"/>
          </p:cNvSpPr>
          <p:nvPr/>
        </p:nvSpPr>
        <p:spPr bwMode="auto">
          <a:xfrm flipH="1">
            <a:off x="1146172" y="4157482"/>
            <a:ext cx="3495784"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43" name="Rectangle 42"/>
          <p:cNvSpPr/>
          <p:nvPr/>
        </p:nvSpPr>
        <p:spPr>
          <a:xfrm>
            <a:off x="705693" y="4035250"/>
            <a:ext cx="400395" cy="369332"/>
          </a:xfrm>
          <a:prstGeom prst="rect">
            <a:avLst/>
          </a:prstGeom>
        </p:spPr>
        <p:txBody>
          <a:bodyPr wrap="none">
            <a:spAutoFit/>
          </a:bodyPr>
          <a:lstStyle/>
          <a:p>
            <a:r>
              <a:rPr lang="en-US" dirty="0" smtClean="0"/>
              <a:t>P</a:t>
            </a:r>
            <a:r>
              <a:rPr lang="en-US" baseline="-25000" dirty="0"/>
              <a:t>1</a:t>
            </a:r>
            <a:r>
              <a:rPr lang="en-US" dirty="0" smtClean="0"/>
              <a:t> </a:t>
            </a:r>
            <a:endParaRPr lang="en-US" dirty="0"/>
          </a:p>
        </p:txBody>
      </p:sp>
      <p:sp>
        <p:nvSpPr>
          <p:cNvPr id="44" name="Rectangle 43"/>
          <p:cNvSpPr/>
          <p:nvPr/>
        </p:nvSpPr>
        <p:spPr>
          <a:xfrm>
            <a:off x="5064506" y="4736977"/>
            <a:ext cx="597527" cy="369332"/>
          </a:xfrm>
          <a:prstGeom prst="rect">
            <a:avLst/>
          </a:prstGeom>
        </p:spPr>
        <p:txBody>
          <a:bodyPr wrap="none">
            <a:spAutoFit/>
          </a:bodyPr>
          <a:lstStyle/>
          <a:p>
            <a:r>
              <a:rPr lang="en-US" dirty="0" smtClean="0"/>
              <a:t>AD</a:t>
            </a:r>
            <a:r>
              <a:rPr lang="en-US" baseline="-25000" dirty="0"/>
              <a:t>2</a:t>
            </a:r>
            <a:r>
              <a:rPr lang="en-US" dirty="0" smtClean="0"/>
              <a:t> </a:t>
            </a:r>
            <a:endParaRPr lang="en-US" dirty="0"/>
          </a:p>
        </p:txBody>
      </p:sp>
      <p:sp>
        <p:nvSpPr>
          <p:cNvPr id="47" name="Rectangle 46"/>
          <p:cNvSpPr/>
          <p:nvPr/>
        </p:nvSpPr>
        <p:spPr>
          <a:xfrm>
            <a:off x="5278340" y="5613563"/>
            <a:ext cx="597527" cy="369332"/>
          </a:xfrm>
          <a:prstGeom prst="rect">
            <a:avLst/>
          </a:prstGeom>
        </p:spPr>
        <p:txBody>
          <a:bodyPr wrap="none">
            <a:spAutoFit/>
          </a:bodyPr>
          <a:lstStyle/>
          <a:p>
            <a:r>
              <a:rPr lang="en-US" dirty="0" smtClean="0"/>
              <a:t>AD</a:t>
            </a:r>
            <a:r>
              <a:rPr lang="en-US" baseline="-25000" dirty="0"/>
              <a:t>1</a:t>
            </a:r>
            <a:r>
              <a:rPr lang="en-US" dirty="0" smtClean="0"/>
              <a:t> </a:t>
            </a:r>
            <a:endParaRPr lang="en-US" dirty="0"/>
          </a:p>
        </p:txBody>
      </p:sp>
      <p:sp>
        <p:nvSpPr>
          <p:cNvPr id="50" name="TextBox 49"/>
          <p:cNvSpPr txBox="1"/>
          <p:nvPr/>
        </p:nvSpPr>
        <p:spPr>
          <a:xfrm>
            <a:off x="3688247" y="1870015"/>
            <a:ext cx="747743" cy="369332"/>
          </a:xfrm>
          <a:prstGeom prst="rect">
            <a:avLst/>
          </a:prstGeom>
          <a:noFill/>
        </p:spPr>
        <p:txBody>
          <a:bodyPr wrap="square" rtlCol="0">
            <a:spAutoFit/>
          </a:bodyPr>
          <a:lstStyle/>
          <a:p>
            <a:r>
              <a:rPr lang="en-US" dirty="0"/>
              <a:t>L</a:t>
            </a:r>
            <a:r>
              <a:rPr lang="en-US" dirty="0" smtClean="0"/>
              <a:t>RAS</a:t>
            </a:r>
            <a:endParaRPr lang="en-US" dirty="0"/>
          </a:p>
        </p:txBody>
      </p:sp>
      <p:sp>
        <p:nvSpPr>
          <p:cNvPr id="32" name="TextBox 31"/>
          <p:cNvSpPr txBox="1"/>
          <p:nvPr/>
        </p:nvSpPr>
        <p:spPr>
          <a:xfrm>
            <a:off x="6158587" y="2388645"/>
            <a:ext cx="2937814" cy="2554545"/>
          </a:xfrm>
          <a:prstGeom prst="rect">
            <a:avLst/>
          </a:prstGeom>
          <a:solidFill>
            <a:srgbClr val="C3AFCC"/>
          </a:solidFill>
        </p:spPr>
        <p:txBody>
          <a:bodyPr wrap="square" rtlCol="0">
            <a:spAutoFit/>
          </a:bodyPr>
          <a:lstStyle/>
          <a:p>
            <a:pPr marL="285750" indent="-285750">
              <a:buFont typeface="Arial"/>
              <a:buChar char="•"/>
            </a:pPr>
            <a:r>
              <a:rPr lang="en-US" sz="2000" dirty="0" smtClean="0"/>
              <a:t>An increase in AD when an economy is already producing at full employment will result in inflation as the nation’s output increases in the short run</a:t>
            </a:r>
            <a:endParaRPr lang="en-US" sz="2000" dirty="0"/>
          </a:p>
        </p:txBody>
      </p:sp>
      <p:sp>
        <p:nvSpPr>
          <p:cNvPr id="33" name="Freeform 32"/>
          <p:cNvSpPr/>
          <p:nvPr/>
        </p:nvSpPr>
        <p:spPr>
          <a:xfrm>
            <a:off x="1332019" y="2973549"/>
            <a:ext cx="3509439" cy="3009346"/>
          </a:xfrm>
          <a:custGeom>
            <a:avLst/>
            <a:gdLst>
              <a:gd name="connsiteX0" fmla="*/ 0 w 3659655"/>
              <a:gd name="connsiteY0" fmla="*/ 3004002 h 3004002"/>
              <a:gd name="connsiteX1" fmla="*/ 3058810 w 3659655"/>
              <a:gd name="connsiteY1" fmla="*/ 1870674 h 3004002"/>
              <a:gd name="connsiteX2" fmla="*/ 3659648 w 3659655"/>
              <a:gd name="connsiteY2" fmla="*/ 0 h 3004002"/>
            </a:gdLst>
            <a:ahLst/>
            <a:cxnLst>
              <a:cxn ang="0">
                <a:pos x="connsiteX0" y="connsiteY0"/>
              </a:cxn>
              <a:cxn ang="0">
                <a:pos x="connsiteX1" y="connsiteY1"/>
              </a:cxn>
              <a:cxn ang="0">
                <a:pos x="connsiteX2" y="connsiteY2"/>
              </a:cxn>
            </a:cxnLst>
            <a:rect l="l" t="t" r="r" b="b"/>
            <a:pathLst>
              <a:path w="3659655" h="3004002">
                <a:moveTo>
                  <a:pt x="0" y="3004002"/>
                </a:moveTo>
                <a:cubicBezTo>
                  <a:pt x="1224434" y="2687671"/>
                  <a:pt x="2448869" y="2371341"/>
                  <a:pt x="3058810" y="1870674"/>
                </a:cubicBezTo>
                <a:cubicBezTo>
                  <a:pt x="3668751" y="1370007"/>
                  <a:pt x="3659648" y="0"/>
                  <a:pt x="3659648" y="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4" name="TextBox 33"/>
          <p:cNvSpPr txBox="1"/>
          <p:nvPr/>
        </p:nvSpPr>
        <p:spPr>
          <a:xfrm>
            <a:off x="4883458" y="2811217"/>
            <a:ext cx="992409" cy="369332"/>
          </a:xfrm>
          <a:prstGeom prst="rect">
            <a:avLst/>
          </a:prstGeom>
          <a:noFill/>
        </p:spPr>
        <p:txBody>
          <a:bodyPr wrap="square" rtlCol="0">
            <a:spAutoFit/>
          </a:bodyPr>
          <a:lstStyle/>
          <a:p>
            <a:r>
              <a:rPr lang="en-US" dirty="0" smtClean="0"/>
              <a:t>SRAS</a:t>
            </a:r>
            <a:r>
              <a:rPr lang="en-US" baseline="-25000" dirty="0" smtClean="0"/>
              <a:t>1</a:t>
            </a:r>
            <a:endParaRPr lang="en-US" baseline="-25000" dirty="0"/>
          </a:p>
        </p:txBody>
      </p:sp>
      <p:sp>
        <p:nvSpPr>
          <p:cNvPr id="35" name="Line 27"/>
          <p:cNvSpPr>
            <a:spLocks noChangeShapeType="1"/>
          </p:cNvSpPr>
          <p:nvPr/>
        </p:nvSpPr>
        <p:spPr bwMode="auto">
          <a:xfrm flipH="1">
            <a:off x="1119743" y="4997567"/>
            <a:ext cx="3017844"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6" name="Rectangle 35"/>
          <p:cNvSpPr/>
          <p:nvPr/>
        </p:nvSpPr>
        <p:spPr>
          <a:xfrm>
            <a:off x="705693" y="4759524"/>
            <a:ext cx="413169" cy="369332"/>
          </a:xfrm>
          <a:prstGeom prst="rect">
            <a:avLst/>
          </a:prstGeom>
        </p:spPr>
        <p:txBody>
          <a:bodyPr wrap="none">
            <a:spAutoFit/>
          </a:bodyPr>
          <a:lstStyle/>
          <a:p>
            <a:r>
              <a:rPr lang="en-US" dirty="0" smtClean="0"/>
              <a:t>P</a:t>
            </a:r>
            <a:r>
              <a:rPr lang="en-US" baseline="-25000" dirty="0"/>
              <a:t>E</a:t>
            </a:r>
            <a:endParaRPr lang="en-US" dirty="0"/>
          </a:p>
        </p:txBody>
      </p:sp>
      <p:sp>
        <p:nvSpPr>
          <p:cNvPr id="8" name="Right Arrow 7"/>
          <p:cNvSpPr/>
          <p:nvPr/>
        </p:nvSpPr>
        <p:spPr>
          <a:xfrm>
            <a:off x="2336800" y="3180549"/>
            <a:ext cx="806134" cy="29078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76307833"/>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01766"/>
            <a:ext cx="7556313" cy="1116106"/>
          </a:xfrm>
        </p:spPr>
        <p:txBody>
          <a:bodyPr/>
          <a:lstStyle/>
          <a:p>
            <a:r>
              <a:rPr lang="en-US" dirty="0"/>
              <a:t>SRAS </a:t>
            </a:r>
            <a:r>
              <a:rPr lang="en-US" dirty="0" smtClean="0"/>
              <a:t>shifts in the long run: increase in AD</a:t>
            </a:r>
            <a:endParaRPr lang="en-US" dirty="0"/>
          </a:p>
        </p:txBody>
      </p:sp>
      <p:sp>
        <p:nvSpPr>
          <p:cNvPr id="3" name="Content Placeholder 2"/>
          <p:cNvSpPr>
            <a:spLocks noGrp="1"/>
          </p:cNvSpPr>
          <p:nvPr>
            <p:ph idx="1"/>
          </p:nvPr>
        </p:nvSpPr>
        <p:spPr>
          <a:xfrm>
            <a:off x="498474" y="1995404"/>
            <a:ext cx="5209485" cy="4144963"/>
          </a:xfrm>
        </p:spPr>
        <p:txBody>
          <a:bodyPr/>
          <a:lstStyle/>
          <a:p>
            <a:pPr marL="0" indent="0">
              <a:buNone/>
            </a:pPr>
            <a:r>
              <a:rPr lang="en-US" dirty="0" smtClean="0"/>
              <a:t>PL</a:t>
            </a:r>
            <a:endParaRPr lang="en-US" dirty="0"/>
          </a:p>
        </p:txBody>
      </p:sp>
      <p:cxnSp>
        <p:nvCxnSpPr>
          <p:cNvPr id="5" name="Straight Arrow Connector 4"/>
          <p:cNvCxnSpPr/>
          <p:nvPr/>
        </p:nvCxnSpPr>
        <p:spPr>
          <a:xfrm flipV="1">
            <a:off x="1106087" y="2239347"/>
            <a:ext cx="13656" cy="38959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1119743" y="6135295"/>
            <a:ext cx="492960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4137587" y="2239347"/>
            <a:ext cx="27311" cy="3886816"/>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2865540" y="2922075"/>
            <a:ext cx="2497730" cy="1814902"/>
          </a:xfrm>
          <a:prstGeom prst="line">
            <a:avLst/>
          </a:prstGeom>
          <a:ln>
            <a:solidFill>
              <a:srgbClr val="FF66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700647" y="3149981"/>
            <a:ext cx="3606561" cy="2632572"/>
          </a:xfrm>
          <a:prstGeom prst="line">
            <a:avLst/>
          </a:prstGeom>
          <a:ln/>
        </p:spPr>
        <p:style>
          <a:lnRef idx="2">
            <a:schemeClr val="dk1"/>
          </a:lnRef>
          <a:fillRef idx="0">
            <a:schemeClr val="dk1"/>
          </a:fillRef>
          <a:effectRef idx="1">
            <a:schemeClr val="dk1"/>
          </a:effectRef>
          <a:fontRef idx="minor">
            <a:schemeClr val="tx1"/>
          </a:fontRef>
        </p:style>
      </p:cxnSp>
      <p:sp>
        <p:nvSpPr>
          <p:cNvPr id="20" name="TextBox 19"/>
          <p:cNvSpPr txBox="1"/>
          <p:nvPr/>
        </p:nvSpPr>
        <p:spPr>
          <a:xfrm>
            <a:off x="5257330" y="6211669"/>
            <a:ext cx="901257" cy="646331"/>
          </a:xfrm>
          <a:prstGeom prst="rect">
            <a:avLst/>
          </a:prstGeom>
          <a:noFill/>
        </p:spPr>
        <p:txBody>
          <a:bodyPr wrap="square" rtlCol="0">
            <a:spAutoFit/>
          </a:bodyPr>
          <a:lstStyle/>
          <a:p>
            <a:r>
              <a:rPr lang="en-US" dirty="0" smtClean="0"/>
              <a:t>Real GDP</a:t>
            </a:r>
            <a:endParaRPr lang="en-US" dirty="0"/>
          </a:p>
        </p:txBody>
      </p:sp>
      <p:sp>
        <p:nvSpPr>
          <p:cNvPr id="22" name="Rectangle 21"/>
          <p:cNvSpPr/>
          <p:nvPr/>
        </p:nvSpPr>
        <p:spPr>
          <a:xfrm>
            <a:off x="3907462" y="6161451"/>
            <a:ext cx="514872" cy="369332"/>
          </a:xfrm>
          <a:prstGeom prst="rect">
            <a:avLst/>
          </a:prstGeom>
        </p:spPr>
        <p:txBody>
          <a:bodyPr wrap="none">
            <a:spAutoFit/>
          </a:bodyPr>
          <a:lstStyle/>
          <a:p>
            <a:r>
              <a:rPr lang="en-US" dirty="0"/>
              <a:t>Y</a:t>
            </a:r>
            <a:r>
              <a:rPr lang="en-US" baseline="-25000" dirty="0"/>
              <a:t>FE</a:t>
            </a:r>
            <a:r>
              <a:rPr lang="en-US" dirty="0"/>
              <a:t> </a:t>
            </a:r>
          </a:p>
        </p:txBody>
      </p:sp>
      <p:sp>
        <p:nvSpPr>
          <p:cNvPr id="23" name="TextBox 22"/>
          <p:cNvSpPr txBox="1"/>
          <p:nvPr/>
        </p:nvSpPr>
        <p:spPr>
          <a:xfrm>
            <a:off x="3142934" y="5982895"/>
            <a:ext cx="450628" cy="369332"/>
          </a:xfrm>
          <a:prstGeom prst="rect">
            <a:avLst/>
          </a:prstGeom>
          <a:noFill/>
        </p:spPr>
        <p:txBody>
          <a:bodyPr wrap="square" rtlCol="0">
            <a:spAutoFit/>
          </a:bodyPr>
          <a:lstStyle/>
          <a:p>
            <a:endParaRPr lang="en-US" dirty="0"/>
          </a:p>
        </p:txBody>
      </p:sp>
      <p:sp>
        <p:nvSpPr>
          <p:cNvPr id="24" name="TextBox 23"/>
          <p:cNvSpPr txBox="1"/>
          <p:nvPr/>
        </p:nvSpPr>
        <p:spPr>
          <a:xfrm>
            <a:off x="3295334" y="6135295"/>
            <a:ext cx="450628" cy="369332"/>
          </a:xfrm>
          <a:prstGeom prst="rect">
            <a:avLst/>
          </a:prstGeom>
          <a:noFill/>
        </p:spPr>
        <p:txBody>
          <a:bodyPr wrap="square" rtlCol="0">
            <a:spAutoFit/>
          </a:bodyPr>
          <a:lstStyle/>
          <a:p>
            <a:endParaRPr lang="en-US" dirty="0"/>
          </a:p>
        </p:txBody>
      </p:sp>
      <p:sp>
        <p:nvSpPr>
          <p:cNvPr id="25" name="Rectangle 24"/>
          <p:cNvSpPr/>
          <p:nvPr/>
        </p:nvSpPr>
        <p:spPr>
          <a:xfrm>
            <a:off x="4466269" y="6140367"/>
            <a:ext cx="417189" cy="369332"/>
          </a:xfrm>
          <a:prstGeom prst="rect">
            <a:avLst/>
          </a:prstGeom>
        </p:spPr>
        <p:txBody>
          <a:bodyPr wrap="none">
            <a:spAutoFit/>
          </a:bodyPr>
          <a:lstStyle/>
          <a:p>
            <a:r>
              <a:rPr lang="en-US" dirty="0" smtClean="0"/>
              <a:t>Y</a:t>
            </a:r>
            <a:r>
              <a:rPr lang="en-US" baseline="-25000" dirty="0"/>
              <a:t>1</a:t>
            </a:r>
            <a:r>
              <a:rPr lang="en-US" dirty="0" smtClean="0"/>
              <a:t> </a:t>
            </a:r>
            <a:endParaRPr lang="en-US" dirty="0"/>
          </a:p>
        </p:txBody>
      </p:sp>
      <p:sp>
        <p:nvSpPr>
          <p:cNvPr id="28" name="Line 27"/>
          <p:cNvSpPr>
            <a:spLocks noChangeShapeType="1"/>
          </p:cNvSpPr>
          <p:nvPr/>
        </p:nvSpPr>
        <p:spPr bwMode="auto">
          <a:xfrm>
            <a:off x="4669157" y="4198880"/>
            <a:ext cx="0" cy="1927283"/>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9" name="Line 27"/>
          <p:cNvSpPr>
            <a:spLocks noChangeShapeType="1"/>
          </p:cNvSpPr>
          <p:nvPr/>
        </p:nvSpPr>
        <p:spPr bwMode="auto">
          <a:xfrm flipH="1">
            <a:off x="1146172" y="4157482"/>
            <a:ext cx="3495784"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1" name="Line 27"/>
          <p:cNvSpPr>
            <a:spLocks noChangeShapeType="1"/>
          </p:cNvSpPr>
          <p:nvPr/>
        </p:nvSpPr>
        <p:spPr bwMode="auto">
          <a:xfrm>
            <a:off x="1119743" y="3850584"/>
            <a:ext cx="3045155"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8" name="Freeform 37"/>
          <p:cNvSpPr/>
          <p:nvPr/>
        </p:nvSpPr>
        <p:spPr>
          <a:xfrm>
            <a:off x="1132517" y="2263495"/>
            <a:ext cx="3509439" cy="2758220"/>
          </a:xfrm>
          <a:custGeom>
            <a:avLst/>
            <a:gdLst>
              <a:gd name="connsiteX0" fmla="*/ 0 w 3659655"/>
              <a:gd name="connsiteY0" fmla="*/ 3004002 h 3004002"/>
              <a:gd name="connsiteX1" fmla="*/ 3058810 w 3659655"/>
              <a:gd name="connsiteY1" fmla="*/ 1870674 h 3004002"/>
              <a:gd name="connsiteX2" fmla="*/ 3659648 w 3659655"/>
              <a:gd name="connsiteY2" fmla="*/ 0 h 3004002"/>
            </a:gdLst>
            <a:ahLst/>
            <a:cxnLst>
              <a:cxn ang="0">
                <a:pos x="connsiteX0" y="connsiteY0"/>
              </a:cxn>
              <a:cxn ang="0">
                <a:pos x="connsiteX1" y="connsiteY1"/>
              </a:cxn>
              <a:cxn ang="0">
                <a:pos x="connsiteX2" y="connsiteY2"/>
              </a:cxn>
            </a:cxnLst>
            <a:rect l="l" t="t" r="r" b="b"/>
            <a:pathLst>
              <a:path w="3659655" h="3004002">
                <a:moveTo>
                  <a:pt x="0" y="3004002"/>
                </a:moveTo>
                <a:cubicBezTo>
                  <a:pt x="1224434" y="2687671"/>
                  <a:pt x="2448869" y="2371341"/>
                  <a:pt x="3058810" y="1870674"/>
                </a:cubicBezTo>
                <a:cubicBezTo>
                  <a:pt x="3668751" y="1370007"/>
                  <a:pt x="3659648" y="0"/>
                  <a:pt x="3659648" y="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2" name="Rectangle 41"/>
          <p:cNvSpPr/>
          <p:nvPr/>
        </p:nvSpPr>
        <p:spPr>
          <a:xfrm>
            <a:off x="719348" y="3665918"/>
            <a:ext cx="400395" cy="369332"/>
          </a:xfrm>
          <a:prstGeom prst="rect">
            <a:avLst/>
          </a:prstGeom>
        </p:spPr>
        <p:txBody>
          <a:bodyPr wrap="none">
            <a:spAutoFit/>
          </a:bodyPr>
          <a:lstStyle/>
          <a:p>
            <a:r>
              <a:rPr lang="en-US" dirty="0" smtClean="0"/>
              <a:t>P</a:t>
            </a:r>
            <a:r>
              <a:rPr lang="en-US" baseline="-25000" dirty="0"/>
              <a:t>2</a:t>
            </a:r>
            <a:endParaRPr lang="en-US" dirty="0"/>
          </a:p>
        </p:txBody>
      </p:sp>
      <p:sp>
        <p:nvSpPr>
          <p:cNvPr id="43" name="Rectangle 42"/>
          <p:cNvSpPr/>
          <p:nvPr/>
        </p:nvSpPr>
        <p:spPr>
          <a:xfrm>
            <a:off x="705693" y="4035250"/>
            <a:ext cx="400395" cy="369332"/>
          </a:xfrm>
          <a:prstGeom prst="rect">
            <a:avLst/>
          </a:prstGeom>
        </p:spPr>
        <p:txBody>
          <a:bodyPr wrap="none">
            <a:spAutoFit/>
          </a:bodyPr>
          <a:lstStyle/>
          <a:p>
            <a:r>
              <a:rPr lang="en-US" dirty="0" smtClean="0"/>
              <a:t>P</a:t>
            </a:r>
            <a:r>
              <a:rPr lang="en-US" baseline="-25000" dirty="0"/>
              <a:t>1</a:t>
            </a:r>
            <a:r>
              <a:rPr lang="en-US" dirty="0" smtClean="0"/>
              <a:t> </a:t>
            </a:r>
            <a:endParaRPr lang="en-US" dirty="0"/>
          </a:p>
        </p:txBody>
      </p:sp>
      <p:sp>
        <p:nvSpPr>
          <p:cNvPr id="44" name="Rectangle 43"/>
          <p:cNvSpPr/>
          <p:nvPr/>
        </p:nvSpPr>
        <p:spPr>
          <a:xfrm>
            <a:off x="5064506" y="4736977"/>
            <a:ext cx="597527" cy="369332"/>
          </a:xfrm>
          <a:prstGeom prst="rect">
            <a:avLst/>
          </a:prstGeom>
        </p:spPr>
        <p:txBody>
          <a:bodyPr wrap="none">
            <a:spAutoFit/>
          </a:bodyPr>
          <a:lstStyle/>
          <a:p>
            <a:r>
              <a:rPr lang="en-US" dirty="0" smtClean="0"/>
              <a:t>AD</a:t>
            </a:r>
            <a:r>
              <a:rPr lang="en-US" baseline="-25000" dirty="0"/>
              <a:t>2</a:t>
            </a:r>
            <a:r>
              <a:rPr lang="en-US" dirty="0" smtClean="0"/>
              <a:t> </a:t>
            </a:r>
            <a:endParaRPr lang="en-US" dirty="0"/>
          </a:p>
        </p:txBody>
      </p:sp>
      <p:sp>
        <p:nvSpPr>
          <p:cNvPr id="47" name="Rectangle 46"/>
          <p:cNvSpPr/>
          <p:nvPr/>
        </p:nvSpPr>
        <p:spPr>
          <a:xfrm>
            <a:off x="5278340" y="5613563"/>
            <a:ext cx="597527" cy="369332"/>
          </a:xfrm>
          <a:prstGeom prst="rect">
            <a:avLst/>
          </a:prstGeom>
        </p:spPr>
        <p:txBody>
          <a:bodyPr wrap="none">
            <a:spAutoFit/>
          </a:bodyPr>
          <a:lstStyle/>
          <a:p>
            <a:r>
              <a:rPr lang="en-US" dirty="0" smtClean="0"/>
              <a:t>AD</a:t>
            </a:r>
            <a:r>
              <a:rPr lang="en-US" baseline="-25000" dirty="0"/>
              <a:t>1</a:t>
            </a:r>
            <a:r>
              <a:rPr lang="en-US" dirty="0" smtClean="0"/>
              <a:t> </a:t>
            </a:r>
            <a:endParaRPr lang="en-US" dirty="0"/>
          </a:p>
        </p:txBody>
      </p:sp>
      <p:sp>
        <p:nvSpPr>
          <p:cNvPr id="49" name="TextBox 48"/>
          <p:cNvSpPr txBox="1"/>
          <p:nvPr/>
        </p:nvSpPr>
        <p:spPr>
          <a:xfrm>
            <a:off x="4509587" y="1870015"/>
            <a:ext cx="853683" cy="369332"/>
          </a:xfrm>
          <a:prstGeom prst="rect">
            <a:avLst/>
          </a:prstGeom>
          <a:noFill/>
        </p:spPr>
        <p:txBody>
          <a:bodyPr wrap="square" rtlCol="0">
            <a:spAutoFit/>
          </a:bodyPr>
          <a:lstStyle/>
          <a:p>
            <a:r>
              <a:rPr lang="en-US" dirty="0" smtClean="0"/>
              <a:t>SRAS</a:t>
            </a:r>
            <a:r>
              <a:rPr lang="en-US" baseline="-25000" dirty="0" smtClean="0"/>
              <a:t>2</a:t>
            </a:r>
            <a:endParaRPr lang="en-US" baseline="-25000" dirty="0"/>
          </a:p>
        </p:txBody>
      </p:sp>
      <p:sp>
        <p:nvSpPr>
          <p:cNvPr id="50" name="TextBox 49"/>
          <p:cNvSpPr txBox="1"/>
          <p:nvPr/>
        </p:nvSpPr>
        <p:spPr>
          <a:xfrm>
            <a:off x="3688247" y="1870015"/>
            <a:ext cx="747743" cy="369332"/>
          </a:xfrm>
          <a:prstGeom prst="rect">
            <a:avLst/>
          </a:prstGeom>
          <a:noFill/>
        </p:spPr>
        <p:txBody>
          <a:bodyPr wrap="square" rtlCol="0">
            <a:spAutoFit/>
          </a:bodyPr>
          <a:lstStyle/>
          <a:p>
            <a:r>
              <a:rPr lang="en-US" dirty="0"/>
              <a:t>L</a:t>
            </a:r>
            <a:r>
              <a:rPr lang="en-US" dirty="0" smtClean="0"/>
              <a:t>RAS</a:t>
            </a:r>
            <a:endParaRPr lang="en-US" dirty="0"/>
          </a:p>
        </p:txBody>
      </p:sp>
      <p:sp>
        <p:nvSpPr>
          <p:cNvPr id="32" name="TextBox 31"/>
          <p:cNvSpPr txBox="1"/>
          <p:nvPr/>
        </p:nvSpPr>
        <p:spPr>
          <a:xfrm>
            <a:off x="6102065" y="1341326"/>
            <a:ext cx="2937814" cy="2862322"/>
          </a:xfrm>
          <a:prstGeom prst="rect">
            <a:avLst/>
          </a:prstGeom>
          <a:solidFill>
            <a:srgbClr val="C3AFCC"/>
          </a:solidFill>
        </p:spPr>
        <p:txBody>
          <a:bodyPr wrap="square" rtlCol="0">
            <a:spAutoFit/>
          </a:bodyPr>
          <a:lstStyle/>
          <a:p>
            <a:pPr marL="285750" indent="-285750">
              <a:buFont typeface="Arial"/>
              <a:buChar char="•"/>
            </a:pPr>
            <a:r>
              <a:rPr lang="en-US" sz="2000" dirty="0" smtClean="0"/>
              <a:t>When wages have adjusted to the higher AD, the SRAS curve shifts to the left and output is restored at the full-employment level and at a higher price level</a:t>
            </a:r>
            <a:endParaRPr lang="en-US" sz="2000" dirty="0"/>
          </a:p>
        </p:txBody>
      </p:sp>
      <p:sp>
        <p:nvSpPr>
          <p:cNvPr id="33" name="Freeform 32"/>
          <p:cNvSpPr/>
          <p:nvPr/>
        </p:nvSpPr>
        <p:spPr>
          <a:xfrm>
            <a:off x="1332019" y="2973549"/>
            <a:ext cx="3509439" cy="3009346"/>
          </a:xfrm>
          <a:custGeom>
            <a:avLst/>
            <a:gdLst>
              <a:gd name="connsiteX0" fmla="*/ 0 w 3659655"/>
              <a:gd name="connsiteY0" fmla="*/ 3004002 h 3004002"/>
              <a:gd name="connsiteX1" fmla="*/ 3058810 w 3659655"/>
              <a:gd name="connsiteY1" fmla="*/ 1870674 h 3004002"/>
              <a:gd name="connsiteX2" fmla="*/ 3659648 w 3659655"/>
              <a:gd name="connsiteY2" fmla="*/ 0 h 3004002"/>
            </a:gdLst>
            <a:ahLst/>
            <a:cxnLst>
              <a:cxn ang="0">
                <a:pos x="connsiteX0" y="connsiteY0"/>
              </a:cxn>
              <a:cxn ang="0">
                <a:pos x="connsiteX1" y="connsiteY1"/>
              </a:cxn>
              <a:cxn ang="0">
                <a:pos x="connsiteX2" y="connsiteY2"/>
              </a:cxn>
            </a:cxnLst>
            <a:rect l="l" t="t" r="r" b="b"/>
            <a:pathLst>
              <a:path w="3659655" h="3004002">
                <a:moveTo>
                  <a:pt x="0" y="3004002"/>
                </a:moveTo>
                <a:cubicBezTo>
                  <a:pt x="1224434" y="2687671"/>
                  <a:pt x="2448869" y="2371341"/>
                  <a:pt x="3058810" y="1870674"/>
                </a:cubicBezTo>
                <a:cubicBezTo>
                  <a:pt x="3668751" y="1370007"/>
                  <a:pt x="3659648" y="0"/>
                  <a:pt x="3659648" y="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4" name="TextBox 33"/>
          <p:cNvSpPr txBox="1"/>
          <p:nvPr/>
        </p:nvSpPr>
        <p:spPr>
          <a:xfrm>
            <a:off x="4883458" y="2811217"/>
            <a:ext cx="992409" cy="369332"/>
          </a:xfrm>
          <a:prstGeom prst="rect">
            <a:avLst/>
          </a:prstGeom>
          <a:noFill/>
        </p:spPr>
        <p:txBody>
          <a:bodyPr wrap="square" rtlCol="0">
            <a:spAutoFit/>
          </a:bodyPr>
          <a:lstStyle/>
          <a:p>
            <a:r>
              <a:rPr lang="en-US" dirty="0" smtClean="0"/>
              <a:t>SRAS</a:t>
            </a:r>
            <a:r>
              <a:rPr lang="en-US" baseline="-25000" dirty="0" smtClean="0"/>
              <a:t>1</a:t>
            </a:r>
            <a:endParaRPr lang="en-US" baseline="-25000" dirty="0"/>
          </a:p>
        </p:txBody>
      </p:sp>
      <p:sp>
        <p:nvSpPr>
          <p:cNvPr id="35" name="Line 27"/>
          <p:cNvSpPr>
            <a:spLocks noChangeShapeType="1"/>
          </p:cNvSpPr>
          <p:nvPr/>
        </p:nvSpPr>
        <p:spPr bwMode="auto">
          <a:xfrm flipH="1">
            <a:off x="1119743" y="4997567"/>
            <a:ext cx="3017844"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6" name="Rectangle 35"/>
          <p:cNvSpPr/>
          <p:nvPr/>
        </p:nvSpPr>
        <p:spPr>
          <a:xfrm>
            <a:off x="705693" y="4759524"/>
            <a:ext cx="413169" cy="369332"/>
          </a:xfrm>
          <a:prstGeom prst="rect">
            <a:avLst/>
          </a:prstGeom>
        </p:spPr>
        <p:txBody>
          <a:bodyPr wrap="none">
            <a:spAutoFit/>
          </a:bodyPr>
          <a:lstStyle/>
          <a:p>
            <a:r>
              <a:rPr lang="en-US" dirty="0" smtClean="0"/>
              <a:t>P</a:t>
            </a:r>
            <a:r>
              <a:rPr lang="en-US" baseline="-25000" dirty="0"/>
              <a:t>E</a:t>
            </a:r>
            <a:endParaRPr lang="en-US" dirty="0"/>
          </a:p>
        </p:txBody>
      </p:sp>
      <p:sp>
        <p:nvSpPr>
          <p:cNvPr id="8" name="Right Arrow 7"/>
          <p:cNvSpPr/>
          <p:nvPr/>
        </p:nvSpPr>
        <p:spPr>
          <a:xfrm>
            <a:off x="2336800" y="3180549"/>
            <a:ext cx="806134" cy="29078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37058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animBg="1"/>
      <p:bldP spid="29" grpId="0" animBg="1"/>
      <p:bldP spid="31" grpId="0" animBg="1"/>
      <p:bldP spid="38" grpId="0" animBg="1"/>
      <p:bldP spid="44" grpId="0"/>
      <p:bldP spid="49" grpId="0"/>
      <p:bldP spid="32" grpId="0" animBg="1"/>
      <p:bldP spid="8"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58874"/>
            <a:ext cx="7556313" cy="650439"/>
          </a:xfrm>
        </p:spPr>
        <p:txBody>
          <a:bodyPr/>
          <a:lstStyle/>
          <a:p>
            <a:r>
              <a:rPr lang="en-US" dirty="0"/>
              <a:t>Causes of </a:t>
            </a:r>
            <a:r>
              <a:rPr lang="en-US" dirty="0" smtClean="0"/>
              <a:t>a decrease in SRAS</a:t>
            </a:r>
            <a:endParaRPr lang="en-US" dirty="0"/>
          </a:p>
        </p:txBody>
      </p:sp>
      <p:sp>
        <p:nvSpPr>
          <p:cNvPr id="3" name="Content Placeholder 2"/>
          <p:cNvSpPr>
            <a:spLocks noGrp="1"/>
          </p:cNvSpPr>
          <p:nvPr>
            <p:ph idx="1"/>
          </p:nvPr>
        </p:nvSpPr>
        <p:spPr>
          <a:xfrm>
            <a:off x="498474" y="982134"/>
            <a:ext cx="7556313" cy="5486399"/>
          </a:xfrm>
        </p:spPr>
        <p:txBody>
          <a:bodyPr>
            <a:noAutofit/>
          </a:bodyPr>
          <a:lstStyle/>
          <a:p>
            <a:r>
              <a:rPr lang="en-US" sz="2800" dirty="0" smtClean="0"/>
              <a:t>Increase in resource costs (oil shocks, energy shortages, higher food prices)</a:t>
            </a:r>
          </a:p>
          <a:p>
            <a:r>
              <a:rPr lang="en-US" sz="2800" dirty="0" smtClean="0"/>
              <a:t>Increase in trade union power</a:t>
            </a:r>
          </a:p>
          <a:p>
            <a:r>
              <a:rPr lang="en-US" sz="2800" dirty="0" smtClean="0"/>
              <a:t>Increase in the minimum wage</a:t>
            </a:r>
          </a:p>
          <a:p>
            <a:r>
              <a:rPr lang="en-US" sz="2800" dirty="0" smtClean="0"/>
              <a:t>Higher business taxes</a:t>
            </a:r>
          </a:p>
          <a:p>
            <a:r>
              <a:rPr lang="en-US" sz="2800" dirty="0" smtClean="0"/>
              <a:t>Weaker currency (makes imported raw materials more expensive)</a:t>
            </a:r>
          </a:p>
          <a:p>
            <a:pPr marL="0" indent="0">
              <a:buNone/>
            </a:pPr>
            <a:endParaRPr lang="en-US" dirty="0"/>
          </a:p>
        </p:txBody>
      </p:sp>
    </p:spTree>
    <p:extLst>
      <p:ext uri="{BB962C8B-B14F-4D97-AF65-F5344CB8AC3E}">
        <p14:creationId xmlns:p14="http://schemas.microsoft.com/office/powerpoint/2010/main" val="291286323"/>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Summary</a:t>
            </a:r>
            <a:endParaRPr lang="en-US" dirty="0"/>
          </a:p>
        </p:txBody>
      </p:sp>
      <p:sp>
        <p:nvSpPr>
          <p:cNvPr id="3" name="Content Placeholder 2"/>
          <p:cNvSpPr>
            <a:spLocks noGrp="1"/>
          </p:cNvSpPr>
          <p:nvPr>
            <p:ph idx="1"/>
          </p:nvPr>
        </p:nvSpPr>
        <p:spPr>
          <a:xfrm>
            <a:off x="498474" y="1473200"/>
            <a:ext cx="7556313" cy="4792133"/>
          </a:xfrm>
        </p:spPr>
        <p:txBody>
          <a:bodyPr>
            <a:noAutofit/>
          </a:bodyPr>
          <a:lstStyle/>
          <a:p>
            <a:r>
              <a:rPr lang="en-US" sz="3200" dirty="0" smtClean="0"/>
              <a:t>Understanding the interactions of AD and AS in a nation’s economy helps governments, households and firms to respond better to fluctuations in the level of economic activity, and gives all stakeholders involved the ability to understand the appropriate responses to periods of macroeconomic uncertainty or prosperity.</a:t>
            </a:r>
            <a:endParaRPr lang="en-US" sz="3200" dirty="0"/>
          </a:p>
        </p:txBody>
      </p:sp>
    </p:spTree>
    <p:extLst>
      <p:ext uri="{BB962C8B-B14F-4D97-AF65-F5344CB8AC3E}">
        <p14:creationId xmlns:p14="http://schemas.microsoft.com/office/powerpoint/2010/main" val="1656168301"/>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223168"/>
            <a:ext cx="7556313" cy="1116106"/>
          </a:xfrm>
        </p:spPr>
        <p:txBody>
          <a:bodyPr/>
          <a:lstStyle/>
          <a:p>
            <a:pPr algn="ctr"/>
            <a:r>
              <a:rPr lang="en-US" dirty="0" smtClean="0"/>
              <a:t>Aggregate Supply</a:t>
            </a:r>
            <a:br>
              <a:rPr lang="en-US" dirty="0" smtClean="0"/>
            </a:br>
            <a:r>
              <a:rPr lang="en-US" dirty="0" smtClean="0"/>
              <a:t>SRAS and LRAS</a:t>
            </a:r>
            <a:endParaRPr lang="en-US" dirty="0"/>
          </a:p>
        </p:txBody>
      </p:sp>
      <p:sp>
        <p:nvSpPr>
          <p:cNvPr id="3" name="Content Placeholder 2"/>
          <p:cNvSpPr>
            <a:spLocks noGrp="1"/>
          </p:cNvSpPr>
          <p:nvPr>
            <p:ph idx="1"/>
          </p:nvPr>
        </p:nvSpPr>
        <p:spPr/>
        <p:txBody>
          <a:bodyPr/>
          <a:lstStyle/>
          <a:p>
            <a:r>
              <a:rPr lang="en-US" dirty="0">
                <a:hlinkClick r:id="rId3"/>
              </a:rPr>
              <a:t>http://www.youtube.com/watch?v=</a:t>
            </a:r>
            <a:r>
              <a:rPr lang="en-US" dirty="0" smtClean="0">
                <a:hlinkClick r:id="rId3"/>
              </a:rPr>
              <a:t>kdAQhvyco4s</a:t>
            </a:r>
            <a:endParaRPr lang="en-US" dirty="0" smtClean="0"/>
          </a:p>
          <a:p>
            <a:pPr marL="0" indent="0">
              <a:buNone/>
            </a:pPr>
            <a:endParaRPr lang="en-US" dirty="0"/>
          </a:p>
        </p:txBody>
      </p:sp>
    </p:spTree>
    <p:extLst>
      <p:ext uri="{BB962C8B-B14F-4D97-AF65-F5344CB8AC3E}">
        <p14:creationId xmlns:p14="http://schemas.microsoft.com/office/powerpoint/2010/main" val="92276638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t>Aggregate Supply (AS)</a:t>
            </a:r>
            <a:endParaRPr lang="en-US" sz="4400" dirty="0"/>
          </a:p>
        </p:txBody>
      </p:sp>
      <p:sp>
        <p:nvSpPr>
          <p:cNvPr id="3" name="Content Placeholder 2"/>
          <p:cNvSpPr>
            <a:spLocks noGrp="1"/>
          </p:cNvSpPr>
          <p:nvPr>
            <p:ph idx="1"/>
          </p:nvPr>
        </p:nvSpPr>
        <p:spPr>
          <a:xfrm>
            <a:off x="498474" y="1600200"/>
            <a:ext cx="7556313" cy="4609834"/>
          </a:xfrm>
        </p:spPr>
        <p:txBody>
          <a:bodyPr>
            <a:normAutofit lnSpcReduction="10000"/>
          </a:bodyPr>
          <a:lstStyle/>
          <a:p>
            <a:r>
              <a:rPr lang="en-US" sz="4000" dirty="0" smtClean="0"/>
              <a:t>There are 2 competing theories on the possible response of a nation’s producers to changes in the price level, depending on how prices and wages in an economy change following a change in AD.</a:t>
            </a:r>
            <a:endParaRPr lang="en-US" sz="4000" dirty="0"/>
          </a:p>
        </p:txBody>
      </p:sp>
    </p:spTree>
    <p:extLst>
      <p:ext uri="{BB962C8B-B14F-4D97-AF65-F5344CB8AC3E}">
        <p14:creationId xmlns:p14="http://schemas.microsoft.com/office/powerpoint/2010/main" val="2502181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Exchange rates: Import and Export</a:t>
            </a:r>
            <a:endParaRPr lang="en-US" dirty="0"/>
          </a:p>
        </p:txBody>
      </p:sp>
      <p:sp>
        <p:nvSpPr>
          <p:cNvPr id="3" name="Content Placeholder 2"/>
          <p:cNvSpPr>
            <a:spLocks noGrp="1"/>
          </p:cNvSpPr>
          <p:nvPr>
            <p:ph idx="1"/>
          </p:nvPr>
        </p:nvSpPr>
        <p:spPr/>
        <p:txBody>
          <a:bodyPr/>
          <a:lstStyle/>
          <a:p>
            <a:r>
              <a:rPr lang="en-US" dirty="0">
                <a:hlinkClick r:id="rId3"/>
              </a:rPr>
              <a:t>http://www.youtube.com/watch?v</a:t>
            </a:r>
            <a:r>
              <a:rPr lang="en-US">
                <a:hlinkClick r:id="rId3"/>
              </a:rPr>
              <a:t>=</a:t>
            </a:r>
            <a:r>
              <a:rPr lang="en-US" smtClean="0">
                <a:hlinkClick r:id="rId3"/>
              </a:rPr>
              <a:t>XitV1hn36Lc</a:t>
            </a:r>
            <a:endParaRPr lang="en-US" smtClean="0"/>
          </a:p>
          <a:p>
            <a:pPr marL="0" indent="0">
              <a:buNone/>
            </a:pPr>
            <a:endParaRPr lang="en-US"/>
          </a:p>
        </p:txBody>
      </p:sp>
    </p:spTree>
    <p:extLst>
      <p:ext uri="{BB962C8B-B14F-4D97-AF65-F5344CB8AC3E}">
        <p14:creationId xmlns:p14="http://schemas.microsoft.com/office/powerpoint/2010/main" val="196925619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Keynesian vs. Neo-classical</a:t>
            </a:r>
            <a:endParaRPr lang="en-US" dirty="0"/>
          </a:p>
        </p:txBody>
      </p:sp>
      <p:pic>
        <p:nvPicPr>
          <p:cNvPr id="5" name="Content Placeholder 4" descr="KN.png"/>
          <p:cNvPicPr>
            <a:picLocks noGrp="1" noChangeAspect="1"/>
          </p:cNvPicPr>
          <p:nvPr>
            <p:ph idx="1"/>
          </p:nvPr>
        </p:nvPicPr>
        <p:blipFill>
          <a:blip r:embed="rId3">
            <a:extLst>
              <a:ext uri="{28A0092B-C50C-407E-A947-70E740481C1C}">
                <a14:useLocalDpi xmlns:a14="http://schemas.microsoft.com/office/drawing/2010/main" val="0"/>
              </a:ext>
            </a:extLst>
          </a:blip>
          <a:srcRect t="-16000" b="-16000"/>
          <a:stretch>
            <a:fillRect/>
          </a:stretch>
        </p:blipFill>
        <p:spPr>
          <a:xfrm>
            <a:off x="185520" y="1112976"/>
            <a:ext cx="8648091" cy="5745024"/>
          </a:xfrm>
        </p:spPr>
      </p:pic>
    </p:spTree>
    <p:extLst>
      <p:ext uri="{BB962C8B-B14F-4D97-AF65-F5344CB8AC3E}">
        <p14:creationId xmlns:p14="http://schemas.microsoft.com/office/powerpoint/2010/main" val="316983711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235907"/>
            <a:ext cx="7556313" cy="1116106"/>
          </a:xfrm>
        </p:spPr>
        <p:txBody>
          <a:bodyPr/>
          <a:lstStyle/>
          <a:p>
            <a:pPr algn="ctr"/>
            <a:r>
              <a:rPr lang="en-US" dirty="0" smtClean="0"/>
              <a:t>Keynes vs. Hayek</a:t>
            </a:r>
            <a:endParaRPr lang="en-US" dirty="0"/>
          </a:p>
        </p:txBody>
      </p:sp>
      <p:sp>
        <p:nvSpPr>
          <p:cNvPr id="3" name="Content Placeholder 2"/>
          <p:cNvSpPr>
            <a:spLocks noGrp="1"/>
          </p:cNvSpPr>
          <p:nvPr>
            <p:ph idx="1"/>
          </p:nvPr>
        </p:nvSpPr>
        <p:spPr/>
        <p:txBody>
          <a:bodyPr/>
          <a:lstStyle/>
          <a:p>
            <a:r>
              <a:rPr lang="en-US" dirty="0">
                <a:hlinkClick r:id="rId3"/>
              </a:rPr>
              <a:t>http://www.youtube.com/watch?v=</a:t>
            </a:r>
            <a:r>
              <a:rPr lang="en-US" dirty="0" smtClean="0">
                <a:hlinkClick r:id="rId3"/>
              </a:rPr>
              <a:t>qhkoXRBqZbs</a:t>
            </a:r>
            <a:endParaRPr lang="en-US" dirty="0" smtClean="0"/>
          </a:p>
          <a:p>
            <a:pPr marL="0" indent="0" defTabSz="457200">
              <a:spcBef>
                <a:spcPts val="0"/>
              </a:spcBef>
              <a:buClrTx/>
              <a:buSzTx/>
              <a:buNone/>
              <a:defRPr/>
            </a:pPr>
            <a:endParaRPr lang="en-US" dirty="0" smtClean="0"/>
          </a:p>
          <a:p>
            <a:pPr defTabSz="457200">
              <a:spcBef>
                <a:spcPts val="0"/>
              </a:spcBef>
              <a:buClrTx/>
              <a:buSzTx/>
              <a:defRPr/>
            </a:pPr>
            <a:r>
              <a:rPr lang="en-US" dirty="0" smtClean="0">
                <a:hlinkClick r:id="rId4"/>
              </a:rPr>
              <a:t>http</a:t>
            </a:r>
            <a:r>
              <a:rPr lang="en-US" dirty="0">
                <a:hlinkClick r:id="rId4"/>
              </a:rPr>
              <a:t>://welkerswikinomics.com/blog/2009/12/28/keynesianclassical-debate-enters-the-realm-of-hip-hop</a:t>
            </a:r>
            <a:r>
              <a:rPr lang="en-US" dirty="0" smtClean="0">
                <a:hlinkClick r:id="rId4"/>
              </a:rPr>
              <a:t>/</a:t>
            </a:r>
            <a:endParaRPr lang="en-US" dirty="0" smtClean="0"/>
          </a:p>
          <a:p>
            <a:pPr marL="0" indent="0" defTabSz="457200">
              <a:spcBef>
                <a:spcPts val="0"/>
              </a:spcBef>
              <a:buClrTx/>
              <a:buSzTx/>
              <a:buNone/>
              <a:defRPr/>
            </a:pPr>
            <a:endParaRPr lang="en-US" dirty="0"/>
          </a:p>
          <a:p>
            <a:endParaRPr lang="en-US" dirty="0"/>
          </a:p>
        </p:txBody>
      </p:sp>
    </p:spTree>
    <p:extLst>
      <p:ext uri="{BB962C8B-B14F-4D97-AF65-F5344CB8AC3E}">
        <p14:creationId xmlns:p14="http://schemas.microsoft.com/office/powerpoint/2010/main" val="397239999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54648"/>
          </a:xfrm>
        </p:spPr>
        <p:txBody>
          <a:bodyPr/>
          <a:lstStyle/>
          <a:p>
            <a:pPr algn="ctr"/>
            <a:r>
              <a:rPr lang="en-US" dirty="0" smtClean="0"/>
              <a:t>Fear the boom and bust</a:t>
            </a:r>
            <a:endParaRPr lang="en-US" dirty="0"/>
          </a:p>
        </p:txBody>
      </p:sp>
      <p:sp>
        <p:nvSpPr>
          <p:cNvPr id="3" name="Content Placeholder 2"/>
          <p:cNvSpPr>
            <a:spLocks noGrp="1"/>
          </p:cNvSpPr>
          <p:nvPr>
            <p:ph idx="1"/>
          </p:nvPr>
        </p:nvSpPr>
        <p:spPr/>
        <p:txBody>
          <a:bodyPr/>
          <a:lstStyle/>
          <a:p>
            <a:r>
              <a:rPr lang="en-US" dirty="0">
                <a:hlinkClick r:id="rId3"/>
              </a:rPr>
              <a:t>http://en.wikipedia.org/wiki/Animal_spirits_(Keynes</a:t>
            </a:r>
            <a:r>
              <a:rPr lang="en-US" dirty="0" smtClean="0"/>
              <a:t>)</a:t>
            </a:r>
            <a:endParaRPr lang="en-US" dirty="0"/>
          </a:p>
          <a:p>
            <a:endParaRPr lang="en-US" dirty="0"/>
          </a:p>
          <a:p>
            <a:r>
              <a:rPr lang="en-US" dirty="0">
                <a:hlinkClick r:id="rId4"/>
              </a:rPr>
              <a:t>http://www.youtube.com/watch?v=d0nERTFo-</a:t>
            </a:r>
            <a:r>
              <a:rPr lang="en-US" dirty="0" smtClean="0">
                <a:hlinkClick r:id="rId4"/>
              </a:rPr>
              <a:t>Sk</a:t>
            </a:r>
            <a:endParaRPr lang="en-US" dirty="0" smtClean="0"/>
          </a:p>
          <a:p>
            <a:pPr marL="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247627471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Keynesian Curve</a:t>
            </a:r>
            <a:endParaRPr lang="en-US" dirty="0"/>
          </a:p>
        </p:txBody>
      </p:sp>
      <p:pic>
        <p:nvPicPr>
          <p:cNvPr id="5" name="Content Placeholder 4" descr="KN.png"/>
          <p:cNvPicPr>
            <a:picLocks noGrp="1" noChangeAspect="1"/>
          </p:cNvPicPr>
          <p:nvPr>
            <p:ph idx="1"/>
          </p:nvPr>
        </p:nvPicPr>
        <p:blipFill rotWithShape="1">
          <a:blip r:embed="rId3">
            <a:extLst>
              <a:ext uri="{28A0092B-C50C-407E-A947-70E740481C1C}">
                <a14:useLocalDpi xmlns:a14="http://schemas.microsoft.com/office/drawing/2010/main" val="0"/>
              </a:ext>
            </a:extLst>
          </a:blip>
          <a:srcRect t="-16000" r="49642" b="-16000"/>
          <a:stretch/>
        </p:blipFill>
        <p:spPr>
          <a:xfrm>
            <a:off x="185520" y="1112976"/>
            <a:ext cx="4354949" cy="5745024"/>
          </a:xfrm>
        </p:spPr>
      </p:pic>
      <p:sp>
        <p:nvSpPr>
          <p:cNvPr id="3" name="TextBox 2"/>
          <p:cNvSpPr txBox="1"/>
          <p:nvPr/>
        </p:nvSpPr>
        <p:spPr>
          <a:xfrm>
            <a:off x="4818811" y="312804"/>
            <a:ext cx="3062011" cy="6001642"/>
          </a:xfrm>
          <a:prstGeom prst="rect">
            <a:avLst/>
          </a:prstGeom>
          <a:solidFill>
            <a:schemeClr val="bg2"/>
          </a:solidFill>
        </p:spPr>
        <p:txBody>
          <a:bodyPr wrap="square" rtlCol="0">
            <a:spAutoFit/>
          </a:bodyPr>
          <a:lstStyle/>
          <a:p>
            <a:pPr marL="285750" indent="-285750">
              <a:buFont typeface="Arial"/>
              <a:buChar char="•"/>
            </a:pPr>
            <a:r>
              <a:rPr lang="en-US" sz="2400" dirty="0" smtClean="0"/>
              <a:t>When price level rises from P1 to P2, producers are responsive to the higher price</a:t>
            </a:r>
          </a:p>
          <a:p>
            <a:pPr marL="285750" indent="-285750">
              <a:buFont typeface="Arial"/>
              <a:buChar char="•"/>
            </a:pPr>
            <a:r>
              <a:rPr lang="en-US" sz="2400" dirty="0" smtClean="0"/>
              <a:t>Increase their </a:t>
            </a:r>
            <a:r>
              <a:rPr lang="en-US" sz="2400" dirty="0" err="1" smtClean="0"/>
              <a:t>ouput</a:t>
            </a:r>
            <a:r>
              <a:rPr lang="en-US" sz="2400" dirty="0" smtClean="0"/>
              <a:t> from Y1 to </a:t>
            </a:r>
            <a:r>
              <a:rPr lang="en-US" sz="2400" dirty="0" err="1" smtClean="0"/>
              <a:t>Yfe</a:t>
            </a:r>
            <a:r>
              <a:rPr lang="en-US" sz="2400" dirty="0" smtClean="0"/>
              <a:t> (full-employment output)</a:t>
            </a:r>
          </a:p>
          <a:p>
            <a:pPr marL="285750" indent="-285750">
              <a:buFont typeface="Arial"/>
              <a:buChar char="•"/>
            </a:pPr>
            <a:r>
              <a:rPr lang="en-US" sz="2400" dirty="0" smtClean="0"/>
              <a:t>AS is relatively elastic when the nation is producing relatively low level of </a:t>
            </a:r>
            <a:r>
              <a:rPr lang="en-US" sz="2400" dirty="0" err="1" smtClean="0"/>
              <a:t>ouput</a:t>
            </a:r>
            <a:endParaRPr lang="en-US" sz="2400" dirty="0"/>
          </a:p>
        </p:txBody>
      </p:sp>
    </p:spTree>
    <p:extLst>
      <p:ext uri="{BB962C8B-B14F-4D97-AF65-F5344CB8AC3E}">
        <p14:creationId xmlns:p14="http://schemas.microsoft.com/office/powerpoint/2010/main" val="31313955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Neo-classical curve</a:t>
            </a:r>
            <a:endParaRPr lang="en-US" dirty="0"/>
          </a:p>
        </p:txBody>
      </p:sp>
      <p:pic>
        <p:nvPicPr>
          <p:cNvPr id="5" name="Content Placeholder 4" descr="KN.png"/>
          <p:cNvPicPr>
            <a:picLocks noGrp="1" noChangeAspect="1"/>
          </p:cNvPicPr>
          <p:nvPr>
            <p:ph idx="1"/>
          </p:nvPr>
        </p:nvPicPr>
        <p:blipFill rotWithShape="1">
          <a:blip r:embed="rId3">
            <a:extLst>
              <a:ext uri="{28A0092B-C50C-407E-A947-70E740481C1C}">
                <a14:useLocalDpi xmlns:a14="http://schemas.microsoft.com/office/drawing/2010/main" val="0"/>
              </a:ext>
            </a:extLst>
          </a:blip>
          <a:srcRect l="53375" t="-16000" b="-16000"/>
          <a:stretch/>
        </p:blipFill>
        <p:spPr>
          <a:xfrm>
            <a:off x="4801415" y="1112976"/>
            <a:ext cx="4032196" cy="5745024"/>
          </a:xfrm>
        </p:spPr>
      </p:pic>
      <p:pic>
        <p:nvPicPr>
          <p:cNvPr id="4" name="Content Placeholder 4" descr="KN.png"/>
          <p:cNvPicPr>
            <a:picLocks noChangeAspect="1"/>
          </p:cNvPicPr>
          <p:nvPr/>
        </p:nvPicPr>
        <p:blipFill rotWithShape="1">
          <a:blip r:embed="rId3">
            <a:extLst>
              <a:ext uri="{28A0092B-C50C-407E-A947-70E740481C1C}">
                <a14:useLocalDpi xmlns:a14="http://schemas.microsoft.com/office/drawing/2010/main" val="0"/>
              </a:ext>
            </a:extLst>
          </a:blip>
          <a:srcRect t="-4498" r="92290" b="-4498"/>
          <a:stretch/>
        </p:blipFill>
        <p:spPr>
          <a:xfrm>
            <a:off x="4326089" y="1721965"/>
            <a:ext cx="666687" cy="4627563"/>
          </a:xfrm>
          <a:prstGeom prst="rect">
            <a:avLst/>
          </a:prstGeom>
        </p:spPr>
      </p:pic>
      <p:sp>
        <p:nvSpPr>
          <p:cNvPr id="6" name="TextBox 5"/>
          <p:cNvSpPr txBox="1"/>
          <p:nvPr/>
        </p:nvSpPr>
        <p:spPr>
          <a:xfrm>
            <a:off x="278342" y="1600200"/>
            <a:ext cx="3809820" cy="4524315"/>
          </a:xfrm>
          <a:prstGeom prst="rect">
            <a:avLst/>
          </a:prstGeom>
          <a:solidFill>
            <a:schemeClr val="bg2"/>
          </a:solidFill>
        </p:spPr>
        <p:txBody>
          <a:bodyPr wrap="square" rtlCol="0">
            <a:spAutoFit/>
          </a:bodyPr>
          <a:lstStyle/>
          <a:p>
            <a:pPr marL="285750" indent="-285750">
              <a:buFont typeface="Arial"/>
              <a:buChar char="•"/>
            </a:pPr>
            <a:r>
              <a:rPr lang="en-US" sz="2400" dirty="0" smtClean="0"/>
              <a:t>A change in the average price level of the nation’s goods from P1 to P2 has no effect on the level of output</a:t>
            </a:r>
          </a:p>
          <a:p>
            <a:pPr marL="285750" indent="-285750">
              <a:buFont typeface="Arial"/>
              <a:buChar char="•"/>
            </a:pPr>
            <a:r>
              <a:rPr lang="en-US" sz="2400" dirty="0" smtClean="0"/>
              <a:t>Regardless of price level, nation’s producers will always produce at the level of output at which all the nation’s resources are fully employed</a:t>
            </a:r>
          </a:p>
        </p:txBody>
      </p:sp>
    </p:spTree>
    <p:extLst>
      <p:ext uri="{BB962C8B-B14F-4D97-AF65-F5344CB8AC3E}">
        <p14:creationId xmlns:p14="http://schemas.microsoft.com/office/powerpoint/2010/main" val="1489386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5942</TotalTime>
  <Words>1890</Words>
  <Application>Microsoft Macintosh PowerPoint</Application>
  <PresentationFormat>On-screen Show (4:3)</PresentationFormat>
  <Paragraphs>323</Paragraphs>
  <Slides>40</Slides>
  <Notes>19</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Advantage</vt:lpstr>
      <vt:lpstr>Aggregate Supply Chapter 12</vt:lpstr>
      <vt:lpstr>Aggregate Supply (AS)</vt:lpstr>
      <vt:lpstr>Aggregate Supply (AS)</vt:lpstr>
      <vt:lpstr>Aggregate Supply (AS)</vt:lpstr>
      <vt:lpstr>Keynesian vs. Neo-classical</vt:lpstr>
      <vt:lpstr>Keynes vs. Hayek</vt:lpstr>
      <vt:lpstr>Fear the boom and bust</vt:lpstr>
      <vt:lpstr>Keynesian Curve</vt:lpstr>
      <vt:lpstr>Neo-classical curve</vt:lpstr>
      <vt:lpstr>Full Employment (FE) national output</vt:lpstr>
      <vt:lpstr>Full Employment (FE) national output</vt:lpstr>
      <vt:lpstr>SRAS</vt:lpstr>
      <vt:lpstr>Keynes and Hayek Round 2</vt:lpstr>
      <vt:lpstr>Short-run</vt:lpstr>
      <vt:lpstr>SRAS is horizontal at levels of output below full employment</vt:lpstr>
      <vt:lpstr>SRAS is horizontal at levels of output below full employment</vt:lpstr>
      <vt:lpstr>SRAS is horizontal at levels of output below full employment</vt:lpstr>
      <vt:lpstr>SRAS is horizontal at levels of output below full employment</vt:lpstr>
      <vt:lpstr>SRAS is horizontal at levels of output below full employment</vt:lpstr>
      <vt:lpstr>SRAS is horizontal at levels of output below full employment</vt:lpstr>
      <vt:lpstr>Short – Run: Level of output below full employment</vt:lpstr>
      <vt:lpstr>Labor market rigidities that make wages inflexible in the SR:</vt:lpstr>
      <vt:lpstr>In the SR:</vt:lpstr>
      <vt:lpstr>Sticky wage / Sticky price Model</vt:lpstr>
      <vt:lpstr>SRAS is vertical at levels of output beyond full employment</vt:lpstr>
      <vt:lpstr>Keyne’s view:</vt:lpstr>
      <vt:lpstr>LR: the neo-classical,  flexible wage model</vt:lpstr>
      <vt:lpstr>LR: the neo-classical,  flexible wage model</vt:lpstr>
      <vt:lpstr>LR: the neo-classical,  flexible wage model</vt:lpstr>
      <vt:lpstr>Shifts in Aggregate Supply</vt:lpstr>
      <vt:lpstr>SRAS shifts in the long run: decrease in AD</vt:lpstr>
      <vt:lpstr>Causes of an increase in SRAS</vt:lpstr>
      <vt:lpstr>Increase in full-employment</vt:lpstr>
      <vt:lpstr>Increase in full-employment</vt:lpstr>
      <vt:lpstr>SRAS shifts in the long run: increase in AD</vt:lpstr>
      <vt:lpstr>SRAS shifts in the long run: increase in AD</vt:lpstr>
      <vt:lpstr>Causes of a decrease in SRAS</vt:lpstr>
      <vt:lpstr>In Summary</vt:lpstr>
      <vt:lpstr>Aggregate Supply SRAS and LRAS</vt:lpstr>
      <vt:lpstr>Exchange rates: Import and Export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Aggregate Demand Chapter 12</dc:title>
  <dc:creator>Hazel</dc:creator>
  <cp:lastModifiedBy>Janeth Alexander</cp:lastModifiedBy>
  <cp:revision>109</cp:revision>
  <dcterms:created xsi:type="dcterms:W3CDTF">2013-03-05T05:18:11Z</dcterms:created>
  <dcterms:modified xsi:type="dcterms:W3CDTF">2013-08-10T09:51:48Z</dcterms:modified>
</cp:coreProperties>
</file>