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9"/>
  </p:notes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0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EDE307-56F5-FF45-96B3-2B943CCA4890}" type="datetimeFigureOut">
              <a:rPr lang="en-US" smtClean="0"/>
              <a:t>9/28/14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4CA041-EAB3-B14D-9698-2E03855AE0E7}" type="slidenum">
              <a:rPr lang="en-US" smtClean="0"/>
              <a:t>‹#›</a:t>
            </a:fld>
            <a:endParaRPr lang="en-US"/>
          </a:p>
        </p:txBody>
      </p:sp>
    </p:spTree>
    <p:extLst>
      <p:ext uri="{BB962C8B-B14F-4D97-AF65-F5344CB8AC3E}">
        <p14:creationId xmlns:p14="http://schemas.microsoft.com/office/powerpoint/2010/main" val="12600857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Inflation:  demand pull and cost push</a:t>
            </a:r>
          </a:p>
          <a:p>
            <a:r>
              <a:rPr lang="en-US" dirty="0" smtClean="0"/>
              <a:t>Deflation:</a:t>
            </a:r>
            <a:r>
              <a:rPr lang="en-US" baseline="0" dirty="0" smtClean="0"/>
              <a:t>  demand deficient and supply</a:t>
            </a:r>
            <a:r>
              <a:rPr lang="en-US" baseline="0" smtClean="0"/>
              <a:t>-side</a:t>
            </a:r>
            <a:endParaRPr lang="en-US"/>
          </a:p>
        </p:txBody>
      </p:sp>
      <p:sp>
        <p:nvSpPr>
          <p:cNvPr id="4" name="Slide Number Placeholder 3"/>
          <p:cNvSpPr>
            <a:spLocks noGrp="1"/>
          </p:cNvSpPr>
          <p:nvPr>
            <p:ph type="sldNum" sz="quarter" idx="10"/>
          </p:nvPr>
        </p:nvSpPr>
        <p:spPr/>
        <p:txBody>
          <a:bodyPr/>
          <a:lstStyle/>
          <a:p>
            <a:fld id="{BF4CA041-EAB3-B14D-9698-2E03855AE0E7}" type="slidenum">
              <a:rPr lang="en-US" smtClean="0"/>
              <a:t>5</a:t>
            </a:fld>
            <a:endParaRPr lang="en-US"/>
          </a:p>
        </p:txBody>
      </p:sp>
    </p:spTree>
    <p:extLst>
      <p:ext uri="{BB962C8B-B14F-4D97-AF65-F5344CB8AC3E}">
        <p14:creationId xmlns:p14="http://schemas.microsoft.com/office/powerpoint/2010/main" val="68734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SR will move AD, but in the LR, this will increase the LRAS</a:t>
            </a:r>
            <a:endParaRPr lang="en-US" dirty="0"/>
          </a:p>
        </p:txBody>
      </p:sp>
      <p:sp>
        <p:nvSpPr>
          <p:cNvPr id="4" name="Slide Number Placeholder 3"/>
          <p:cNvSpPr>
            <a:spLocks noGrp="1"/>
          </p:cNvSpPr>
          <p:nvPr>
            <p:ph type="sldNum" sz="quarter" idx="10"/>
          </p:nvPr>
        </p:nvSpPr>
        <p:spPr/>
        <p:txBody>
          <a:bodyPr/>
          <a:lstStyle/>
          <a:p>
            <a:fld id="{BF4CA041-EAB3-B14D-9698-2E03855AE0E7}" type="slidenum">
              <a:rPr lang="en-US" smtClean="0"/>
              <a:t>11</a:t>
            </a:fld>
            <a:endParaRPr lang="en-US"/>
          </a:p>
        </p:txBody>
      </p:sp>
    </p:spTree>
    <p:extLst>
      <p:ext uri="{BB962C8B-B14F-4D97-AF65-F5344CB8AC3E}">
        <p14:creationId xmlns:p14="http://schemas.microsoft.com/office/powerpoint/2010/main" val="172420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4CA041-EAB3-B14D-9698-2E03855AE0E7}" type="slidenum">
              <a:rPr lang="en-US" smtClean="0"/>
              <a:t>12</a:t>
            </a:fld>
            <a:endParaRPr lang="en-US"/>
          </a:p>
        </p:txBody>
      </p:sp>
    </p:spTree>
    <p:extLst>
      <p:ext uri="{BB962C8B-B14F-4D97-AF65-F5344CB8AC3E}">
        <p14:creationId xmlns:p14="http://schemas.microsoft.com/office/powerpoint/2010/main" val="17242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4CA041-EAB3-B14D-9698-2E03855AE0E7}" type="slidenum">
              <a:rPr lang="en-US" smtClean="0"/>
              <a:t>13</a:t>
            </a:fld>
            <a:endParaRPr lang="en-US"/>
          </a:p>
        </p:txBody>
      </p:sp>
    </p:spTree>
    <p:extLst>
      <p:ext uri="{BB962C8B-B14F-4D97-AF65-F5344CB8AC3E}">
        <p14:creationId xmlns:p14="http://schemas.microsoft.com/office/powerpoint/2010/main" val="172420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4CA041-EAB3-B14D-9698-2E03855AE0E7}" type="slidenum">
              <a:rPr lang="en-US" smtClean="0"/>
              <a:t>14</a:t>
            </a:fld>
            <a:endParaRPr lang="en-US"/>
          </a:p>
        </p:txBody>
      </p:sp>
    </p:spTree>
    <p:extLst>
      <p:ext uri="{BB962C8B-B14F-4D97-AF65-F5344CB8AC3E}">
        <p14:creationId xmlns:p14="http://schemas.microsoft.com/office/powerpoint/2010/main" val="172420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1A24CD3-204F-4468-8EE4-28A6668D006A}" type="datetimeFigureOut">
              <a:rPr lang="en-US" smtClean="0"/>
              <a:t>9/28/14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57AF16DE-A0D5-4438-950F-5B1E159C2C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B1A24CD3-204F-4468-8EE4-28A6668D006A}" type="datetimeFigureOut">
              <a:rPr lang="en-US" smtClean="0"/>
              <a:t>9/28/14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1A24CD3-204F-4468-8EE4-28A6668D006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24CD3-204F-4468-8EE4-28A6668D006A}" type="datetimeFigureOut">
              <a:rPr lang="en-US" smtClean="0"/>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9/28/14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9/28/14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B1A24CD3-204F-4468-8EE4-28A6668D006A}" type="datetimeFigureOut">
              <a:rPr lang="en-US" smtClean="0"/>
              <a:t>9/28/14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B1A24CD3-204F-4468-8EE4-28A6668D006A}" type="datetimeFigureOut">
              <a:rPr lang="en-US" smtClean="0"/>
              <a:t>9/28/14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57AF16DE-A0D5-4438-950F-5B1E159C2C28}"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B1A24CD3-204F-4468-8EE4-28A6668D006A}" type="datetimeFigureOut">
              <a:rPr lang="en-US" smtClean="0"/>
              <a:t>9/28/14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57AF16DE-A0D5-4438-950F-5B1E159C2C2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485280"/>
            <a:ext cx="7583488" cy="1470025"/>
          </a:xfrm>
        </p:spPr>
        <p:txBody>
          <a:bodyPr>
            <a:normAutofit/>
          </a:bodyPr>
          <a:lstStyle/>
          <a:p>
            <a:r>
              <a:rPr lang="en-US" dirty="0" smtClean="0"/>
              <a:t>Supply-side policies</a:t>
            </a:r>
            <a:endParaRPr lang="en-US" dirty="0"/>
          </a:p>
        </p:txBody>
      </p:sp>
      <p:sp>
        <p:nvSpPr>
          <p:cNvPr id="3" name="Subtitle 2"/>
          <p:cNvSpPr>
            <a:spLocks noGrp="1"/>
          </p:cNvSpPr>
          <p:nvPr>
            <p:ph type="subTitle" idx="1"/>
          </p:nvPr>
        </p:nvSpPr>
        <p:spPr/>
        <p:txBody>
          <a:bodyPr/>
          <a:lstStyle/>
          <a:p>
            <a:pPr algn="ctr"/>
            <a:r>
              <a:rPr lang="en-US" dirty="0" smtClean="0"/>
              <a:t>Chapter 19</a:t>
            </a:r>
            <a:endParaRPr lang="en-US" dirty="0"/>
          </a:p>
        </p:txBody>
      </p:sp>
      <p:pic>
        <p:nvPicPr>
          <p:cNvPr id="4" name="Picture 3" descr="Supply s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0734" y="2163827"/>
            <a:ext cx="5879126" cy="4282943"/>
          </a:xfrm>
          <a:prstGeom prst="rect">
            <a:avLst/>
          </a:prstGeom>
        </p:spPr>
      </p:pic>
    </p:spTree>
    <p:extLst>
      <p:ext uri="{BB962C8B-B14F-4D97-AF65-F5344CB8AC3E}">
        <p14:creationId xmlns:p14="http://schemas.microsoft.com/office/powerpoint/2010/main" val="25495700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3200" b="1" dirty="0" smtClean="0"/>
              <a:t>Interventionist</a:t>
            </a:r>
            <a:br>
              <a:rPr lang="en-US" sz="3200" b="1" dirty="0" smtClean="0"/>
            </a:br>
            <a:r>
              <a:rPr lang="en-US" sz="3200" b="1" dirty="0" smtClean="0"/>
              <a:t> SUPPLY-SIDE POLICY</a:t>
            </a:r>
            <a:endParaRPr lang="en-US" sz="3200" b="1" dirty="0"/>
          </a:p>
        </p:txBody>
      </p:sp>
      <p:sp>
        <p:nvSpPr>
          <p:cNvPr id="3" name="Content Placeholder 2"/>
          <p:cNvSpPr>
            <a:spLocks noGrp="1"/>
          </p:cNvSpPr>
          <p:nvPr>
            <p:ph idx="1"/>
          </p:nvPr>
        </p:nvSpPr>
        <p:spPr>
          <a:xfrm>
            <a:off x="360586" y="1536631"/>
            <a:ext cx="8591363" cy="5048931"/>
          </a:xfrm>
        </p:spPr>
        <p:txBody>
          <a:bodyPr>
            <a:normAutofit/>
          </a:bodyPr>
          <a:lstStyle/>
          <a:p>
            <a:r>
              <a:rPr lang="en-US" sz="2800" b="1" dirty="0" smtClean="0"/>
              <a:t>Policies that involve a greater role of government but lead to a greater productivity or lower costs, encouraging a higher level of production and economic growth and employment.</a:t>
            </a:r>
          </a:p>
          <a:p>
            <a:r>
              <a:rPr lang="en-US" sz="2800" b="1" dirty="0" smtClean="0"/>
              <a:t>Policies include:</a:t>
            </a:r>
          </a:p>
          <a:p>
            <a:pPr lvl="1">
              <a:buFont typeface="Wingdings" charset="2"/>
              <a:buChar char="Ø"/>
            </a:pPr>
            <a:r>
              <a:rPr lang="en-US" sz="2800" b="1" dirty="0" smtClean="0"/>
              <a:t>Investment in human capital</a:t>
            </a:r>
          </a:p>
          <a:p>
            <a:pPr lvl="1">
              <a:buFont typeface="Wingdings" charset="2"/>
              <a:buChar char="Ø"/>
            </a:pPr>
            <a:r>
              <a:rPr lang="en-US" sz="2800" b="1" dirty="0" smtClean="0"/>
              <a:t>Investment in new technology</a:t>
            </a:r>
          </a:p>
          <a:p>
            <a:pPr lvl="1">
              <a:buFont typeface="Wingdings" charset="2"/>
              <a:buChar char="Ø"/>
            </a:pPr>
            <a:r>
              <a:rPr lang="en-US" sz="2800" b="1" dirty="0" smtClean="0"/>
              <a:t>Investment in infrastructure</a:t>
            </a:r>
          </a:p>
          <a:p>
            <a:pPr lvl="1">
              <a:buFont typeface="Wingdings" charset="2"/>
              <a:buChar char="Ø"/>
            </a:pPr>
            <a:r>
              <a:rPr lang="en-US" sz="2800" b="1" dirty="0" smtClean="0"/>
              <a:t>Industrial policies</a:t>
            </a:r>
            <a:endParaRPr lang="en-US" sz="2800" b="1" dirty="0"/>
          </a:p>
        </p:txBody>
      </p:sp>
    </p:spTree>
    <p:extLst>
      <p:ext uri="{BB962C8B-B14F-4D97-AF65-F5344CB8AC3E}">
        <p14:creationId xmlns:p14="http://schemas.microsoft.com/office/powerpoint/2010/main" val="354011058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checkerboard(across)">
                                      <p:cBhvr>
                                        <p:cTn id="31" dur="500"/>
                                        <p:tgtEl>
                                          <p:spTgt spid="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checkerboard(across)">
                                      <p:cBhvr>
                                        <p:cTn id="36" dur="500"/>
                                        <p:tgtEl>
                                          <p:spTgt spid="3">
                                            <p:txEl>
                                              <p:pRg st="1" end="1"/>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checkerboard(across)">
                                      <p:cBhvr>
                                        <p:cTn id="39" dur="500"/>
                                        <p:tgtEl>
                                          <p:spTgt spid="3">
                                            <p:txEl>
                                              <p:pRg st="2" end="2"/>
                                            </p:txEl>
                                          </p:spTgt>
                                        </p:tgtEl>
                                      </p:cBhvr>
                                    </p:animEffect>
                                  </p:childTnLst>
                                </p:cTn>
                              </p:par>
                              <p:par>
                                <p:cTn id="40" presetID="5" presetClass="entr" presetSubtype="10" fill="hold" nodeType="with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checkerboard(across)">
                                      <p:cBhvr>
                                        <p:cTn id="42" dur="500"/>
                                        <p:tgtEl>
                                          <p:spTgt spid="3">
                                            <p:txEl>
                                              <p:pRg st="3" end="3"/>
                                            </p:txEl>
                                          </p:spTgt>
                                        </p:tgtEl>
                                      </p:cBhvr>
                                    </p:animEffect>
                                  </p:childTnLst>
                                </p:cTn>
                              </p:par>
                              <p:par>
                                <p:cTn id="43" presetID="5" presetClass="entr" presetSubtype="10" fill="hold"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checkerboard(across)">
                                      <p:cBhvr>
                                        <p:cTn id="45" dur="500"/>
                                        <p:tgtEl>
                                          <p:spTgt spid="3">
                                            <p:txEl>
                                              <p:pRg st="4" end="4"/>
                                            </p:txEl>
                                          </p:spTgt>
                                        </p:tgtEl>
                                      </p:cBhvr>
                                    </p:animEffect>
                                  </p:childTnLst>
                                </p:cTn>
                              </p:par>
                              <p:par>
                                <p:cTn id="46" presetID="5" presetClass="entr" presetSubtype="10" fill="hold" nodeType="with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checkerboard(across)">
                                      <p:cBhvr>
                                        <p:cTn id="4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interventionist SUPPLY-SIDE POLICY: investment in human capital</a:t>
            </a:r>
            <a:endParaRPr lang="en-US" sz="2800" b="1" dirty="0"/>
          </a:p>
        </p:txBody>
      </p:sp>
      <p:sp>
        <p:nvSpPr>
          <p:cNvPr id="3" name="Content Placeholder 2"/>
          <p:cNvSpPr>
            <a:spLocks noGrp="1"/>
          </p:cNvSpPr>
          <p:nvPr>
            <p:ph idx="1"/>
          </p:nvPr>
        </p:nvSpPr>
        <p:spPr>
          <a:xfrm>
            <a:off x="360586" y="1536631"/>
            <a:ext cx="8591363" cy="5048931"/>
          </a:xfrm>
        </p:spPr>
        <p:txBody>
          <a:bodyPr>
            <a:normAutofit/>
          </a:bodyPr>
          <a:lstStyle/>
          <a:p>
            <a:pPr>
              <a:buFont typeface="Wingdings" charset="2"/>
              <a:buChar char="²"/>
            </a:pPr>
            <a:r>
              <a:rPr lang="en-US" sz="2800" b="1" dirty="0" smtClean="0">
                <a:solidFill>
                  <a:schemeClr val="bg1">
                    <a:lumMod val="75000"/>
                  </a:schemeClr>
                </a:solidFill>
              </a:rPr>
              <a:t>EDUCATION</a:t>
            </a:r>
          </a:p>
          <a:p>
            <a:pPr lvl="1">
              <a:buFont typeface="Wingdings" charset="2"/>
              <a:buChar char="Ø"/>
            </a:pPr>
            <a:r>
              <a:rPr lang="en-US" sz="2600" b="1" dirty="0" smtClean="0"/>
              <a:t>Education improves the skills and productivity of the workforce.  High level of educational achievement are highly correlated with national income.</a:t>
            </a:r>
          </a:p>
          <a:p>
            <a:pPr>
              <a:buFont typeface="Wingdings" charset="2"/>
              <a:buChar char="²"/>
            </a:pPr>
            <a:r>
              <a:rPr lang="en-US" sz="2800" b="1" dirty="0" smtClean="0">
                <a:solidFill>
                  <a:srgbClr val="6D1705"/>
                </a:solidFill>
              </a:rPr>
              <a:t>TRAINING</a:t>
            </a:r>
            <a:endParaRPr lang="en-US" sz="2800" b="1" dirty="0">
              <a:solidFill>
                <a:srgbClr val="6D1705"/>
              </a:solidFill>
            </a:endParaRPr>
          </a:p>
          <a:p>
            <a:pPr lvl="1">
              <a:buFont typeface="Wingdings" charset="2"/>
              <a:buChar char="Ø"/>
            </a:pPr>
            <a:r>
              <a:rPr lang="en-US" sz="2600" b="1" dirty="0" smtClean="0"/>
              <a:t>Helps businesses find productive employees and thus should enhance economic growth</a:t>
            </a:r>
          </a:p>
          <a:p>
            <a:pPr>
              <a:buFont typeface="Wingdings" charset="2"/>
              <a:buChar char="²"/>
            </a:pPr>
            <a:r>
              <a:rPr lang="en-US" sz="2800" b="1" dirty="0" smtClean="0">
                <a:solidFill>
                  <a:srgbClr val="6D1705"/>
                </a:solidFill>
              </a:rPr>
              <a:t>HEALTH SERVICES</a:t>
            </a:r>
          </a:p>
          <a:p>
            <a:pPr lvl="1">
              <a:buFont typeface="Wingdings" charset="2"/>
              <a:buChar char="Ø"/>
            </a:pPr>
            <a:r>
              <a:rPr lang="en-US" sz="2600" b="1" dirty="0" smtClean="0"/>
              <a:t>Can improve labor productivity</a:t>
            </a:r>
          </a:p>
          <a:p>
            <a:pPr lvl="1">
              <a:buFont typeface="Wingdings" charset="2"/>
              <a:buChar char="Ø"/>
            </a:pPr>
            <a:endParaRPr lang="en-US" sz="2600" b="1" dirty="0"/>
          </a:p>
        </p:txBody>
      </p:sp>
    </p:spTree>
    <p:extLst>
      <p:ext uri="{BB962C8B-B14F-4D97-AF65-F5344CB8AC3E}">
        <p14:creationId xmlns:p14="http://schemas.microsoft.com/office/powerpoint/2010/main" val="32474079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interventionist SUPPLY-SIDE POLICY: investment in new technology</a:t>
            </a:r>
            <a:endParaRPr lang="en-US" sz="2800" b="1" dirty="0"/>
          </a:p>
        </p:txBody>
      </p:sp>
      <p:sp>
        <p:nvSpPr>
          <p:cNvPr id="3" name="Content Placeholder 2"/>
          <p:cNvSpPr>
            <a:spLocks noGrp="1"/>
          </p:cNvSpPr>
          <p:nvPr>
            <p:ph idx="1"/>
          </p:nvPr>
        </p:nvSpPr>
        <p:spPr>
          <a:xfrm>
            <a:off x="360586" y="1536631"/>
            <a:ext cx="8591363" cy="5048931"/>
          </a:xfrm>
        </p:spPr>
        <p:txBody>
          <a:bodyPr>
            <a:normAutofit lnSpcReduction="10000"/>
          </a:bodyPr>
          <a:lstStyle/>
          <a:p>
            <a:pPr>
              <a:buFont typeface="Wingdings" charset="2"/>
              <a:buChar char="²"/>
            </a:pPr>
            <a:r>
              <a:rPr lang="en-US" sz="2800" b="1" dirty="0" smtClean="0">
                <a:solidFill>
                  <a:schemeClr val="bg1">
                    <a:lumMod val="75000"/>
                  </a:schemeClr>
                </a:solidFill>
              </a:rPr>
              <a:t>INVESTMENT BY GOVERNMENT IN RESEARCH AND DEVELOPMENT</a:t>
            </a:r>
          </a:p>
          <a:p>
            <a:pPr lvl="1">
              <a:buFont typeface="Wingdings" charset="2"/>
              <a:buChar char="Ø"/>
            </a:pPr>
            <a:r>
              <a:rPr lang="en-US" sz="2600" b="1" dirty="0" smtClean="0"/>
              <a:t>Research funded by government agencies can lead to scientific breakthroughs that ultimately increase efficiency and productivity in the private sector</a:t>
            </a:r>
            <a:endParaRPr lang="en-US" sz="2600" b="1" dirty="0"/>
          </a:p>
          <a:p>
            <a:pPr lvl="1">
              <a:buFont typeface="Wingdings" charset="2"/>
              <a:buChar char="Ø"/>
            </a:pPr>
            <a:r>
              <a:rPr lang="en-US" sz="2600" b="1" dirty="0" smtClean="0"/>
              <a:t>Policies that encourage R&amp;D have an immediate impact on AD but could increase LRAS</a:t>
            </a:r>
          </a:p>
          <a:p>
            <a:pPr lvl="1">
              <a:buFont typeface="Wingdings" charset="2"/>
              <a:buChar char="Ø"/>
            </a:pPr>
            <a:r>
              <a:rPr lang="en-US" sz="2600" b="1" dirty="0" smtClean="0"/>
              <a:t>Government spending stimulates AD in the immediate term; but if the R&amp;D results in new life-enhancing drugs, increased food production, and safer or cleaner technologies, the entire productive capacity is enriched, pushing LRAS outwards</a:t>
            </a:r>
          </a:p>
          <a:p>
            <a:pPr lvl="1">
              <a:buFont typeface="Wingdings" charset="2"/>
              <a:buChar char="Ø"/>
            </a:pPr>
            <a:endParaRPr lang="en-US" sz="2600" b="1" dirty="0"/>
          </a:p>
        </p:txBody>
      </p:sp>
    </p:spTree>
    <p:extLst>
      <p:ext uri="{BB962C8B-B14F-4D97-AF65-F5344CB8AC3E}">
        <p14:creationId xmlns:p14="http://schemas.microsoft.com/office/powerpoint/2010/main" val="18699304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interventionist SUPPLY-SIDE POLICY: investment in infrastructure</a:t>
            </a:r>
            <a:endParaRPr lang="en-US" sz="2800" b="1" dirty="0"/>
          </a:p>
        </p:txBody>
      </p:sp>
      <p:sp>
        <p:nvSpPr>
          <p:cNvPr id="3" name="Content Placeholder 2"/>
          <p:cNvSpPr>
            <a:spLocks noGrp="1"/>
          </p:cNvSpPr>
          <p:nvPr>
            <p:ph idx="1"/>
          </p:nvPr>
        </p:nvSpPr>
        <p:spPr>
          <a:xfrm>
            <a:off x="360586" y="1536631"/>
            <a:ext cx="8591363" cy="5048931"/>
          </a:xfrm>
        </p:spPr>
        <p:txBody>
          <a:bodyPr>
            <a:normAutofit/>
          </a:bodyPr>
          <a:lstStyle/>
          <a:p>
            <a:pPr>
              <a:buFont typeface="Wingdings" charset="2"/>
              <a:buChar char="²"/>
            </a:pPr>
            <a:r>
              <a:rPr lang="en-US" sz="2800" b="1" dirty="0" smtClean="0">
                <a:solidFill>
                  <a:schemeClr val="bg1">
                    <a:lumMod val="75000"/>
                  </a:schemeClr>
                </a:solidFill>
              </a:rPr>
              <a:t>INFRASTRUCTURE</a:t>
            </a:r>
          </a:p>
          <a:p>
            <a:pPr lvl="1">
              <a:buFont typeface="Wingdings" charset="2"/>
              <a:buChar char="Ø"/>
            </a:pPr>
            <a:r>
              <a:rPr lang="en-US" sz="2600" b="1" dirty="0" smtClean="0"/>
              <a:t>Is the building of large-scale public projects such as ports, highway systems, bridges, communication networks, as well as power and water systems</a:t>
            </a:r>
          </a:p>
          <a:p>
            <a:pPr lvl="1">
              <a:buFont typeface="Wingdings" charset="2"/>
              <a:buChar char="Ø"/>
            </a:pPr>
            <a:r>
              <a:rPr lang="en-US" sz="2600" b="1" dirty="0" smtClean="0"/>
              <a:t>This increases AD in the short run, but should also expand the capital base of the country in the long term</a:t>
            </a:r>
          </a:p>
          <a:p>
            <a:pPr lvl="1">
              <a:buFont typeface="Wingdings" charset="2"/>
              <a:buChar char="Ø"/>
            </a:pPr>
            <a:r>
              <a:rPr lang="en-US" sz="2600" b="1" dirty="0" smtClean="0"/>
              <a:t>Imports and exports of goods will be improved</a:t>
            </a:r>
          </a:p>
          <a:p>
            <a:pPr lvl="1">
              <a:buFont typeface="Wingdings" charset="2"/>
              <a:buChar char="Ø"/>
            </a:pPr>
            <a:endParaRPr lang="en-US" sz="2600" b="1" dirty="0"/>
          </a:p>
        </p:txBody>
      </p:sp>
    </p:spTree>
    <p:extLst>
      <p:ext uri="{BB962C8B-B14F-4D97-AF65-F5344CB8AC3E}">
        <p14:creationId xmlns:p14="http://schemas.microsoft.com/office/powerpoint/2010/main" val="35735263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interventionist SUPPLY-SIDE POLICY: industrial policies</a:t>
            </a:r>
            <a:endParaRPr lang="en-US" sz="2800" b="1" dirty="0"/>
          </a:p>
        </p:txBody>
      </p:sp>
      <p:sp>
        <p:nvSpPr>
          <p:cNvPr id="3" name="Content Placeholder 2"/>
          <p:cNvSpPr>
            <a:spLocks noGrp="1"/>
          </p:cNvSpPr>
          <p:nvPr>
            <p:ph idx="1"/>
          </p:nvPr>
        </p:nvSpPr>
        <p:spPr>
          <a:xfrm>
            <a:off x="360586" y="1536631"/>
            <a:ext cx="8591363" cy="5048931"/>
          </a:xfrm>
        </p:spPr>
        <p:txBody>
          <a:bodyPr>
            <a:normAutofit/>
          </a:bodyPr>
          <a:lstStyle/>
          <a:p>
            <a:pPr>
              <a:buFont typeface="Wingdings" charset="2"/>
              <a:buChar char="²"/>
            </a:pPr>
            <a:r>
              <a:rPr lang="en-US" sz="2800" b="1" dirty="0" smtClean="0">
                <a:solidFill>
                  <a:schemeClr val="bg1">
                    <a:lumMod val="75000"/>
                  </a:schemeClr>
                </a:solidFill>
              </a:rPr>
              <a:t>FINANCIAL INCENTIVES</a:t>
            </a:r>
          </a:p>
          <a:p>
            <a:pPr lvl="1">
              <a:buFont typeface="Wingdings" charset="2"/>
              <a:buChar char="Ø"/>
            </a:pPr>
            <a:r>
              <a:rPr lang="en-US" sz="2600" b="1" dirty="0" smtClean="0"/>
              <a:t>The gov’t. can support the industry with reduced taxes, subsidized loans, and even direct subsidies</a:t>
            </a:r>
          </a:p>
          <a:p>
            <a:pPr lvl="1">
              <a:buFont typeface="Wingdings" charset="2"/>
              <a:buChar char="Ø"/>
            </a:pPr>
            <a:r>
              <a:rPr lang="en-US" sz="2600" b="1" dirty="0" smtClean="0"/>
              <a:t>These all reduce the costs to the firms, and encourage more production</a:t>
            </a:r>
          </a:p>
          <a:p>
            <a:pPr>
              <a:buFont typeface="Wingdings" charset="2"/>
              <a:buChar char="²"/>
            </a:pPr>
            <a:r>
              <a:rPr lang="en-US" sz="2800" b="1" dirty="0" smtClean="0">
                <a:solidFill>
                  <a:schemeClr val="bg1">
                    <a:lumMod val="75000"/>
                  </a:schemeClr>
                </a:solidFill>
              </a:rPr>
              <a:t>PROTECTION FOR ‘INFANT INDUSTRIES’</a:t>
            </a:r>
            <a:endParaRPr lang="en-US" sz="2800" b="1" dirty="0">
              <a:solidFill>
                <a:schemeClr val="bg1">
                  <a:lumMod val="75000"/>
                </a:schemeClr>
              </a:solidFill>
            </a:endParaRPr>
          </a:p>
          <a:p>
            <a:pPr lvl="1">
              <a:buFont typeface="Wingdings" charset="2"/>
              <a:buChar char="Ø"/>
            </a:pPr>
            <a:r>
              <a:rPr lang="en-US" sz="2600" b="1" dirty="0" smtClean="0"/>
              <a:t>Government can put down protective tariffs or quotas to keep foreign competition out until the firm is sufficiently large and developed </a:t>
            </a:r>
          </a:p>
          <a:p>
            <a:pPr lvl="1">
              <a:buFont typeface="Wingdings" charset="2"/>
              <a:buChar char="Ø"/>
            </a:pPr>
            <a:endParaRPr lang="en-US" sz="2600" b="1" dirty="0"/>
          </a:p>
        </p:txBody>
      </p:sp>
    </p:spTree>
    <p:extLst>
      <p:ext uri="{BB962C8B-B14F-4D97-AF65-F5344CB8AC3E}">
        <p14:creationId xmlns:p14="http://schemas.microsoft.com/office/powerpoint/2010/main" val="18101250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Evaluation of </a:t>
            </a:r>
            <a:br>
              <a:rPr lang="en-US" sz="3600" b="1" dirty="0" smtClean="0"/>
            </a:br>
            <a:r>
              <a:rPr lang="en-US" sz="3600" b="1" dirty="0" smtClean="0"/>
              <a:t>supply-side policies</a:t>
            </a:r>
            <a:endParaRPr lang="en-US" sz="3600" b="1" dirty="0"/>
          </a:p>
        </p:txBody>
      </p:sp>
      <p:sp>
        <p:nvSpPr>
          <p:cNvPr id="3" name="Content Placeholder 2"/>
          <p:cNvSpPr>
            <a:spLocks noGrp="1"/>
          </p:cNvSpPr>
          <p:nvPr>
            <p:ph idx="1"/>
          </p:nvPr>
        </p:nvSpPr>
        <p:spPr>
          <a:xfrm>
            <a:off x="423296" y="1828800"/>
            <a:ext cx="8371875" cy="4709722"/>
          </a:xfrm>
        </p:spPr>
        <p:txBody>
          <a:bodyPr>
            <a:normAutofit fontScale="85000" lnSpcReduction="10000"/>
          </a:bodyPr>
          <a:lstStyle/>
          <a:p>
            <a:r>
              <a:rPr lang="en-US" sz="2800" b="1" dirty="0">
                <a:solidFill>
                  <a:schemeClr val="bg1">
                    <a:lumMod val="75000"/>
                  </a:schemeClr>
                </a:solidFill>
              </a:rPr>
              <a:t>Time lags</a:t>
            </a:r>
            <a:r>
              <a:rPr lang="en-US" sz="2800" b="1" dirty="0"/>
              <a:t>: Supply side policies generally take time to implement and show results in the long run. For example, improving the quality of human capital, through education and training, is unlikely to yield quick results.</a:t>
            </a:r>
          </a:p>
          <a:p>
            <a:r>
              <a:rPr lang="en-US" sz="2800" b="1" dirty="0"/>
              <a:t>These policies have an </a:t>
            </a:r>
            <a:r>
              <a:rPr lang="en-US" sz="2800" b="1" dirty="0">
                <a:solidFill>
                  <a:srgbClr val="6D1705"/>
                </a:solidFill>
              </a:rPr>
              <a:t>ability to create employment </a:t>
            </a:r>
            <a:r>
              <a:rPr lang="en-US" sz="2800" b="1" dirty="0"/>
              <a:t>as more jobs are created in various fields such as education, technology and health care. Moreover, these jobs are long term and sustainable.</a:t>
            </a:r>
          </a:p>
          <a:p>
            <a:r>
              <a:rPr lang="en-US" sz="2800" b="1" dirty="0"/>
              <a:t>Supply side policies have the ability to reduce inflationary pressure in the long term because of efficiency and productivity gains in the product and </a:t>
            </a:r>
            <a:r>
              <a:rPr lang="en-US" sz="2800" b="1" dirty="0" smtClean="0"/>
              <a:t>labor </a:t>
            </a:r>
            <a:r>
              <a:rPr lang="en-US" sz="2800" b="1" dirty="0"/>
              <a:t>markets.</a:t>
            </a:r>
          </a:p>
        </p:txBody>
      </p:sp>
    </p:spTree>
    <p:extLst>
      <p:ext uri="{BB962C8B-B14F-4D97-AF65-F5344CB8AC3E}">
        <p14:creationId xmlns:p14="http://schemas.microsoft.com/office/powerpoint/2010/main" val="113771985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Evaluation of </a:t>
            </a:r>
            <a:br>
              <a:rPr lang="en-US" sz="3600" b="1" dirty="0" smtClean="0"/>
            </a:br>
            <a:r>
              <a:rPr lang="en-US" sz="3600" b="1" dirty="0" smtClean="0"/>
              <a:t>supply-side policies</a:t>
            </a:r>
            <a:endParaRPr lang="en-US" sz="3600" b="1" dirty="0"/>
          </a:p>
        </p:txBody>
      </p:sp>
      <p:sp>
        <p:nvSpPr>
          <p:cNvPr id="3" name="Content Placeholder 2"/>
          <p:cNvSpPr>
            <a:spLocks noGrp="1"/>
          </p:cNvSpPr>
          <p:nvPr>
            <p:ph idx="1"/>
          </p:nvPr>
        </p:nvSpPr>
        <p:spPr>
          <a:xfrm>
            <a:off x="423296" y="1828800"/>
            <a:ext cx="8371875" cy="4709722"/>
          </a:xfrm>
        </p:spPr>
        <p:txBody>
          <a:bodyPr>
            <a:normAutofit fontScale="92500" lnSpcReduction="20000"/>
          </a:bodyPr>
          <a:lstStyle/>
          <a:p>
            <a:r>
              <a:rPr lang="en-US" sz="2800" b="1" dirty="0"/>
              <a:t>Supply-side policy is very costly to implement and have severe </a:t>
            </a:r>
            <a:r>
              <a:rPr lang="en-US" sz="2800" b="1" dirty="0">
                <a:solidFill>
                  <a:srgbClr val="6D1705"/>
                </a:solidFill>
              </a:rPr>
              <a:t>impact on the government budget</a:t>
            </a:r>
            <a:r>
              <a:rPr lang="en-US" sz="2800" b="1" dirty="0"/>
              <a:t>.  For example, the provision of education and training is highly </a:t>
            </a:r>
            <a:r>
              <a:rPr lang="en-US" sz="2800" b="1" dirty="0" smtClean="0"/>
              <a:t>labor </a:t>
            </a:r>
            <a:r>
              <a:rPr lang="en-US" sz="2800" b="1" dirty="0"/>
              <a:t>intensive and extremely costly. The government has to carefully plan these spending over a period of time. </a:t>
            </a:r>
            <a:endParaRPr lang="en-US" sz="2800" b="1" dirty="0" smtClean="0"/>
          </a:p>
          <a:p>
            <a:r>
              <a:rPr lang="en-US" sz="2800" b="1" dirty="0" smtClean="0"/>
              <a:t>In </a:t>
            </a:r>
            <a:r>
              <a:rPr lang="en-US" sz="2800" b="1" dirty="0"/>
              <a:t>the short run market oriented supply side policies such </a:t>
            </a:r>
            <a:r>
              <a:rPr lang="en-US" sz="2800" b="1" dirty="0">
                <a:solidFill>
                  <a:srgbClr val="6D1705"/>
                </a:solidFill>
              </a:rPr>
              <a:t>as reducing in income and corporate taxes </a:t>
            </a:r>
            <a:r>
              <a:rPr lang="en-US" sz="2800" b="1" dirty="0"/>
              <a:t>can reduce government’s main source of revenue, however in the long run size of the economic growth would be significant enough that the increased government revenue from a faster growing economy would cause overall revenue to increase.</a:t>
            </a:r>
          </a:p>
        </p:txBody>
      </p:sp>
    </p:spTree>
    <p:extLst>
      <p:ext uri="{BB962C8B-B14F-4D97-AF65-F5344CB8AC3E}">
        <p14:creationId xmlns:p14="http://schemas.microsoft.com/office/powerpoint/2010/main" val="403091812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Evaluation of </a:t>
            </a:r>
            <a:br>
              <a:rPr lang="en-US" sz="3600" b="1" dirty="0" smtClean="0"/>
            </a:br>
            <a:r>
              <a:rPr lang="en-US" sz="3600" b="1" dirty="0" smtClean="0"/>
              <a:t>supply-side policies</a:t>
            </a:r>
            <a:endParaRPr lang="en-US" sz="3600" b="1" dirty="0"/>
          </a:p>
        </p:txBody>
      </p:sp>
      <p:sp>
        <p:nvSpPr>
          <p:cNvPr id="3" name="Content Placeholder 2"/>
          <p:cNvSpPr>
            <a:spLocks noGrp="1"/>
          </p:cNvSpPr>
          <p:nvPr>
            <p:ph idx="1"/>
          </p:nvPr>
        </p:nvSpPr>
        <p:spPr>
          <a:xfrm>
            <a:off x="423296" y="1567991"/>
            <a:ext cx="8371875" cy="5290009"/>
          </a:xfrm>
        </p:spPr>
        <p:txBody>
          <a:bodyPr>
            <a:normAutofit fontScale="77500" lnSpcReduction="20000"/>
          </a:bodyPr>
          <a:lstStyle/>
          <a:p>
            <a:r>
              <a:rPr lang="en-US" sz="2800" b="1" dirty="0">
                <a:solidFill>
                  <a:srgbClr val="6D1705"/>
                </a:solidFill>
              </a:rPr>
              <a:t>Effect on equity</a:t>
            </a:r>
            <a:r>
              <a:rPr lang="en-US" sz="2800" b="1" dirty="0"/>
              <a:t>:  Many supply-side measures have a negative effect on the distribution of income, at least in the short-term. For example, lower taxes rates, reduced union power, and </a:t>
            </a:r>
            <a:r>
              <a:rPr lang="en-US" sz="2800" b="1" dirty="0" smtClean="0"/>
              <a:t>privatization </a:t>
            </a:r>
            <a:r>
              <a:rPr lang="en-US" sz="2800" b="1" dirty="0"/>
              <a:t>have all contributed to a widening of the gap between rich and poor.</a:t>
            </a:r>
          </a:p>
          <a:p>
            <a:r>
              <a:rPr lang="en-US" sz="2800" b="1" dirty="0">
                <a:solidFill>
                  <a:srgbClr val="6D1705"/>
                </a:solidFill>
              </a:rPr>
              <a:t>Effect on the environment</a:t>
            </a:r>
            <a:r>
              <a:rPr lang="en-US" sz="2800" b="1" dirty="0"/>
              <a:t>:  Supply side policies lead to more economic growth. However, it can lead to exploitation of natural resources and environment if environmental regulations are relaxed thus creating negative externalities of production.</a:t>
            </a:r>
          </a:p>
          <a:p>
            <a:r>
              <a:rPr lang="en-US" sz="2800" b="1" dirty="0">
                <a:solidFill>
                  <a:srgbClr val="6D1705"/>
                </a:solidFill>
              </a:rPr>
              <a:t>Opposition</a:t>
            </a:r>
            <a:r>
              <a:rPr lang="en-US" sz="2800" b="1" dirty="0"/>
              <a:t>: Power of </a:t>
            </a:r>
            <a:r>
              <a:rPr lang="en-US" sz="2800" b="1" dirty="0" smtClean="0"/>
              <a:t>labor </a:t>
            </a:r>
            <a:r>
              <a:rPr lang="en-US" sz="2800" b="1" dirty="0"/>
              <a:t>unions, reducing unemployment benefits and abolishing minimum wages can lead to wide spread discontent among the </a:t>
            </a:r>
            <a:r>
              <a:rPr lang="en-US" sz="2800" b="1" dirty="0" smtClean="0"/>
              <a:t>labor </a:t>
            </a:r>
            <a:r>
              <a:rPr lang="en-US" sz="2800" b="1" dirty="0"/>
              <a:t>force in the economy. Thus governments are usually hesitant in taking these steps. Moreover, these might also lead to worsening of working conditions in the long run which will affect </a:t>
            </a:r>
            <a:r>
              <a:rPr lang="en-US" sz="2800" b="1" dirty="0" smtClean="0"/>
              <a:t>labor </a:t>
            </a:r>
            <a:r>
              <a:rPr lang="en-US" sz="2800" b="1" dirty="0"/>
              <a:t>productivity.</a:t>
            </a:r>
          </a:p>
        </p:txBody>
      </p:sp>
    </p:spTree>
    <p:extLst>
      <p:ext uri="{BB962C8B-B14F-4D97-AF65-F5344CB8AC3E}">
        <p14:creationId xmlns:p14="http://schemas.microsoft.com/office/powerpoint/2010/main" val="243836037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20" y="342900"/>
            <a:ext cx="6508377" cy="1143000"/>
          </a:xfrm>
        </p:spPr>
        <p:txBody>
          <a:bodyPr/>
          <a:lstStyle/>
          <a:p>
            <a:r>
              <a:rPr lang="en-US" dirty="0"/>
              <a:t>S</a:t>
            </a:r>
            <a:r>
              <a:rPr lang="en-US" dirty="0" smtClean="0"/>
              <a:t>upply-side policies</a:t>
            </a:r>
            <a:endParaRPr lang="en-US" dirty="0"/>
          </a:p>
        </p:txBody>
      </p:sp>
      <p:sp>
        <p:nvSpPr>
          <p:cNvPr id="3" name="Content Placeholder 2"/>
          <p:cNvSpPr>
            <a:spLocks noGrp="1"/>
          </p:cNvSpPr>
          <p:nvPr>
            <p:ph idx="1"/>
          </p:nvPr>
        </p:nvSpPr>
        <p:spPr>
          <a:xfrm>
            <a:off x="582620" y="1645324"/>
            <a:ext cx="7695189" cy="4893198"/>
          </a:xfrm>
        </p:spPr>
        <p:txBody>
          <a:bodyPr/>
          <a:lstStyle/>
          <a:p>
            <a:pPr>
              <a:buFont typeface="Wingdings" charset="2"/>
              <a:buChar char="Ø"/>
            </a:pPr>
            <a:r>
              <a:rPr lang="en-US" sz="2800" dirty="0" smtClean="0"/>
              <a:t>Are a combination of government-led and free market policies designed to increase the productive capacity of the country.</a:t>
            </a:r>
          </a:p>
          <a:p>
            <a:pPr>
              <a:buFont typeface="Wingdings" charset="2"/>
              <a:buChar char="Ø"/>
            </a:pPr>
            <a:r>
              <a:rPr lang="en-US" sz="2800" dirty="0"/>
              <a:t>Aim at positively affecting the production side of an economy by improving the institutional framework and the capacity to produce – changing the quantity and/or quality of factors of </a:t>
            </a:r>
            <a:r>
              <a:rPr lang="en-US" sz="2800" dirty="0" smtClean="0"/>
              <a:t>production.</a:t>
            </a:r>
            <a:endParaRPr lang="en-US" sz="2800" dirty="0"/>
          </a:p>
          <a:p>
            <a:pPr marL="0" indent="0">
              <a:buNone/>
            </a:pPr>
            <a:endParaRPr lang="en-US" dirty="0" smtClean="0"/>
          </a:p>
        </p:txBody>
      </p:sp>
    </p:spTree>
    <p:extLst>
      <p:ext uri="{BB962C8B-B14F-4D97-AF65-F5344CB8AC3E}">
        <p14:creationId xmlns:p14="http://schemas.microsoft.com/office/powerpoint/2010/main" val="228803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sz="3200" dirty="0"/>
              <a:t>Increase in full-</a:t>
            </a:r>
            <a:r>
              <a:rPr lang="en-US" sz="3200" dirty="0" smtClean="0"/>
              <a:t>employment and output</a:t>
            </a:r>
            <a:endParaRPr lang="en-US" sz="3200" dirty="0"/>
          </a:p>
        </p:txBody>
      </p:sp>
      <p:sp>
        <p:nvSpPr>
          <p:cNvPr id="3" name="Content Placeholder 2"/>
          <p:cNvSpPr>
            <a:spLocks noGrp="1"/>
          </p:cNvSpPr>
          <p:nvPr>
            <p:ph idx="1"/>
          </p:nvPr>
        </p:nvSpPr>
        <p:spPr>
          <a:xfrm>
            <a:off x="498474" y="1995404"/>
            <a:ext cx="7556313"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119743" y="6110561"/>
            <a:ext cx="6935044" cy="247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745962" y="2253551"/>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950446" y="2862904"/>
            <a:ext cx="2032037" cy="2389865"/>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8054787" y="6181461"/>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540096"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6" name="Rectangle 25"/>
          <p:cNvSpPr/>
          <p:nvPr/>
        </p:nvSpPr>
        <p:spPr>
          <a:xfrm>
            <a:off x="6335779" y="6181461"/>
            <a:ext cx="598278" cy="369332"/>
          </a:xfrm>
          <a:prstGeom prst="rect">
            <a:avLst/>
          </a:prstGeom>
        </p:spPr>
        <p:txBody>
          <a:bodyPr wrap="none">
            <a:spAutoFit/>
          </a:bodyPr>
          <a:lstStyle/>
          <a:p>
            <a:r>
              <a:rPr lang="en-US" dirty="0" smtClean="0"/>
              <a:t>Y</a:t>
            </a:r>
            <a:r>
              <a:rPr lang="en-US" baseline="-25000" dirty="0" smtClean="0"/>
              <a:t>FE1</a:t>
            </a:r>
            <a:r>
              <a:rPr lang="en-US" dirty="0" smtClean="0"/>
              <a:t> </a:t>
            </a:r>
            <a:endParaRPr lang="en-US" dirty="0"/>
          </a:p>
        </p:txBody>
      </p:sp>
      <p:sp>
        <p:nvSpPr>
          <p:cNvPr id="38" name="Freeform 37"/>
          <p:cNvSpPr/>
          <p:nvPr/>
        </p:nvSpPr>
        <p:spPr>
          <a:xfrm>
            <a:off x="1959709" y="2239347"/>
            <a:ext cx="2215078" cy="249763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44" name="Rectangle 43"/>
          <p:cNvSpPr/>
          <p:nvPr/>
        </p:nvSpPr>
        <p:spPr>
          <a:xfrm>
            <a:off x="4982483" y="5285773"/>
            <a:ext cx="550301" cy="369332"/>
          </a:xfrm>
          <a:prstGeom prst="rect">
            <a:avLst/>
          </a:prstGeom>
        </p:spPr>
        <p:txBody>
          <a:bodyPr wrap="none">
            <a:spAutoFit/>
          </a:bodyPr>
          <a:lstStyle/>
          <a:p>
            <a:r>
              <a:rPr lang="en-US" dirty="0" smtClean="0"/>
              <a:t>AD </a:t>
            </a:r>
            <a:endParaRPr lang="en-US" dirty="0"/>
          </a:p>
        </p:txBody>
      </p:sp>
      <p:sp>
        <p:nvSpPr>
          <p:cNvPr id="49" name="TextBox 48"/>
          <p:cNvSpPr txBox="1"/>
          <p:nvPr/>
        </p:nvSpPr>
        <p:spPr>
          <a:xfrm>
            <a:off x="3966465" y="1884219"/>
            <a:ext cx="1016018"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142934" y="1870015"/>
            <a:ext cx="900143" cy="369332"/>
          </a:xfrm>
          <a:prstGeom prst="rect">
            <a:avLst/>
          </a:prstGeom>
          <a:noFill/>
        </p:spPr>
        <p:txBody>
          <a:bodyPr wrap="square" rtlCol="0">
            <a:spAutoFit/>
          </a:bodyPr>
          <a:lstStyle/>
          <a:p>
            <a:r>
              <a:rPr lang="en-US" dirty="0"/>
              <a:t>L</a:t>
            </a:r>
            <a:r>
              <a:rPr lang="en-US" dirty="0" smtClean="0"/>
              <a:t>RAS</a:t>
            </a:r>
            <a:endParaRPr lang="en-US" dirty="0"/>
          </a:p>
        </p:txBody>
      </p:sp>
      <p:sp>
        <p:nvSpPr>
          <p:cNvPr id="33" name="Freeform 32"/>
          <p:cNvSpPr/>
          <p:nvPr/>
        </p:nvSpPr>
        <p:spPr>
          <a:xfrm>
            <a:off x="4875754" y="2253552"/>
            <a:ext cx="2163519" cy="2483426"/>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cxnSp>
        <p:nvCxnSpPr>
          <p:cNvPr id="34" name="Straight Connector 33"/>
          <p:cNvCxnSpPr/>
          <p:nvPr/>
        </p:nvCxnSpPr>
        <p:spPr>
          <a:xfrm flipV="1">
            <a:off x="6503015" y="2253552"/>
            <a:ext cx="27311" cy="3857010"/>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6058155" y="1810738"/>
            <a:ext cx="889719" cy="369332"/>
          </a:xfrm>
          <a:prstGeom prst="rect">
            <a:avLst/>
          </a:prstGeom>
          <a:noFill/>
        </p:spPr>
        <p:txBody>
          <a:bodyPr wrap="square" rtlCol="0">
            <a:spAutoFit/>
          </a:bodyPr>
          <a:lstStyle/>
          <a:p>
            <a:r>
              <a:rPr lang="en-US" dirty="0" smtClean="0"/>
              <a:t>LRAS</a:t>
            </a:r>
            <a:r>
              <a:rPr lang="en-US" baseline="-25000" dirty="0" smtClean="0"/>
              <a:t>1</a:t>
            </a:r>
            <a:endParaRPr lang="en-US" baseline="-25000" dirty="0"/>
          </a:p>
        </p:txBody>
      </p:sp>
      <p:sp>
        <p:nvSpPr>
          <p:cNvPr id="36" name="TextBox 35"/>
          <p:cNvSpPr txBox="1"/>
          <p:nvPr/>
        </p:nvSpPr>
        <p:spPr>
          <a:xfrm>
            <a:off x="7083388" y="1885789"/>
            <a:ext cx="97139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
        <p:nvSpPr>
          <p:cNvPr id="29" name="Rectangle 28"/>
          <p:cNvSpPr/>
          <p:nvPr/>
        </p:nvSpPr>
        <p:spPr>
          <a:xfrm>
            <a:off x="7471698" y="5101107"/>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cxnSp>
        <p:nvCxnSpPr>
          <p:cNvPr id="37" name="Straight Connector 36"/>
          <p:cNvCxnSpPr/>
          <p:nvPr/>
        </p:nvCxnSpPr>
        <p:spPr>
          <a:xfrm>
            <a:off x="5439661" y="2711242"/>
            <a:ext cx="2032037" cy="2389865"/>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39708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sz="3200" dirty="0" smtClean="0"/>
              <a:t>Increase in short run as</a:t>
            </a:r>
            <a:endParaRPr lang="en-US" sz="3200" dirty="0"/>
          </a:p>
        </p:txBody>
      </p:sp>
      <p:sp>
        <p:nvSpPr>
          <p:cNvPr id="3" name="Content Placeholder 2"/>
          <p:cNvSpPr>
            <a:spLocks noGrp="1"/>
          </p:cNvSpPr>
          <p:nvPr>
            <p:ph idx="1"/>
          </p:nvPr>
        </p:nvSpPr>
        <p:spPr>
          <a:xfrm>
            <a:off x="498474" y="1995404"/>
            <a:ext cx="7556313"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119743" y="6110561"/>
            <a:ext cx="6935044" cy="247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745962" y="2253551"/>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279315" y="3266884"/>
            <a:ext cx="2032037" cy="2389865"/>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8054787" y="6181461"/>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540096"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6" name="Rectangle 25"/>
          <p:cNvSpPr/>
          <p:nvPr/>
        </p:nvSpPr>
        <p:spPr>
          <a:xfrm>
            <a:off x="2589313" y="6181461"/>
            <a:ext cx="460433" cy="369332"/>
          </a:xfrm>
          <a:prstGeom prst="rect">
            <a:avLst/>
          </a:prstGeom>
        </p:spPr>
        <p:txBody>
          <a:bodyPr wrap="none">
            <a:spAutoFit/>
          </a:bodyPr>
          <a:lstStyle/>
          <a:p>
            <a:r>
              <a:rPr lang="en-US" dirty="0" smtClean="0"/>
              <a:t>Y</a:t>
            </a:r>
            <a:r>
              <a:rPr lang="en-US" baseline="-25000" dirty="0" smtClean="0"/>
              <a:t>E</a:t>
            </a:r>
            <a:endParaRPr lang="en-US" dirty="0"/>
          </a:p>
        </p:txBody>
      </p:sp>
      <p:sp>
        <p:nvSpPr>
          <p:cNvPr id="38" name="Freeform 37"/>
          <p:cNvSpPr/>
          <p:nvPr/>
        </p:nvSpPr>
        <p:spPr>
          <a:xfrm>
            <a:off x="1614800" y="2239347"/>
            <a:ext cx="3110287" cy="1994228"/>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44" name="Rectangle 43"/>
          <p:cNvSpPr/>
          <p:nvPr/>
        </p:nvSpPr>
        <p:spPr>
          <a:xfrm>
            <a:off x="4174787" y="5656749"/>
            <a:ext cx="550301" cy="369332"/>
          </a:xfrm>
          <a:prstGeom prst="rect">
            <a:avLst/>
          </a:prstGeom>
        </p:spPr>
        <p:txBody>
          <a:bodyPr wrap="none">
            <a:spAutoFit/>
          </a:bodyPr>
          <a:lstStyle/>
          <a:p>
            <a:r>
              <a:rPr lang="en-US" dirty="0" smtClean="0"/>
              <a:t>AD </a:t>
            </a:r>
            <a:endParaRPr lang="en-US" dirty="0"/>
          </a:p>
        </p:txBody>
      </p:sp>
      <p:sp>
        <p:nvSpPr>
          <p:cNvPr id="49" name="TextBox 48"/>
          <p:cNvSpPr txBox="1"/>
          <p:nvPr/>
        </p:nvSpPr>
        <p:spPr>
          <a:xfrm>
            <a:off x="3966465" y="1884219"/>
            <a:ext cx="1016018"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142934" y="1870015"/>
            <a:ext cx="900143" cy="369332"/>
          </a:xfrm>
          <a:prstGeom prst="rect">
            <a:avLst/>
          </a:prstGeom>
          <a:noFill/>
        </p:spPr>
        <p:txBody>
          <a:bodyPr wrap="square" rtlCol="0">
            <a:spAutoFit/>
          </a:bodyPr>
          <a:lstStyle/>
          <a:p>
            <a:r>
              <a:rPr lang="en-US" dirty="0"/>
              <a:t>L</a:t>
            </a:r>
            <a:r>
              <a:rPr lang="en-US" dirty="0" smtClean="0"/>
              <a:t>RAS</a:t>
            </a:r>
            <a:endParaRPr lang="en-US" dirty="0"/>
          </a:p>
        </p:txBody>
      </p:sp>
      <p:sp>
        <p:nvSpPr>
          <p:cNvPr id="36" name="TextBox 35"/>
          <p:cNvSpPr txBox="1"/>
          <p:nvPr/>
        </p:nvSpPr>
        <p:spPr>
          <a:xfrm>
            <a:off x="5123680" y="2897552"/>
            <a:ext cx="97139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
        <p:nvSpPr>
          <p:cNvPr id="25" name="Freeform 24"/>
          <p:cNvSpPr/>
          <p:nvPr/>
        </p:nvSpPr>
        <p:spPr>
          <a:xfrm>
            <a:off x="1872196" y="3388861"/>
            <a:ext cx="3110287" cy="1994228"/>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cxnSp>
        <p:nvCxnSpPr>
          <p:cNvPr id="7" name="Straight Arrow Connector 6"/>
          <p:cNvCxnSpPr/>
          <p:nvPr/>
        </p:nvCxnSpPr>
        <p:spPr>
          <a:xfrm>
            <a:off x="2069452" y="4233575"/>
            <a:ext cx="564396" cy="7526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7" name="Line 27"/>
          <p:cNvSpPr>
            <a:spLocks noChangeShapeType="1"/>
          </p:cNvSpPr>
          <p:nvPr/>
        </p:nvSpPr>
        <p:spPr bwMode="auto">
          <a:xfrm>
            <a:off x="2935728" y="4014104"/>
            <a:ext cx="0" cy="2121191"/>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extLst>
      <p:ext uri="{BB962C8B-B14F-4D97-AF65-F5344CB8AC3E}">
        <p14:creationId xmlns:p14="http://schemas.microsoft.com/office/powerpoint/2010/main" val="122104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01766"/>
            <a:ext cx="7556313" cy="1116106"/>
          </a:xfrm>
        </p:spPr>
        <p:txBody>
          <a:bodyPr/>
          <a:lstStyle/>
          <a:p>
            <a:r>
              <a:rPr lang="en-US" sz="3200" dirty="0" smtClean="0"/>
              <a:t>Increase in ad vs. as</a:t>
            </a:r>
            <a:endParaRPr lang="en-US" sz="3200" dirty="0"/>
          </a:p>
        </p:txBody>
      </p:sp>
      <p:sp>
        <p:nvSpPr>
          <p:cNvPr id="3" name="Content Placeholder 2"/>
          <p:cNvSpPr>
            <a:spLocks noGrp="1"/>
          </p:cNvSpPr>
          <p:nvPr>
            <p:ph idx="1"/>
          </p:nvPr>
        </p:nvSpPr>
        <p:spPr>
          <a:xfrm>
            <a:off x="498474" y="1995404"/>
            <a:ext cx="7556313"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119743" y="6110561"/>
            <a:ext cx="6935044" cy="247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3745962" y="2253551"/>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279315" y="3266884"/>
            <a:ext cx="2032037" cy="2389865"/>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8054787" y="6181461"/>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540096"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6" name="Rectangle 25"/>
          <p:cNvSpPr/>
          <p:nvPr/>
        </p:nvSpPr>
        <p:spPr>
          <a:xfrm>
            <a:off x="2589313" y="6181461"/>
            <a:ext cx="460433" cy="369332"/>
          </a:xfrm>
          <a:prstGeom prst="rect">
            <a:avLst/>
          </a:prstGeom>
        </p:spPr>
        <p:txBody>
          <a:bodyPr wrap="none">
            <a:spAutoFit/>
          </a:bodyPr>
          <a:lstStyle/>
          <a:p>
            <a:r>
              <a:rPr lang="en-US" dirty="0" smtClean="0"/>
              <a:t>Y</a:t>
            </a:r>
            <a:r>
              <a:rPr lang="en-US" baseline="-25000" dirty="0" smtClean="0"/>
              <a:t>E</a:t>
            </a:r>
            <a:endParaRPr lang="en-US" dirty="0"/>
          </a:p>
        </p:txBody>
      </p:sp>
      <p:sp>
        <p:nvSpPr>
          <p:cNvPr id="38" name="Freeform 37"/>
          <p:cNvSpPr/>
          <p:nvPr/>
        </p:nvSpPr>
        <p:spPr>
          <a:xfrm>
            <a:off x="1614800" y="2239347"/>
            <a:ext cx="3110287" cy="1994228"/>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44" name="Rectangle 43"/>
          <p:cNvSpPr/>
          <p:nvPr/>
        </p:nvSpPr>
        <p:spPr>
          <a:xfrm>
            <a:off x="4993116" y="5102751"/>
            <a:ext cx="628748"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9" name="TextBox 48"/>
          <p:cNvSpPr txBox="1"/>
          <p:nvPr/>
        </p:nvSpPr>
        <p:spPr>
          <a:xfrm>
            <a:off x="3966465" y="1884219"/>
            <a:ext cx="1016018"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142934" y="1870015"/>
            <a:ext cx="900143" cy="369332"/>
          </a:xfrm>
          <a:prstGeom prst="rect">
            <a:avLst/>
          </a:prstGeom>
          <a:noFill/>
        </p:spPr>
        <p:txBody>
          <a:bodyPr wrap="square" rtlCol="0">
            <a:spAutoFit/>
          </a:bodyPr>
          <a:lstStyle/>
          <a:p>
            <a:r>
              <a:rPr lang="en-US" dirty="0"/>
              <a:t>L</a:t>
            </a:r>
            <a:r>
              <a:rPr lang="en-US" dirty="0" smtClean="0"/>
              <a:t>RAS</a:t>
            </a:r>
            <a:endParaRPr lang="en-US" dirty="0"/>
          </a:p>
        </p:txBody>
      </p:sp>
      <p:sp>
        <p:nvSpPr>
          <p:cNvPr id="36" name="TextBox 35"/>
          <p:cNvSpPr txBox="1"/>
          <p:nvPr/>
        </p:nvSpPr>
        <p:spPr>
          <a:xfrm>
            <a:off x="4857159" y="3076754"/>
            <a:ext cx="971399" cy="369332"/>
          </a:xfrm>
          <a:prstGeom prst="rect">
            <a:avLst/>
          </a:prstGeom>
          <a:noFill/>
        </p:spPr>
        <p:txBody>
          <a:bodyPr wrap="square" rtlCol="0">
            <a:spAutoFit/>
          </a:bodyPr>
          <a:lstStyle/>
          <a:p>
            <a:r>
              <a:rPr lang="en-US" dirty="0" smtClean="0"/>
              <a:t>SRAS</a:t>
            </a:r>
            <a:r>
              <a:rPr lang="en-US" baseline="-25000" dirty="0" smtClean="0"/>
              <a:t>1</a:t>
            </a:r>
            <a:endParaRPr lang="en-US" baseline="-25000" dirty="0"/>
          </a:p>
        </p:txBody>
      </p:sp>
      <p:sp>
        <p:nvSpPr>
          <p:cNvPr id="25" name="Freeform 24"/>
          <p:cNvSpPr/>
          <p:nvPr/>
        </p:nvSpPr>
        <p:spPr>
          <a:xfrm>
            <a:off x="1614800" y="3500316"/>
            <a:ext cx="3110287" cy="1994228"/>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cxnSp>
        <p:nvCxnSpPr>
          <p:cNvPr id="7" name="Straight Arrow Connector 6"/>
          <p:cNvCxnSpPr/>
          <p:nvPr/>
        </p:nvCxnSpPr>
        <p:spPr>
          <a:xfrm>
            <a:off x="1714919" y="4390374"/>
            <a:ext cx="564396" cy="7526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961079" y="2712886"/>
            <a:ext cx="2032037" cy="2389865"/>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4432182" y="5639753"/>
            <a:ext cx="550301" cy="369332"/>
          </a:xfrm>
          <a:prstGeom prst="rect">
            <a:avLst/>
          </a:prstGeom>
        </p:spPr>
        <p:txBody>
          <a:bodyPr wrap="none">
            <a:spAutoFit/>
          </a:bodyPr>
          <a:lstStyle/>
          <a:p>
            <a:r>
              <a:rPr lang="en-US" dirty="0" smtClean="0"/>
              <a:t>AD </a:t>
            </a:r>
            <a:endParaRPr lang="en-US" dirty="0"/>
          </a:p>
        </p:txBody>
      </p:sp>
      <p:cxnSp>
        <p:nvCxnSpPr>
          <p:cNvPr id="29" name="Straight Arrow Connector 28"/>
          <p:cNvCxnSpPr/>
          <p:nvPr/>
        </p:nvCxnSpPr>
        <p:spPr>
          <a:xfrm>
            <a:off x="2490870" y="3261420"/>
            <a:ext cx="652064" cy="54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Line 27"/>
          <p:cNvSpPr>
            <a:spLocks noChangeShapeType="1"/>
          </p:cNvSpPr>
          <p:nvPr/>
        </p:nvSpPr>
        <p:spPr bwMode="auto">
          <a:xfrm>
            <a:off x="2935728" y="4014104"/>
            <a:ext cx="0" cy="2121191"/>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flipV="1">
            <a:off x="1119743" y="3637738"/>
            <a:ext cx="2653529" cy="29664"/>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2" name="Line 27"/>
          <p:cNvSpPr>
            <a:spLocks noChangeShapeType="1"/>
          </p:cNvSpPr>
          <p:nvPr/>
        </p:nvSpPr>
        <p:spPr bwMode="auto">
          <a:xfrm flipV="1">
            <a:off x="1106087" y="3976648"/>
            <a:ext cx="1829641" cy="29664"/>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3" name="Rectangle 32"/>
          <p:cNvSpPr/>
          <p:nvPr/>
        </p:nvSpPr>
        <p:spPr>
          <a:xfrm>
            <a:off x="563365" y="3791982"/>
            <a:ext cx="429324" cy="369332"/>
          </a:xfrm>
          <a:prstGeom prst="rect">
            <a:avLst/>
          </a:prstGeom>
        </p:spPr>
        <p:txBody>
          <a:bodyPr wrap="none">
            <a:spAutoFit/>
          </a:bodyPr>
          <a:lstStyle/>
          <a:p>
            <a:r>
              <a:rPr lang="en-US" dirty="0"/>
              <a:t>P</a:t>
            </a:r>
            <a:r>
              <a:rPr lang="en-US" baseline="-25000" dirty="0" smtClean="0"/>
              <a:t>E</a:t>
            </a:r>
            <a:endParaRPr lang="en-US" dirty="0"/>
          </a:p>
        </p:txBody>
      </p:sp>
      <p:sp>
        <p:nvSpPr>
          <p:cNvPr id="34" name="Rectangle 33"/>
          <p:cNvSpPr/>
          <p:nvPr/>
        </p:nvSpPr>
        <p:spPr>
          <a:xfrm>
            <a:off x="579912" y="3453072"/>
            <a:ext cx="405129" cy="369332"/>
          </a:xfrm>
          <a:prstGeom prst="rect">
            <a:avLst/>
          </a:prstGeom>
        </p:spPr>
        <p:txBody>
          <a:bodyPr wrap="none">
            <a:spAutoFit/>
          </a:bodyPr>
          <a:lstStyle/>
          <a:p>
            <a:r>
              <a:rPr lang="en-US" dirty="0" smtClean="0"/>
              <a:t>P</a:t>
            </a:r>
            <a:r>
              <a:rPr lang="en-US" baseline="-25000" dirty="0"/>
              <a:t>1</a:t>
            </a:r>
            <a:endParaRPr lang="en-US" dirty="0"/>
          </a:p>
        </p:txBody>
      </p:sp>
      <p:cxnSp>
        <p:nvCxnSpPr>
          <p:cNvPr id="35" name="Straight Arrow Connector 34"/>
          <p:cNvCxnSpPr/>
          <p:nvPr/>
        </p:nvCxnSpPr>
        <p:spPr>
          <a:xfrm flipV="1">
            <a:off x="1395312" y="3667402"/>
            <a:ext cx="0" cy="30924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9448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44" grpId="0"/>
      <p:bldP spid="36" grpId="0"/>
      <p:bldP spid="25" grpId="0" animBg="1"/>
      <p:bldP spid="30" grpId="0" animBg="1"/>
      <p:bldP spid="31" grpId="0" animBg="1"/>
      <p:bldP spid="32" grpId="0" animBg="1"/>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3200" b="1" dirty="0" smtClean="0"/>
              <a:t>MARKET-BASED SUPPLY-SIDE POLICY</a:t>
            </a:r>
            <a:endParaRPr lang="en-US" sz="3200" b="1" dirty="0"/>
          </a:p>
        </p:txBody>
      </p:sp>
      <p:sp>
        <p:nvSpPr>
          <p:cNvPr id="3" name="Content Placeholder 2"/>
          <p:cNvSpPr>
            <a:spLocks noGrp="1"/>
          </p:cNvSpPr>
          <p:nvPr>
            <p:ph idx="1"/>
          </p:nvPr>
        </p:nvSpPr>
        <p:spPr>
          <a:xfrm>
            <a:off x="360586" y="1536631"/>
            <a:ext cx="8591363" cy="5048931"/>
          </a:xfrm>
        </p:spPr>
        <p:txBody>
          <a:bodyPr>
            <a:normAutofit/>
          </a:bodyPr>
          <a:lstStyle/>
          <a:p>
            <a:r>
              <a:rPr lang="en-US" sz="2800" b="1" dirty="0" smtClean="0"/>
              <a:t>These are policies implemented by government, aimed at encouraging production and consumption by the free-market and thus stimulating economic activity without increased government intervention.</a:t>
            </a:r>
          </a:p>
          <a:p>
            <a:r>
              <a:rPr lang="en-US" sz="2800" b="1" dirty="0" smtClean="0"/>
              <a:t>Policies include:</a:t>
            </a:r>
          </a:p>
          <a:p>
            <a:pPr lvl="1">
              <a:buFont typeface="Wingdings" charset="2"/>
              <a:buChar char="Ø"/>
            </a:pPr>
            <a:r>
              <a:rPr lang="en-US" sz="2800" b="1" dirty="0" smtClean="0"/>
              <a:t>Policies to encourage competition</a:t>
            </a:r>
          </a:p>
          <a:p>
            <a:pPr lvl="1">
              <a:buFont typeface="Wingdings" charset="2"/>
              <a:buChar char="Ø"/>
            </a:pPr>
            <a:r>
              <a:rPr lang="en-US" sz="2800" b="1" dirty="0" smtClean="0"/>
              <a:t>Labor market reforms</a:t>
            </a:r>
          </a:p>
          <a:p>
            <a:pPr lvl="1">
              <a:buFont typeface="Wingdings" charset="2"/>
              <a:buChar char="Ø"/>
            </a:pPr>
            <a:r>
              <a:rPr lang="en-US" sz="2800" b="1" dirty="0" smtClean="0"/>
              <a:t>Incentive-related policies</a:t>
            </a:r>
            <a:endParaRPr lang="en-US" sz="2800" b="1" dirty="0"/>
          </a:p>
        </p:txBody>
      </p:sp>
    </p:spTree>
    <p:extLst>
      <p:ext uri="{BB962C8B-B14F-4D97-AF65-F5344CB8AC3E}">
        <p14:creationId xmlns:p14="http://schemas.microsoft.com/office/powerpoint/2010/main" val="169159152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MARKET-BASED SUPPLY-SIDE POLICY: Policies to encourage competition</a:t>
            </a:r>
            <a:endParaRPr lang="en-US" sz="2800" b="1" dirty="0"/>
          </a:p>
        </p:txBody>
      </p:sp>
      <p:sp>
        <p:nvSpPr>
          <p:cNvPr id="3" name="Content Placeholder 2"/>
          <p:cNvSpPr>
            <a:spLocks noGrp="1"/>
          </p:cNvSpPr>
          <p:nvPr>
            <p:ph idx="1"/>
          </p:nvPr>
        </p:nvSpPr>
        <p:spPr>
          <a:xfrm>
            <a:off x="360586" y="1536631"/>
            <a:ext cx="8591363" cy="5048931"/>
          </a:xfrm>
        </p:spPr>
        <p:txBody>
          <a:bodyPr>
            <a:normAutofit fontScale="85000" lnSpcReduction="20000"/>
          </a:bodyPr>
          <a:lstStyle/>
          <a:p>
            <a:pPr>
              <a:buFont typeface="Wingdings" charset="2"/>
              <a:buChar char="²"/>
            </a:pPr>
            <a:r>
              <a:rPr lang="en-US" sz="2800" b="1" dirty="0" smtClean="0">
                <a:solidFill>
                  <a:schemeClr val="bg1">
                    <a:lumMod val="75000"/>
                  </a:schemeClr>
                </a:solidFill>
              </a:rPr>
              <a:t>DEREGULATION OF INDUSTRY:</a:t>
            </a:r>
          </a:p>
          <a:p>
            <a:pPr lvl="1">
              <a:buFont typeface="Wingdings" charset="2"/>
              <a:buChar char="Ø"/>
            </a:pPr>
            <a:r>
              <a:rPr lang="en-US" sz="2600" b="1" dirty="0" smtClean="0"/>
              <a:t>Leads to lower costs among producers, encouraging producers to increase their output, hire more workers, charge lower prices for their goods.</a:t>
            </a:r>
          </a:p>
          <a:p>
            <a:pPr>
              <a:buFont typeface="Wingdings" charset="2"/>
              <a:buChar char="²"/>
            </a:pPr>
            <a:r>
              <a:rPr lang="en-US" sz="2800" b="1" dirty="0" smtClean="0">
                <a:solidFill>
                  <a:srgbClr val="6D1705"/>
                </a:solidFill>
              </a:rPr>
              <a:t>ANTI-MONOPOLY REGULATION</a:t>
            </a:r>
            <a:endParaRPr lang="en-US" sz="2800" b="1" dirty="0">
              <a:solidFill>
                <a:srgbClr val="6D1705"/>
              </a:solidFill>
            </a:endParaRPr>
          </a:p>
          <a:p>
            <a:pPr lvl="1">
              <a:buFont typeface="Wingdings" charset="2"/>
              <a:buChar char="Ø"/>
            </a:pPr>
            <a:r>
              <a:rPr lang="en-US" sz="2600" b="1" dirty="0" smtClean="0"/>
              <a:t>Prevents or dismantle monopolies in the market, increase choices for consumers and decrease in prices </a:t>
            </a:r>
          </a:p>
          <a:p>
            <a:pPr>
              <a:buFont typeface="Wingdings" charset="2"/>
              <a:buChar char="²"/>
            </a:pPr>
            <a:r>
              <a:rPr lang="en-US" sz="2800" b="1" dirty="0" smtClean="0">
                <a:solidFill>
                  <a:srgbClr val="6D1705"/>
                </a:solidFill>
              </a:rPr>
              <a:t>PRIVATIZATION</a:t>
            </a:r>
          </a:p>
          <a:p>
            <a:pPr lvl="1">
              <a:buFont typeface="Wingdings" charset="2"/>
              <a:buChar char="Ø"/>
            </a:pPr>
            <a:r>
              <a:rPr lang="en-US" sz="2600" b="1" dirty="0" smtClean="0"/>
              <a:t>Increase competition and efficiency, lower costs and increase employment</a:t>
            </a:r>
          </a:p>
          <a:p>
            <a:pPr>
              <a:buFont typeface="Wingdings" charset="2"/>
              <a:buChar char="²"/>
            </a:pPr>
            <a:r>
              <a:rPr lang="en-US" sz="2800" b="1" dirty="0" smtClean="0">
                <a:solidFill>
                  <a:srgbClr val="6D1705"/>
                </a:solidFill>
              </a:rPr>
              <a:t>TRADE LIBERALIZATION (FREE TRADE)</a:t>
            </a:r>
            <a:endParaRPr lang="en-US" sz="2800" b="1" dirty="0">
              <a:solidFill>
                <a:srgbClr val="6D1705"/>
              </a:solidFill>
            </a:endParaRPr>
          </a:p>
          <a:p>
            <a:pPr lvl="1">
              <a:buFont typeface="Wingdings" charset="2"/>
              <a:buChar char="Ø"/>
            </a:pPr>
            <a:r>
              <a:rPr lang="en-US" sz="2600" b="1" dirty="0" smtClean="0"/>
              <a:t>Encourage free trade, reduction of trade barriers and open competition (opposed tariffs, quotas and subsidies)</a:t>
            </a:r>
          </a:p>
          <a:p>
            <a:pPr lvl="1"/>
            <a:endParaRPr lang="en-US" sz="2600" b="1" dirty="0" smtClean="0"/>
          </a:p>
          <a:p>
            <a:pPr lvl="1">
              <a:buFont typeface="Wingdings" charset="2"/>
              <a:buChar char="Ø"/>
            </a:pPr>
            <a:endParaRPr lang="en-US" sz="2600" b="1" dirty="0"/>
          </a:p>
        </p:txBody>
      </p:sp>
    </p:spTree>
    <p:extLst>
      <p:ext uri="{BB962C8B-B14F-4D97-AF65-F5344CB8AC3E}">
        <p14:creationId xmlns:p14="http://schemas.microsoft.com/office/powerpoint/2010/main" val="9174364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heckerboard(across)">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ssolv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dissolv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MARKET-BASED SUPPLY-SIDE POLICY: labor market reforms</a:t>
            </a:r>
            <a:endParaRPr lang="en-US" sz="2800" b="1" dirty="0"/>
          </a:p>
        </p:txBody>
      </p:sp>
      <p:sp>
        <p:nvSpPr>
          <p:cNvPr id="3" name="Content Placeholder 2"/>
          <p:cNvSpPr>
            <a:spLocks noGrp="1"/>
          </p:cNvSpPr>
          <p:nvPr>
            <p:ph idx="1"/>
          </p:nvPr>
        </p:nvSpPr>
        <p:spPr>
          <a:xfrm>
            <a:off x="360586" y="1536631"/>
            <a:ext cx="8591363" cy="5048931"/>
          </a:xfrm>
        </p:spPr>
        <p:txBody>
          <a:bodyPr>
            <a:normAutofit/>
          </a:bodyPr>
          <a:lstStyle/>
          <a:p>
            <a:pPr>
              <a:buFont typeface="Wingdings" charset="2"/>
              <a:buChar char="²"/>
            </a:pPr>
            <a:r>
              <a:rPr lang="en-US" sz="2800" b="1" dirty="0" smtClean="0">
                <a:solidFill>
                  <a:schemeClr val="bg1">
                    <a:lumMod val="75000"/>
                  </a:schemeClr>
                </a:solidFill>
              </a:rPr>
              <a:t>REDUCING TRADE UNION POWER</a:t>
            </a:r>
          </a:p>
          <a:p>
            <a:pPr lvl="1">
              <a:buFont typeface="Wingdings" charset="2"/>
              <a:buChar char="Ø"/>
            </a:pPr>
            <a:r>
              <a:rPr lang="en-US" sz="2600" b="1" dirty="0" smtClean="0"/>
              <a:t>Restricting trade union power decreases wage-setting power; more workers would move freely among employers and more employment</a:t>
            </a:r>
          </a:p>
          <a:p>
            <a:pPr>
              <a:buFont typeface="Wingdings" charset="2"/>
              <a:buChar char="²"/>
            </a:pPr>
            <a:r>
              <a:rPr lang="en-US" sz="2800" b="1" dirty="0" smtClean="0">
                <a:solidFill>
                  <a:srgbClr val="6D1705"/>
                </a:solidFill>
              </a:rPr>
              <a:t>REDUCING UNEMPLOYMENT BENEFITS</a:t>
            </a:r>
            <a:endParaRPr lang="en-US" sz="2800" b="1" dirty="0">
              <a:solidFill>
                <a:srgbClr val="6D1705"/>
              </a:solidFill>
            </a:endParaRPr>
          </a:p>
          <a:p>
            <a:pPr lvl="1">
              <a:buFont typeface="Wingdings" charset="2"/>
              <a:buChar char="Ø"/>
            </a:pPr>
            <a:r>
              <a:rPr lang="en-US" sz="2600" b="1" dirty="0" smtClean="0"/>
              <a:t>Increase incentive to find employment</a:t>
            </a:r>
          </a:p>
          <a:p>
            <a:pPr>
              <a:buFont typeface="Wingdings" charset="2"/>
              <a:buChar char="²"/>
            </a:pPr>
            <a:r>
              <a:rPr lang="en-US" sz="2800" b="1" dirty="0" smtClean="0">
                <a:solidFill>
                  <a:srgbClr val="6D1705"/>
                </a:solidFill>
              </a:rPr>
              <a:t>ENDING THE MINIMUM WAGE</a:t>
            </a:r>
          </a:p>
          <a:p>
            <a:pPr lvl="1">
              <a:buFont typeface="Wingdings" charset="2"/>
              <a:buChar char="Ø"/>
            </a:pPr>
            <a:r>
              <a:rPr lang="en-US" sz="2600" b="1" dirty="0" smtClean="0"/>
              <a:t>Increase wage competition among workers, and encourage more workers to take jobs at lower wages</a:t>
            </a:r>
          </a:p>
          <a:p>
            <a:pPr lvl="1">
              <a:buFont typeface="Wingdings" charset="2"/>
              <a:buChar char="Ø"/>
            </a:pPr>
            <a:endParaRPr lang="en-US" sz="2600" b="1" dirty="0"/>
          </a:p>
        </p:txBody>
      </p:sp>
    </p:spTree>
    <p:extLst>
      <p:ext uri="{BB962C8B-B14F-4D97-AF65-F5344CB8AC3E}">
        <p14:creationId xmlns:p14="http://schemas.microsoft.com/office/powerpoint/2010/main" val="39749094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86" y="62753"/>
            <a:ext cx="8591363" cy="1283167"/>
          </a:xfrm>
        </p:spPr>
        <p:txBody>
          <a:bodyPr/>
          <a:lstStyle/>
          <a:p>
            <a:r>
              <a:rPr lang="en-US" sz="2800" b="1" dirty="0" smtClean="0"/>
              <a:t>MARKET-BASED SUPPLY-SIDE POLICY: INCENTIVE-RELATED POLICIES</a:t>
            </a:r>
            <a:endParaRPr lang="en-US" sz="2800" b="1" dirty="0"/>
          </a:p>
        </p:txBody>
      </p:sp>
      <p:sp>
        <p:nvSpPr>
          <p:cNvPr id="3" name="Content Placeholder 2"/>
          <p:cNvSpPr>
            <a:spLocks noGrp="1"/>
          </p:cNvSpPr>
          <p:nvPr>
            <p:ph idx="1"/>
          </p:nvPr>
        </p:nvSpPr>
        <p:spPr>
          <a:xfrm>
            <a:off x="360586" y="1536631"/>
            <a:ext cx="8591363" cy="5048931"/>
          </a:xfrm>
        </p:spPr>
        <p:txBody>
          <a:bodyPr>
            <a:normAutofit/>
          </a:bodyPr>
          <a:lstStyle/>
          <a:p>
            <a:pPr>
              <a:buFont typeface="Wingdings" charset="2"/>
              <a:buChar char="²"/>
            </a:pPr>
            <a:r>
              <a:rPr lang="en-US" sz="2800" b="1" dirty="0" smtClean="0">
                <a:solidFill>
                  <a:schemeClr val="bg1">
                    <a:lumMod val="75000"/>
                  </a:schemeClr>
                </a:solidFill>
              </a:rPr>
              <a:t>REDUCING INCOME TAX</a:t>
            </a:r>
          </a:p>
          <a:p>
            <a:pPr lvl="1">
              <a:buFont typeface="Wingdings" charset="2"/>
              <a:buChar char="Ø"/>
            </a:pPr>
            <a:r>
              <a:rPr lang="en-US" sz="2600" b="1" dirty="0" smtClean="0"/>
              <a:t>Increases incentive to work</a:t>
            </a:r>
          </a:p>
          <a:p>
            <a:pPr>
              <a:buFont typeface="Wingdings" charset="2"/>
              <a:buChar char="²"/>
            </a:pPr>
            <a:r>
              <a:rPr lang="en-US" sz="2800" b="1" dirty="0" smtClean="0">
                <a:solidFill>
                  <a:srgbClr val="6D1705"/>
                </a:solidFill>
              </a:rPr>
              <a:t>REDUCING BUSINESS TAXES AND CAPITAL GAINS TAXES</a:t>
            </a:r>
            <a:endParaRPr lang="en-US" sz="2800" b="1" dirty="0">
              <a:solidFill>
                <a:srgbClr val="6D1705"/>
              </a:solidFill>
            </a:endParaRPr>
          </a:p>
          <a:p>
            <a:pPr lvl="1">
              <a:buFont typeface="Wingdings" charset="2"/>
              <a:buChar char="Ø"/>
            </a:pPr>
            <a:r>
              <a:rPr lang="en-US" sz="2600" b="1" dirty="0" smtClean="0"/>
              <a:t>Encourages firms to produce more and encouraging more employment; encourage investments</a:t>
            </a:r>
          </a:p>
          <a:p>
            <a:pPr lvl="1">
              <a:buFont typeface="Wingdings" charset="2"/>
              <a:buChar char="Ø"/>
            </a:pPr>
            <a:endParaRPr lang="en-US" sz="2600" b="1" dirty="0"/>
          </a:p>
        </p:txBody>
      </p:sp>
    </p:spTree>
    <p:extLst>
      <p:ext uri="{BB962C8B-B14F-4D97-AF65-F5344CB8AC3E}">
        <p14:creationId xmlns:p14="http://schemas.microsoft.com/office/powerpoint/2010/main" val="1939154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300</TotalTime>
  <Words>859</Words>
  <Application>Microsoft Macintosh PowerPoint</Application>
  <PresentationFormat>On-screen Show (4:3)</PresentationFormat>
  <Paragraphs>113</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Precedent</vt:lpstr>
      <vt:lpstr>Supply-side policies</vt:lpstr>
      <vt:lpstr>Supply-side policies</vt:lpstr>
      <vt:lpstr>Increase in full-employment and output</vt:lpstr>
      <vt:lpstr>Increase in short run as</vt:lpstr>
      <vt:lpstr>Increase in ad vs. as</vt:lpstr>
      <vt:lpstr>MARKET-BASED SUPPLY-SIDE POLICY</vt:lpstr>
      <vt:lpstr>MARKET-BASED SUPPLY-SIDE POLICY: Policies to encourage competition</vt:lpstr>
      <vt:lpstr>MARKET-BASED SUPPLY-SIDE POLICY: labor market reforms</vt:lpstr>
      <vt:lpstr>MARKET-BASED SUPPLY-SIDE POLICY: INCENTIVE-RELATED POLICIES</vt:lpstr>
      <vt:lpstr>Interventionist  SUPPLY-SIDE POLICY</vt:lpstr>
      <vt:lpstr>interventionist SUPPLY-SIDE POLICY: investment in human capital</vt:lpstr>
      <vt:lpstr>interventionist SUPPLY-SIDE POLICY: investment in new technology</vt:lpstr>
      <vt:lpstr>interventionist SUPPLY-SIDE POLICY: investment in infrastructure</vt:lpstr>
      <vt:lpstr>interventionist SUPPLY-SIDE POLICY: industrial policies</vt:lpstr>
      <vt:lpstr>Evaluation of  supply-side policies</vt:lpstr>
      <vt:lpstr>Evaluation of  supply-side policies</vt:lpstr>
      <vt:lpstr>Evaluation of  supply-side policies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Supply-side policies</dc:title>
  <dc:creator>Janeth Alexander</dc:creator>
  <cp:lastModifiedBy>Janeth Alexander</cp:lastModifiedBy>
  <cp:revision>27</cp:revision>
  <dcterms:created xsi:type="dcterms:W3CDTF">2013-08-18T07:31:54Z</dcterms:created>
  <dcterms:modified xsi:type="dcterms:W3CDTF">2014-09-28T03:13:27Z</dcterms:modified>
</cp:coreProperties>
</file>