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2"/>
  </p:notesMasterIdLst>
  <p:sldIdLst>
    <p:sldId id="34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95" r:id="rId20"/>
    <p:sldId id="296" r:id="rId21"/>
    <p:sldId id="273" r:id="rId22"/>
    <p:sldId id="274" r:id="rId23"/>
    <p:sldId id="297" r:id="rId24"/>
    <p:sldId id="275" r:id="rId25"/>
    <p:sldId id="307" r:id="rId26"/>
    <p:sldId id="298" r:id="rId27"/>
    <p:sldId id="278" r:id="rId28"/>
    <p:sldId id="279" r:id="rId29"/>
    <p:sldId id="335" r:id="rId30"/>
    <p:sldId id="280" r:id="rId31"/>
    <p:sldId id="281" r:id="rId32"/>
    <p:sldId id="282" r:id="rId33"/>
    <p:sldId id="336" r:id="rId34"/>
    <p:sldId id="283" r:id="rId35"/>
    <p:sldId id="277" r:id="rId36"/>
    <p:sldId id="284" r:id="rId37"/>
    <p:sldId id="337" r:id="rId38"/>
    <p:sldId id="285" r:id="rId39"/>
    <p:sldId id="338" r:id="rId40"/>
    <p:sldId id="286" r:id="rId41"/>
    <p:sldId id="339" r:id="rId42"/>
    <p:sldId id="287" r:id="rId43"/>
    <p:sldId id="288" r:id="rId44"/>
    <p:sldId id="299" r:id="rId45"/>
    <p:sldId id="302" r:id="rId46"/>
    <p:sldId id="303" r:id="rId47"/>
    <p:sldId id="304" r:id="rId48"/>
    <p:sldId id="290" r:id="rId49"/>
    <p:sldId id="291" r:id="rId50"/>
    <p:sldId id="292" r:id="rId51"/>
    <p:sldId id="310" r:id="rId52"/>
    <p:sldId id="311" r:id="rId53"/>
    <p:sldId id="312" r:id="rId54"/>
    <p:sldId id="313" r:id="rId55"/>
    <p:sldId id="309" r:id="rId56"/>
    <p:sldId id="314" r:id="rId57"/>
    <p:sldId id="315" r:id="rId58"/>
    <p:sldId id="316" r:id="rId59"/>
    <p:sldId id="317" r:id="rId60"/>
    <p:sldId id="293"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40" r:id="rId78"/>
    <p:sldId id="341" r:id="rId79"/>
    <p:sldId id="342" r:id="rId80"/>
    <p:sldId id="343" r:id="rId81"/>
    <p:sldId id="344" r:id="rId82"/>
    <p:sldId id="345" r:id="rId83"/>
    <p:sldId id="346" r:id="rId84"/>
    <p:sldId id="347" r:id="rId85"/>
    <p:sldId id="348" r:id="rId86"/>
    <p:sldId id="318" r:id="rId87"/>
    <p:sldId id="351" r:id="rId88"/>
    <p:sldId id="350" r:id="rId89"/>
    <p:sldId id="352" r:id="rId90"/>
    <p:sldId id="353" r:id="rId9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notesMaster" Target="notesMasters/notesMaster1.xml"/><Relationship Id="rId93" Type="http://schemas.openxmlformats.org/officeDocument/2006/relationships/printerSettings" Target="printerSettings/printerSettings1.bin"/><Relationship Id="rId94" Type="http://schemas.openxmlformats.org/officeDocument/2006/relationships/presProps" Target="presProps.xml"/><Relationship Id="rId95" Type="http://schemas.openxmlformats.org/officeDocument/2006/relationships/viewProps" Target="viewProps.xml"/><Relationship Id="rId96" Type="http://schemas.openxmlformats.org/officeDocument/2006/relationships/theme" Target="theme/theme1.xml"/><Relationship Id="rId9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160803-3B59-A04D-BA98-EDD182FF817F}" type="datetimeFigureOut">
              <a:rPr lang="en-US" smtClean="0"/>
              <a:t>8/10/13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3A5B45-489E-7A42-B449-F12EEDE049CE}" type="slidenum">
              <a:rPr lang="en-US" smtClean="0"/>
              <a:t>‹#›</a:t>
            </a:fld>
            <a:endParaRPr lang="en-US"/>
          </a:p>
        </p:txBody>
      </p:sp>
    </p:spTree>
    <p:extLst>
      <p:ext uri="{BB962C8B-B14F-4D97-AF65-F5344CB8AC3E}">
        <p14:creationId xmlns:p14="http://schemas.microsoft.com/office/powerpoint/2010/main" val="25600430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8.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smtClean="0"/>
              <a:t>//</a:t>
            </a:r>
            <a:r>
              <a:rPr lang="en-US" dirty="0" err="1" smtClean="0"/>
              <a:t>watchwww.youtube.com?</a:t>
            </a:r>
            <a:r>
              <a:rPr lang="en-US" dirty="0" err="1" smtClean="0"/>
              <a:t>v</a:t>
            </a:r>
            <a:r>
              <a:rPr lang="en-US" dirty="0" smtClean="0"/>
              <a:t>=_CdTu1pk06w&amp;list=PLF2A3693D8481F442</a:t>
            </a:r>
          </a:p>
          <a:p>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3</a:t>
            </a:fld>
            <a:endParaRPr lang="en-US"/>
          </a:p>
        </p:txBody>
      </p:sp>
    </p:spTree>
    <p:extLst>
      <p:ext uri="{BB962C8B-B14F-4D97-AF65-F5344CB8AC3E}">
        <p14:creationId xmlns:p14="http://schemas.microsoft.com/office/powerpoint/2010/main" val="2659110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Consumer confidence</a:t>
            </a:r>
            <a:r>
              <a:rPr lang="en-US" baseline="0" dirty="0" smtClean="0"/>
              <a:t> is what’s drive the use of the unemployment rate; not everyone knows or understand the mechanics or process of its calculations</a:t>
            </a: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25</a:t>
            </a:fld>
            <a:endParaRPr lang="en-US"/>
          </a:p>
        </p:txBody>
      </p:sp>
    </p:spTree>
    <p:extLst>
      <p:ext uri="{BB962C8B-B14F-4D97-AF65-F5344CB8AC3E}">
        <p14:creationId xmlns:p14="http://schemas.microsoft.com/office/powerpoint/2010/main" val="4133627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April 5</a:t>
            </a:r>
            <a:r>
              <a:rPr lang="en-US" baseline="30000" dirty="0" smtClean="0"/>
              <a:t>th</a:t>
            </a:r>
            <a:r>
              <a:rPr lang="en-US" dirty="0" smtClean="0"/>
              <a:t> news. http://</a:t>
            </a:r>
            <a:r>
              <a:rPr lang="en-US" dirty="0" err="1" smtClean="0"/>
              <a:t>video.foxnews.com</a:t>
            </a:r>
            <a:r>
              <a:rPr lang="en-US" dirty="0" smtClean="0"/>
              <a:t>/v/2280557079001</a:t>
            </a:r>
          </a:p>
          <a:p>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26</a:t>
            </a:fld>
            <a:endParaRPr lang="en-US"/>
          </a:p>
        </p:txBody>
      </p:sp>
    </p:spTree>
    <p:extLst>
      <p:ext uri="{BB962C8B-B14F-4D97-AF65-F5344CB8AC3E}">
        <p14:creationId xmlns:p14="http://schemas.microsoft.com/office/powerpoint/2010/main" val="5340089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the 3.7 M were counted as unemployed</a:t>
            </a:r>
            <a:r>
              <a:rPr lang="en-US" baseline="0" dirty="0" smtClean="0"/>
              <a:t> (added to the 14.5 M unemployed by the end of 2009), the unemployment rate would have been roughly 13%.  Because discouraged workers are not included in the unemployment measure, unemployment understates the hardships of a nation’s workers during economic downturns.</a:t>
            </a: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47</a:t>
            </a:fld>
            <a:endParaRPr lang="en-US"/>
          </a:p>
        </p:txBody>
      </p:sp>
    </p:spTree>
    <p:extLst>
      <p:ext uri="{BB962C8B-B14F-4D97-AF65-F5344CB8AC3E}">
        <p14:creationId xmlns:p14="http://schemas.microsoft.com/office/powerpoint/2010/main" val="2854191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Decline in income = could result in foreclosure on or eviction from a home, or worse, inability to meet the nutritional needs of the household</a:t>
            </a:r>
          </a:p>
          <a:p>
            <a:pPr marL="228600" indent="-228600">
              <a:buAutoNum type="arabicPeriod"/>
            </a:pPr>
            <a:r>
              <a:rPr lang="en-US" dirty="0" smtClean="0"/>
              <a:t>Some studies has shown that higher</a:t>
            </a:r>
            <a:r>
              <a:rPr lang="en-US" baseline="0" dirty="0" smtClean="0"/>
              <a:t> unemployment rates are correlated with higher rates of cardiovascular disease, suicides, and psychiatric hospital admittances</a:t>
            </a: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48</a:t>
            </a:fld>
            <a:endParaRPr lang="en-US"/>
          </a:p>
        </p:txBody>
      </p:sp>
    </p:spTree>
    <p:extLst>
      <p:ext uri="{BB962C8B-B14F-4D97-AF65-F5344CB8AC3E}">
        <p14:creationId xmlns:p14="http://schemas.microsoft.com/office/powerpoint/2010/main" val="10432794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High unemployment means</a:t>
            </a:r>
            <a:r>
              <a:rPr lang="en-US" baseline="0" dirty="0" smtClean="0"/>
              <a:t> supply of available labor has increased in the nation.  An increase in the labor supply can lower the equilibrium rate for those who still have jobs, forcing them to accept pay cuts and reducing the real incomes of all workers.</a:t>
            </a:r>
          </a:p>
          <a:p>
            <a:pPr marL="228600" indent="-228600">
              <a:buAutoNum type="arabicPeriod"/>
            </a:pPr>
            <a:r>
              <a:rPr lang="en-US" baseline="0" dirty="0" smtClean="0"/>
              <a:t>Regions and cities in which unemployment occurs may become depressed and therefore less attractive to new investment by businesses.</a:t>
            </a:r>
          </a:p>
          <a:p>
            <a:pPr marL="228600" indent="-228600">
              <a:buAutoNum type="arabicPeriod"/>
            </a:pPr>
            <a:r>
              <a:rPr lang="en-US" baseline="0" dirty="0" smtClean="0"/>
              <a:t>Unemployment in particular regions or sectors of the economy can lead to social upheaval and large-scale migrations of human populations.</a:t>
            </a: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49</a:t>
            </a:fld>
            <a:endParaRPr lang="en-US"/>
          </a:p>
        </p:txBody>
      </p:sp>
    </p:spTree>
    <p:extLst>
      <p:ext uri="{BB962C8B-B14F-4D97-AF65-F5344CB8AC3E}">
        <p14:creationId xmlns:p14="http://schemas.microsoft.com/office/powerpoint/2010/main" val="297229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Business cycle:  Peak, Recession, Trough, Recovery, Expansion</a:t>
            </a: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50</a:t>
            </a:fld>
            <a:endParaRPr lang="en-US"/>
          </a:p>
        </p:txBody>
      </p:sp>
    </p:spTree>
    <p:extLst>
      <p:ext uri="{BB962C8B-B14F-4D97-AF65-F5344CB8AC3E}">
        <p14:creationId xmlns:p14="http://schemas.microsoft.com/office/powerpoint/2010/main" val="1261050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PPC – Production Possibility</a:t>
            </a:r>
            <a:r>
              <a:rPr lang="en-US" baseline="0" dirty="0" smtClean="0"/>
              <a:t> Curve (Frontier)</a:t>
            </a: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51</a:t>
            </a:fld>
            <a:endParaRPr lang="en-US"/>
          </a:p>
        </p:txBody>
      </p:sp>
    </p:spTree>
    <p:extLst>
      <p:ext uri="{BB962C8B-B14F-4D97-AF65-F5344CB8AC3E}">
        <p14:creationId xmlns:p14="http://schemas.microsoft.com/office/powerpoint/2010/main" val="1261050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52</a:t>
            </a:fld>
            <a:endParaRPr lang="en-US"/>
          </a:p>
        </p:txBody>
      </p:sp>
    </p:spTree>
    <p:extLst>
      <p:ext uri="{BB962C8B-B14F-4D97-AF65-F5344CB8AC3E}">
        <p14:creationId xmlns:p14="http://schemas.microsoft.com/office/powerpoint/2010/main" val="1261050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Protectionism</a:t>
            </a:r>
            <a:r>
              <a:rPr lang="en-US" baseline="0" dirty="0" smtClean="0"/>
              <a:t> (Ch. 21) is the placement of legal restrictions on international trade, and includes tariffs, quotas, subsidies and other bureaucratic barriers.</a:t>
            </a:r>
          </a:p>
          <a:p>
            <a:r>
              <a:rPr lang="en-US" baseline="0" dirty="0" smtClean="0"/>
              <a:t>Tariffs = (1) tax on imports or exports or (2) a list of prices for such things as rail service, bus routes, and electrical usage</a:t>
            </a:r>
          </a:p>
          <a:p>
            <a:r>
              <a:rPr lang="en-US" baseline="0" dirty="0" smtClean="0"/>
              <a:t>Quotas = limit on the physical quantity of a good that can be imported into the country</a:t>
            </a:r>
          </a:p>
          <a:p>
            <a:r>
              <a:rPr lang="en-US" baseline="0" dirty="0" smtClean="0"/>
              <a:t>Subsidy = payment from the government to an individual or firm for the purpose of increasing the purchase or supply of a good</a:t>
            </a:r>
          </a:p>
        </p:txBody>
      </p:sp>
      <p:sp>
        <p:nvSpPr>
          <p:cNvPr id="4" name="Slide Number Placeholder 3"/>
          <p:cNvSpPr>
            <a:spLocks noGrp="1"/>
          </p:cNvSpPr>
          <p:nvPr>
            <p:ph type="sldNum" sz="quarter" idx="10"/>
          </p:nvPr>
        </p:nvSpPr>
        <p:spPr/>
        <p:txBody>
          <a:bodyPr/>
          <a:lstStyle/>
          <a:p>
            <a:fld id="{543A5B45-489E-7A42-B449-F12EEDE049CE}" type="slidenum">
              <a:rPr lang="en-US" smtClean="0"/>
              <a:t>53</a:t>
            </a:fld>
            <a:endParaRPr lang="en-US"/>
          </a:p>
        </p:txBody>
      </p:sp>
    </p:spTree>
    <p:extLst>
      <p:ext uri="{BB962C8B-B14F-4D97-AF65-F5344CB8AC3E}">
        <p14:creationId xmlns:p14="http://schemas.microsoft.com/office/powerpoint/2010/main" val="12610509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Budget deficit (Ch. 17 Fiscal Policy) = total government expenditure in a given year exceeds the total revenue brought in from taxes in that year.</a:t>
            </a:r>
          </a:p>
        </p:txBody>
      </p:sp>
      <p:sp>
        <p:nvSpPr>
          <p:cNvPr id="4" name="Slide Number Placeholder 3"/>
          <p:cNvSpPr>
            <a:spLocks noGrp="1"/>
          </p:cNvSpPr>
          <p:nvPr>
            <p:ph type="sldNum" sz="quarter" idx="10"/>
          </p:nvPr>
        </p:nvSpPr>
        <p:spPr/>
        <p:txBody>
          <a:bodyPr/>
          <a:lstStyle/>
          <a:p>
            <a:fld id="{543A5B45-489E-7A42-B449-F12EEDE049CE}" type="slidenum">
              <a:rPr lang="en-US" smtClean="0"/>
              <a:t>54</a:t>
            </a:fld>
            <a:endParaRPr lang="en-US"/>
          </a:p>
        </p:txBody>
      </p:sp>
    </p:spTree>
    <p:extLst>
      <p:ext uri="{BB962C8B-B14F-4D97-AF65-F5344CB8AC3E}">
        <p14:creationId xmlns:p14="http://schemas.microsoft.com/office/powerpoint/2010/main" val="1261050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www.youtube.com</a:t>
            </a:r>
            <a:r>
              <a:rPr lang="en-US" dirty="0" smtClean="0"/>
              <a:t>/</a:t>
            </a:r>
            <a:r>
              <a:rPr lang="en-US" dirty="0" err="1" smtClean="0"/>
              <a:t>watch?v</a:t>
            </a:r>
            <a:r>
              <a:rPr lang="en-US" dirty="0" smtClean="0"/>
              <a:t>=ZckAN1KYB5I&amp;list=PLF2A3693D8481F442</a:t>
            </a:r>
          </a:p>
          <a:p>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4</a:t>
            </a:fld>
            <a:endParaRPr lang="en-US"/>
          </a:p>
        </p:txBody>
      </p:sp>
    </p:spTree>
    <p:extLst>
      <p:ext uri="{BB962C8B-B14F-4D97-AF65-F5344CB8AC3E}">
        <p14:creationId xmlns:p14="http://schemas.microsoft.com/office/powerpoint/2010/main" val="42680854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Globalization -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secondary sector of the economy manufactures finished goods. All of manufacturing, processing, and construction lies within the secondary sector. Activities associated with the secondary sector include metal working and smelting, automobile production, textile production, chemical and engineering industries, aerospace manufacturing, energy utilities, engineering, breweries and bottlers, construction, and shipbuilding.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tertiary sector of the economy is the service industry. This sector provides services to the general population and to businesses. Activities associated with this sector include retail and wholesale sales, transportation and distribution, entertainment (movies, television, radio, music, theater, etc.), restaurants, clerical services, media, tourism, insurance, banking, healthcare, and law.</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primary sector of the economy extracts or harvests products from the earth. The primary sector includes the production of raw material and basic foods. Activities associated with the primary sector include agriculture (both subsistence and commercial), mining, forestry, farming, grazing, hunting and gathering, fishing, and quarrying. The packaging and processing of the raw material associated with this sector is also considered to be part of this sector.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68</a:t>
            </a:fld>
            <a:endParaRPr lang="en-US"/>
          </a:p>
        </p:txBody>
      </p:sp>
    </p:spTree>
    <p:extLst>
      <p:ext uri="{BB962C8B-B14F-4D97-AF65-F5344CB8AC3E}">
        <p14:creationId xmlns:p14="http://schemas.microsoft.com/office/powerpoint/2010/main" val="32913242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Demand-deficient</a:t>
            </a: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70</a:t>
            </a:fld>
            <a:endParaRPr lang="en-US"/>
          </a:p>
        </p:txBody>
      </p:sp>
    </p:spTree>
    <p:extLst>
      <p:ext uri="{BB962C8B-B14F-4D97-AF65-F5344CB8AC3E}">
        <p14:creationId xmlns:p14="http://schemas.microsoft.com/office/powerpoint/2010/main" val="13909487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secondary sector of the economy manufactures finished goods. All of manufacturing, processing, and construction lies within the secondary sector. Activities associated with the secondary sector include metal working and smelting, automobile production, textile production, chemical and engineering industries, aerospace manufacturing, energy utilities, engineering, breweries and bottlers, construction, and shipbuilding.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tertiary sector of the economy is the service industry. This sector provides services to the general population and to businesses. Activities associated with this sector include retail and wholesale sales, transportation and distribution, entertainment (movies, television, radio, music, theater, etc.), restaurants, clerical services, media, tourism, insurance, banking, healthcare, and law.</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primary sector of the economy extracts or harvests products from the earth. The primary sector includes the production of raw material and basic foods. Activities associated with the primary sector include agriculture (both subsistence and commercial), mining, forestry, farming, grazing, hunting and gathering, fishing, and quarrying. The packaging and processing of the raw material associated with this sector is also considered to be part of this sector.</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71</a:t>
            </a:fld>
            <a:endParaRPr lang="en-US"/>
          </a:p>
        </p:txBody>
      </p:sp>
    </p:spTree>
    <p:extLst>
      <p:ext uri="{BB962C8B-B14F-4D97-AF65-F5344CB8AC3E}">
        <p14:creationId xmlns:p14="http://schemas.microsoft.com/office/powerpoint/2010/main" val="32913242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Fiscal Policy (Ch. 17) = government’s use of taxes and spending to influence</a:t>
            </a:r>
            <a:r>
              <a:rPr lang="en-US" baseline="0" dirty="0" smtClean="0"/>
              <a:t> the overall level of AD in the economy to promote the macroeconomic goals of full employment, stable prices and economic growth</a:t>
            </a:r>
          </a:p>
          <a:p>
            <a:r>
              <a:rPr lang="en-US" baseline="0" dirty="0" smtClean="0"/>
              <a:t>Monetary Policy (Ch. 18) = </a:t>
            </a:r>
            <a:r>
              <a:rPr lang="en-US" sz="1200" kern="1200" dirty="0" smtClean="0">
                <a:solidFill>
                  <a:schemeClr val="tx1"/>
                </a:solidFill>
                <a:latin typeface="+mn-lt"/>
                <a:ea typeface="+mn-ea"/>
                <a:cs typeface="+mn-cs"/>
              </a:rPr>
              <a:t>The actions of a central bank, currency board or other regulatory committee that determine the size and rate of growth of the money supply, which in turn affects interest rates. Monetary policy is maintained through actions such as increasing the interest rate, or changing the amount of money banks need to keep in the vault (bank reserves).</a:t>
            </a: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72</a:t>
            </a:fld>
            <a:endParaRPr lang="en-US"/>
          </a:p>
        </p:txBody>
      </p:sp>
    </p:spTree>
    <p:extLst>
      <p:ext uri="{BB962C8B-B14F-4D97-AF65-F5344CB8AC3E}">
        <p14:creationId xmlns:p14="http://schemas.microsoft.com/office/powerpoint/2010/main" val="1103408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74</a:t>
            </a:fld>
            <a:endParaRPr lang="en-US"/>
          </a:p>
        </p:txBody>
      </p:sp>
    </p:spTree>
    <p:extLst>
      <p:ext uri="{BB962C8B-B14F-4D97-AF65-F5344CB8AC3E}">
        <p14:creationId xmlns:p14="http://schemas.microsoft.com/office/powerpoint/2010/main" val="32913242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75</a:t>
            </a:fld>
            <a:endParaRPr lang="en-US"/>
          </a:p>
        </p:txBody>
      </p:sp>
    </p:spTree>
    <p:extLst>
      <p:ext uri="{BB962C8B-B14F-4D97-AF65-F5344CB8AC3E}">
        <p14:creationId xmlns:p14="http://schemas.microsoft.com/office/powerpoint/2010/main" val="11034085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a:t>
            </a:r>
            <a:r>
              <a:rPr lang="en-US" dirty="0" err="1" smtClean="0"/>
              <a:t>www.youtube.com</a:t>
            </a:r>
            <a:r>
              <a:rPr lang="en-US" dirty="0" smtClean="0"/>
              <a:t>/</a:t>
            </a:r>
            <a:r>
              <a:rPr lang="en-US" dirty="0" err="1" smtClean="0"/>
              <a:t>watch?v</a:t>
            </a:r>
            <a:r>
              <a:rPr lang="en-US" dirty="0" smtClean="0"/>
              <a:t>=ZckAN1KYB5I&amp;list=PLF2A3693D8481F442</a:t>
            </a:r>
          </a:p>
          <a:p>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86</a:t>
            </a:fld>
            <a:endParaRPr lang="en-US"/>
          </a:p>
        </p:txBody>
      </p:sp>
    </p:spTree>
    <p:extLst>
      <p:ext uri="{BB962C8B-B14F-4D97-AF65-F5344CB8AC3E}">
        <p14:creationId xmlns:p14="http://schemas.microsoft.com/office/powerpoint/2010/main" val="25536543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an economy moves into a period of slower growth (or negative growth in</a:t>
            </a:r>
            <a:r>
              <a:rPr lang="en-US" baseline="0" dirty="0" smtClean="0"/>
              <a:t> the case of a recession), AD tends to fall as consumers spend less on G&amp;S; this will likely lead to a fall in demand for labor, as firms cut back on production.</a:t>
            </a: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88</a:t>
            </a:fld>
            <a:endParaRPr lang="en-US"/>
          </a:p>
        </p:txBody>
      </p:sp>
    </p:spTree>
    <p:extLst>
      <p:ext uri="{BB962C8B-B14F-4D97-AF65-F5344CB8AC3E}">
        <p14:creationId xmlns:p14="http://schemas.microsoft.com/office/powerpoint/2010/main" val="23258068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89</a:t>
            </a:fld>
            <a:endParaRPr lang="en-US"/>
          </a:p>
        </p:txBody>
      </p:sp>
    </p:spTree>
    <p:extLst>
      <p:ext uri="{BB962C8B-B14F-4D97-AF65-F5344CB8AC3E}">
        <p14:creationId xmlns:p14="http://schemas.microsoft.com/office/powerpoint/2010/main" val="23258068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90</a:t>
            </a:fld>
            <a:endParaRPr lang="en-US"/>
          </a:p>
        </p:txBody>
      </p:sp>
    </p:spTree>
    <p:extLst>
      <p:ext uri="{BB962C8B-B14F-4D97-AF65-F5344CB8AC3E}">
        <p14:creationId xmlns:p14="http://schemas.microsoft.com/office/powerpoint/2010/main" val="232580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5</a:t>
            </a:fld>
            <a:endParaRPr lang="en-US"/>
          </a:p>
        </p:txBody>
      </p:sp>
    </p:spTree>
    <p:extLst>
      <p:ext uri="{BB962C8B-B14F-4D97-AF65-F5344CB8AC3E}">
        <p14:creationId xmlns:p14="http://schemas.microsoft.com/office/powerpoint/2010/main" val="371538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LFPR vary from country to country as well as </a:t>
            </a:r>
            <a:r>
              <a:rPr lang="en-US" smtClean="0"/>
              <a:t>over time.</a:t>
            </a:r>
            <a:endParaRPr lang="en-US"/>
          </a:p>
        </p:txBody>
      </p:sp>
      <p:sp>
        <p:nvSpPr>
          <p:cNvPr id="4" name="Slide Number Placeholder 3"/>
          <p:cNvSpPr>
            <a:spLocks noGrp="1"/>
          </p:cNvSpPr>
          <p:nvPr>
            <p:ph type="sldNum" sz="quarter" idx="10"/>
          </p:nvPr>
        </p:nvSpPr>
        <p:spPr/>
        <p:txBody>
          <a:bodyPr/>
          <a:lstStyle/>
          <a:p>
            <a:fld id="{543A5B45-489E-7A42-B449-F12EEDE049CE}" type="slidenum">
              <a:rPr lang="en-US" smtClean="0"/>
              <a:t>18</a:t>
            </a:fld>
            <a:endParaRPr lang="en-US"/>
          </a:p>
        </p:txBody>
      </p:sp>
    </p:spTree>
    <p:extLst>
      <p:ext uri="{BB962C8B-B14F-4D97-AF65-F5344CB8AC3E}">
        <p14:creationId xmlns:p14="http://schemas.microsoft.com/office/powerpoint/2010/main" val="1611085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LFPR vary from country to country as well as </a:t>
            </a:r>
            <a:r>
              <a:rPr lang="en-US" smtClean="0"/>
              <a:t>over time.</a:t>
            </a:r>
            <a:endParaRPr lang="en-US"/>
          </a:p>
        </p:txBody>
      </p:sp>
      <p:sp>
        <p:nvSpPr>
          <p:cNvPr id="4" name="Slide Number Placeholder 3"/>
          <p:cNvSpPr>
            <a:spLocks noGrp="1"/>
          </p:cNvSpPr>
          <p:nvPr>
            <p:ph type="sldNum" sz="quarter" idx="10"/>
          </p:nvPr>
        </p:nvSpPr>
        <p:spPr/>
        <p:txBody>
          <a:bodyPr/>
          <a:lstStyle/>
          <a:p>
            <a:fld id="{543A5B45-489E-7A42-B449-F12EEDE049CE}" type="slidenum">
              <a:rPr lang="en-US" smtClean="0"/>
              <a:t>19</a:t>
            </a:fld>
            <a:endParaRPr lang="en-US"/>
          </a:p>
        </p:txBody>
      </p:sp>
    </p:spTree>
    <p:extLst>
      <p:ext uri="{BB962C8B-B14F-4D97-AF65-F5344CB8AC3E}">
        <p14:creationId xmlns:p14="http://schemas.microsoft.com/office/powerpoint/2010/main" val="16110858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LFPR vary from country to country as well as </a:t>
            </a:r>
            <a:r>
              <a:rPr lang="en-US" smtClean="0"/>
              <a:t>over time.</a:t>
            </a:r>
            <a:endParaRPr lang="en-US"/>
          </a:p>
        </p:txBody>
      </p:sp>
      <p:sp>
        <p:nvSpPr>
          <p:cNvPr id="4" name="Slide Number Placeholder 3"/>
          <p:cNvSpPr>
            <a:spLocks noGrp="1"/>
          </p:cNvSpPr>
          <p:nvPr>
            <p:ph type="sldNum" sz="quarter" idx="10"/>
          </p:nvPr>
        </p:nvSpPr>
        <p:spPr/>
        <p:txBody>
          <a:bodyPr/>
          <a:lstStyle/>
          <a:p>
            <a:fld id="{543A5B45-489E-7A42-B449-F12EEDE049CE}" type="slidenum">
              <a:rPr lang="en-US" smtClean="0"/>
              <a:t>20</a:t>
            </a:fld>
            <a:endParaRPr lang="en-US"/>
          </a:p>
        </p:txBody>
      </p:sp>
    </p:spTree>
    <p:extLst>
      <p:ext uri="{BB962C8B-B14F-4D97-AF65-F5344CB8AC3E}">
        <p14:creationId xmlns:p14="http://schemas.microsoft.com/office/powerpoint/2010/main" val="1611085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Supply side policies</a:t>
            </a:r>
            <a:r>
              <a:rPr lang="en-US" baseline="0" dirty="0" smtClean="0"/>
              <a:t> – are a combination of government-led and free market policies designed to increase the productive capacity of the country.</a:t>
            </a: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22</a:t>
            </a:fld>
            <a:endParaRPr lang="en-US"/>
          </a:p>
        </p:txBody>
      </p:sp>
    </p:spTree>
    <p:extLst>
      <p:ext uri="{BB962C8B-B14F-4D97-AF65-F5344CB8AC3E}">
        <p14:creationId xmlns:p14="http://schemas.microsoft.com/office/powerpoint/2010/main" val="3402303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Supply side policies</a:t>
            </a:r>
            <a:r>
              <a:rPr lang="en-US" baseline="0" dirty="0" smtClean="0"/>
              <a:t> – are a combination of government-led and free market policies designed to increase the productive capacity of the country.</a:t>
            </a:r>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23</a:t>
            </a:fld>
            <a:endParaRPr lang="en-US"/>
          </a:p>
        </p:txBody>
      </p:sp>
    </p:spTree>
    <p:extLst>
      <p:ext uri="{BB962C8B-B14F-4D97-AF65-F5344CB8AC3E}">
        <p14:creationId xmlns:p14="http://schemas.microsoft.com/office/powerpoint/2010/main" val="34023037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3A5B45-489E-7A42-B449-F12EEDE049CE}" type="slidenum">
              <a:rPr lang="en-US" smtClean="0"/>
              <a:t>24</a:t>
            </a:fld>
            <a:endParaRPr lang="en-US"/>
          </a:p>
        </p:txBody>
      </p:sp>
    </p:spTree>
    <p:extLst>
      <p:ext uri="{BB962C8B-B14F-4D97-AF65-F5344CB8AC3E}">
        <p14:creationId xmlns:p14="http://schemas.microsoft.com/office/powerpoint/2010/main" val="897425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C158F0A-06EA-4C42-BB3B-25255DFDF3A3}" type="datetimeFigureOut">
              <a:rPr lang="en-US" smtClean="0"/>
              <a:t>8/10/13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0BDAA7A-E7D9-FB41-881E-AD922CBB857F}"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158F0A-06EA-4C42-BB3B-25255DFDF3A3}"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DAA7A-E7D9-FB41-881E-AD922CBB857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158F0A-06EA-4C42-BB3B-25255DFDF3A3}"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DAA7A-E7D9-FB41-881E-AD922CBB857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158F0A-06EA-4C42-BB3B-25255DFDF3A3}"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DAA7A-E7D9-FB41-881E-AD922CBB857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158F0A-06EA-4C42-BB3B-25255DFDF3A3}" type="datetimeFigureOut">
              <a:rPr lang="en-US" smtClean="0"/>
              <a:t>8/10/13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BDAA7A-E7D9-FB41-881E-AD922CBB857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C158F0A-06EA-4C42-BB3B-25255DFDF3A3}" type="datetimeFigureOut">
              <a:rPr lang="en-US" smtClean="0"/>
              <a:t>8/10/13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BDAA7A-E7D9-FB41-881E-AD922CBB857F}"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158F0A-06EA-4C42-BB3B-25255DFDF3A3}" type="datetimeFigureOut">
              <a:rPr lang="en-US" smtClean="0"/>
              <a:t>8/10/13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BDAA7A-E7D9-FB41-881E-AD922CBB857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158F0A-06EA-4C42-BB3B-25255DFDF3A3}" type="datetimeFigureOut">
              <a:rPr lang="en-US" smtClean="0"/>
              <a:t>8/10/13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BDAA7A-E7D9-FB41-881E-AD922CBB857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58F0A-06EA-4C42-BB3B-25255DFDF3A3}" type="datetimeFigureOut">
              <a:rPr lang="en-US" smtClean="0"/>
              <a:t>8/10/13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BDAA7A-E7D9-FB41-881E-AD922CBB857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C158F0A-06EA-4C42-BB3B-25255DFDF3A3}" type="datetimeFigureOut">
              <a:rPr lang="en-US" smtClean="0"/>
              <a:t>8/10/13</a:t>
            </a:fld>
            <a:endParaRPr lang="en-US"/>
          </a:p>
        </p:txBody>
      </p:sp>
      <p:sp>
        <p:nvSpPr>
          <p:cNvPr id="7" name="Slide Number Placeholder 6"/>
          <p:cNvSpPr>
            <a:spLocks noGrp="1"/>
          </p:cNvSpPr>
          <p:nvPr>
            <p:ph type="sldNum" sz="quarter" idx="12"/>
          </p:nvPr>
        </p:nvSpPr>
        <p:spPr/>
        <p:txBody>
          <a:bodyPr/>
          <a:lstStyle/>
          <a:p>
            <a:fld id="{50BDAA7A-E7D9-FB41-881E-AD922CBB857F}"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58F0A-06EA-4C42-BB3B-25255DFDF3A3}" type="datetimeFigureOut">
              <a:rPr lang="en-US" smtClean="0"/>
              <a:t>8/10/13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0BDAA7A-E7D9-FB41-881E-AD922CBB857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C158F0A-06EA-4C42-BB3B-25255DFDF3A3}" type="datetimeFigureOut">
              <a:rPr lang="en-US" smtClean="0"/>
              <a:t>8/10/13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0BDAA7A-E7D9-FB41-881E-AD922CBB857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video.foxnews.com/v/2280557079001"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atchwww.youtube.com?v=_CdTu1pk06w&amp;list=PLF2A3693D8481F442"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youtube.com/watch?v=ZckAN1KYB5I&amp;list=PLF2A3693D8481F442"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hyperlink" Target="http://www.youtube.com/watch?v=ZckAN1KYB5I&amp;list=PLF2A3693D8481F442"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Economics 10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41300"/>
            <a:ext cx="9144000" cy="6360160"/>
          </a:xfrm>
          <a:prstGeom prst="rect">
            <a:avLst/>
          </a:prstGeom>
        </p:spPr>
      </p:pic>
    </p:spTree>
    <p:extLst>
      <p:ext uri="{BB962C8B-B14F-4D97-AF65-F5344CB8AC3E}">
        <p14:creationId xmlns:p14="http://schemas.microsoft.com/office/powerpoint/2010/main" val="220061305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186225"/>
            <a:ext cx="7024744" cy="1143000"/>
          </a:xfrm>
        </p:spPr>
        <p:txBody>
          <a:bodyPr>
            <a:normAutofit fontScale="90000"/>
          </a:bodyPr>
          <a:lstStyle/>
          <a:p>
            <a:r>
              <a:rPr lang="en-US" dirty="0" smtClean="0"/>
              <a:t>Part of the labor force because she is employed</a:t>
            </a:r>
            <a:endParaRPr lang="en-US" dirty="0"/>
          </a:p>
        </p:txBody>
      </p:sp>
      <p:sp>
        <p:nvSpPr>
          <p:cNvPr id="5" name="Content Placeholder 4"/>
          <p:cNvSpPr>
            <a:spLocks noGrp="1"/>
          </p:cNvSpPr>
          <p:nvPr>
            <p:ph idx="1"/>
          </p:nvPr>
        </p:nvSpPr>
        <p:spPr>
          <a:xfrm>
            <a:off x="1043492" y="1406270"/>
            <a:ext cx="6777317" cy="1194768"/>
          </a:xfrm>
        </p:spPr>
        <p:txBody>
          <a:bodyPr>
            <a:normAutofit/>
          </a:bodyPr>
          <a:lstStyle/>
          <a:p>
            <a:r>
              <a:rPr lang="en-US" sz="3200" dirty="0" smtClean="0"/>
              <a:t>A part-time retail sales clerk who is also going to college </a:t>
            </a:r>
            <a:endParaRPr lang="en-US" sz="3200" dirty="0"/>
          </a:p>
        </p:txBody>
      </p:sp>
    </p:spTree>
    <p:extLst>
      <p:ext uri="{BB962C8B-B14F-4D97-AF65-F5344CB8AC3E}">
        <p14:creationId xmlns:p14="http://schemas.microsoft.com/office/powerpoint/2010/main" val="27376733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186225"/>
            <a:ext cx="7024744" cy="1938114"/>
          </a:xfrm>
        </p:spPr>
        <p:txBody>
          <a:bodyPr>
            <a:normAutofit fontScale="90000"/>
          </a:bodyPr>
          <a:lstStyle/>
          <a:p>
            <a:r>
              <a:rPr lang="en-US" dirty="0" smtClean="0"/>
              <a:t>NOT part of the labor force because she is not employed nor seeking employment</a:t>
            </a:r>
            <a:endParaRPr lang="en-US" dirty="0"/>
          </a:p>
        </p:txBody>
      </p:sp>
      <p:sp>
        <p:nvSpPr>
          <p:cNvPr id="5" name="Content Placeholder 4"/>
          <p:cNvSpPr>
            <a:spLocks noGrp="1"/>
          </p:cNvSpPr>
          <p:nvPr>
            <p:ph idx="1"/>
          </p:nvPr>
        </p:nvSpPr>
        <p:spPr>
          <a:xfrm>
            <a:off x="1043492" y="1406270"/>
            <a:ext cx="6777317" cy="1194768"/>
          </a:xfrm>
        </p:spPr>
        <p:txBody>
          <a:bodyPr>
            <a:normAutofit/>
          </a:bodyPr>
          <a:lstStyle/>
          <a:p>
            <a:r>
              <a:rPr lang="en-US" sz="3200" dirty="0" smtClean="0"/>
              <a:t>A stay-at-home mother</a:t>
            </a:r>
            <a:endParaRPr lang="en-US" sz="3200" dirty="0"/>
          </a:p>
        </p:txBody>
      </p:sp>
    </p:spTree>
    <p:extLst>
      <p:ext uri="{BB962C8B-B14F-4D97-AF65-F5344CB8AC3E}">
        <p14:creationId xmlns:p14="http://schemas.microsoft.com/office/powerpoint/2010/main" val="23205483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474623"/>
            <a:ext cx="7024744" cy="2846854"/>
          </a:xfrm>
        </p:spPr>
        <p:txBody>
          <a:bodyPr>
            <a:normAutofit fontScale="90000"/>
          </a:bodyPr>
          <a:lstStyle/>
          <a:p>
            <a:r>
              <a:rPr lang="en-US" dirty="0" smtClean="0"/>
              <a:t>NOT part of the labor force because although he is working, he is not formally employed nor is he seeking employment</a:t>
            </a:r>
            <a:endParaRPr lang="en-US" dirty="0"/>
          </a:p>
        </p:txBody>
      </p:sp>
      <p:sp>
        <p:nvSpPr>
          <p:cNvPr id="5" name="Content Placeholder 4"/>
          <p:cNvSpPr>
            <a:spLocks noGrp="1"/>
          </p:cNvSpPr>
          <p:nvPr>
            <p:ph idx="1"/>
          </p:nvPr>
        </p:nvSpPr>
        <p:spPr>
          <a:xfrm>
            <a:off x="1043492" y="1406269"/>
            <a:ext cx="6777317" cy="2068354"/>
          </a:xfrm>
        </p:spPr>
        <p:txBody>
          <a:bodyPr>
            <a:normAutofit/>
          </a:bodyPr>
          <a:lstStyle/>
          <a:p>
            <a:r>
              <a:rPr lang="en-US" sz="3200" dirty="0" smtClean="0"/>
              <a:t>A college graduate who volunteers in a community center</a:t>
            </a:r>
            <a:endParaRPr lang="en-US" sz="3200" dirty="0"/>
          </a:p>
        </p:txBody>
      </p:sp>
    </p:spTree>
    <p:extLst>
      <p:ext uri="{BB962C8B-B14F-4D97-AF65-F5344CB8AC3E}">
        <p14:creationId xmlns:p14="http://schemas.microsoft.com/office/powerpoint/2010/main" val="27711887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474623"/>
            <a:ext cx="7024744" cy="1751910"/>
          </a:xfrm>
        </p:spPr>
        <p:txBody>
          <a:bodyPr>
            <a:normAutofit/>
          </a:bodyPr>
          <a:lstStyle/>
          <a:p>
            <a:r>
              <a:rPr lang="en-US" dirty="0"/>
              <a:t>P</a:t>
            </a:r>
            <a:r>
              <a:rPr lang="en-US" dirty="0" smtClean="0"/>
              <a:t>art of the labor force because he is employed</a:t>
            </a:r>
            <a:endParaRPr lang="en-US" dirty="0"/>
          </a:p>
        </p:txBody>
      </p:sp>
      <p:sp>
        <p:nvSpPr>
          <p:cNvPr id="5" name="Content Placeholder 4"/>
          <p:cNvSpPr>
            <a:spLocks noGrp="1"/>
          </p:cNvSpPr>
          <p:nvPr>
            <p:ph idx="1"/>
          </p:nvPr>
        </p:nvSpPr>
        <p:spPr>
          <a:xfrm>
            <a:off x="1043492" y="1406269"/>
            <a:ext cx="6777317" cy="2068354"/>
          </a:xfrm>
        </p:spPr>
        <p:txBody>
          <a:bodyPr>
            <a:normAutofit/>
          </a:bodyPr>
          <a:lstStyle/>
          <a:p>
            <a:r>
              <a:rPr lang="en-US" sz="3200" dirty="0" smtClean="0"/>
              <a:t>A full-time nurse</a:t>
            </a:r>
            <a:endParaRPr lang="en-US" sz="3200" dirty="0"/>
          </a:p>
        </p:txBody>
      </p:sp>
    </p:spTree>
    <p:extLst>
      <p:ext uri="{BB962C8B-B14F-4D97-AF65-F5344CB8AC3E}">
        <p14:creationId xmlns:p14="http://schemas.microsoft.com/office/powerpoint/2010/main" val="595884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474623"/>
            <a:ext cx="7024744" cy="2029296"/>
          </a:xfrm>
        </p:spPr>
        <p:txBody>
          <a:bodyPr>
            <a:normAutofit/>
          </a:bodyPr>
          <a:lstStyle/>
          <a:p>
            <a:r>
              <a:rPr lang="en-US" dirty="0"/>
              <a:t>P</a:t>
            </a:r>
            <a:r>
              <a:rPr lang="en-US" dirty="0" smtClean="0"/>
              <a:t>art of the labor force because he is unemployed</a:t>
            </a:r>
            <a:endParaRPr lang="en-US" dirty="0"/>
          </a:p>
        </p:txBody>
      </p:sp>
      <p:sp>
        <p:nvSpPr>
          <p:cNvPr id="5" name="Content Placeholder 4"/>
          <p:cNvSpPr>
            <a:spLocks noGrp="1"/>
          </p:cNvSpPr>
          <p:nvPr>
            <p:ph idx="1"/>
          </p:nvPr>
        </p:nvSpPr>
        <p:spPr>
          <a:xfrm>
            <a:off x="1043492" y="1406269"/>
            <a:ext cx="6777317" cy="2068354"/>
          </a:xfrm>
        </p:spPr>
        <p:txBody>
          <a:bodyPr>
            <a:normAutofit/>
          </a:bodyPr>
          <a:lstStyle/>
          <a:p>
            <a:r>
              <a:rPr lang="en-US" sz="3200" dirty="0" smtClean="0"/>
              <a:t>A factory worker whose plant closed and who is applying for jobs at other firms </a:t>
            </a:r>
            <a:endParaRPr lang="en-US" sz="3200" dirty="0"/>
          </a:p>
        </p:txBody>
      </p:sp>
    </p:spTree>
    <p:extLst>
      <p:ext uri="{BB962C8B-B14F-4D97-AF65-F5344CB8AC3E}">
        <p14:creationId xmlns:p14="http://schemas.microsoft.com/office/powerpoint/2010/main" val="595884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474624"/>
            <a:ext cx="7024744" cy="2219086"/>
          </a:xfrm>
        </p:spPr>
        <p:txBody>
          <a:bodyPr>
            <a:normAutofit/>
          </a:bodyPr>
          <a:lstStyle/>
          <a:p>
            <a:r>
              <a:rPr lang="en-US" dirty="0" smtClean="0"/>
              <a:t>NOT part of the labor force because he is no longer seeking employment</a:t>
            </a:r>
            <a:endParaRPr lang="en-US" dirty="0"/>
          </a:p>
        </p:txBody>
      </p:sp>
      <p:sp>
        <p:nvSpPr>
          <p:cNvPr id="5" name="Content Placeholder 4"/>
          <p:cNvSpPr>
            <a:spLocks noGrp="1"/>
          </p:cNvSpPr>
          <p:nvPr>
            <p:ph idx="1"/>
          </p:nvPr>
        </p:nvSpPr>
        <p:spPr>
          <a:xfrm>
            <a:off x="1043492" y="1070486"/>
            <a:ext cx="6777317" cy="2068354"/>
          </a:xfrm>
        </p:spPr>
        <p:txBody>
          <a:bodyPr>
            <a:normAutofit/>
          </a:bodyPr>
          <a:lstStyle/>
          <a:p>
            <a:r>
              <a:rPr lang="en-US" sz="3200" dirty="0" smtClean="0"/>
              <a:t>A discouraged worker who has been looking for a job for 18 months but has given up the job search</a:t>
            </a:r>
            <a:endParaRPr lang="en-US" sz="3200" dirty="0"/>
          </a:p>
        </p:txBody>
      </p:sp>
    </p:spTree>
    <p:extLst>
      <p:ext uri="{BB962C8B-B14F-4D97-AF65-F5344CB8AC3E}">
        <p14:creationId xmlns:p14="http://schemas.microsoft.com/office/powerpoint/2010/main" val="595884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474623"/>
            <a:ext cx="7024744" cy="2175289"/>
          </a:xfrm>
        </p:spPr>
        <p:txBody>
          <a:bodyPr>
            <a:normAutofit/>
          </a:bodyPr>
          <a:lstStyle/>
          <a:p>
            <a:r>
              <a:rPr lang="en-US" dirty="0" smtClean="0"/>
              <a:t>NOT part of the labor force because he is not currently seeking employment</a:t>
            </a:r>
            <a:endParaRPr lang="en-US" dirty="0"/>
          </a:p>
        </p:txBody>
      </p:sp>
      <p:sp>
        <p:nvSpPr>
          <p:cNvPr id="5" name="Content Placeholder 4"/>
          <p:cNvSpPr>
            <a:spLocks noGrp="1"/>
          </p:cNvSpPr>
          <p:nvPr>
            <p:ph idx="1"/>
          </p:nvPr>
        </p:nvSpPr>
        <p:spPr>
          <a:xfrm>
            <a:off x="1043492" y="1406269"/>
            <a:ext cx="6777317" cy="2068354"/>
          </a:xfrm>
        </p:spPr>
        <p:txBody>
          <a:bodyPr>
            <a:normAutofit/>
          </a:bodyPr>
          <a:lstStyle/>
          <a:p>
            <a:r>
              <a:rPr lang="en-US" sz="3200" dirty="0" smtClean="0"/>
              <a:t>An engineer who goes back to school to earn a teaching degree</a:t>
            </a:r>
            <a:endParaRPr lang="en-US" sz="3200" dirty="0"/>
          </a:p>
        </p:txBody>
      </p:sp>
    </p:spTree>
    <p:extLst>
      <p:ext uri="{BB962C8B-B14F-4D97-AF65-F5344CB8AC3E}">
        <p14:creationId xmlns:p14="http://schemas.microsoft.com/office/powerpoint/2010/main" val="595884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474623"/>
            <a:ext cx="7024744" cy="2160689"/>
          </a:xfrm>
        </p:spPr>
        <p:txBody>
          <a:bodyPr>
            <a:normAutofit/>
          </a:bodyPr>
          <a:lstStyle/>
          <a:p>
            <a:r>
              <a:rPr lang="en-US" dirty="0"/>
              <a:t>P</a:t>
            </a:r>
            <a:r>
              <a:rPr lang="en-US" dirty="0" smtClean="0"/>
              <a:t>art of the labor force because she is unemployed</a:t>
            </a:r>
            <a:endParaRPr lang="en-US" dirty="0"/>
          </a:p>
        </p:txBody>
      </p:sp>
      <p:sp>
        <p:nvSpPr>
          <p:cNvPr id="5" name="Content Placeholder 4"/>
          <p:cNvSpPr>
            <a:spLocks noGrp="1"/>
          </p:cNvSpPr>
          <p:nvPr>
            <p:ph idx="1"/>
          </p:nvPr>
        </p:nvSpPr>
        <p:spPr>
          <a:xfrm>
            <a:off x="1043492" y="1406269"/>
            <a:ext cx="6777317" cy="2068354"/>
          </a:xfrm>
        </p:spPr>
        <p:txBody>
          <a:bodyPr>
            <a:normAutofit/>
          </a:bodyPr>
          <a:lstStyle/>
          <a:p>
            <a:r>
              <a:rPr lang="en-US" sz="3200" dirty="0" smtClean="0"/>
              <a:t>A recent college graduate interviewing at different companies for her first job</a:t>
            </a:r>
            <a:endParaRPr lang="en-US" sz="3200" dirty="0"/>
          </a:p>
        </p:txBody>
      </p:sp>
    </p:spTree>
    <p:extLst>
      <p:ext uri="{BB962C8B-B14F-4D97-AF65-F5344CB8AC3E}">
        <p14:creationId xmlns:p14="http://schemas.microsoft.com/office/powerpoint/2010/main" val="5958845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3"/>
            <a:ext cx="7024744" cy="987033"/>
          </a:xfrm>
        </p:spPr>
        <p:txBody>
          <a:bodyPr>
            <a:normAutofit fontScale="90000"/>
          </a:bodyPr>
          <a:lstStyle/>
          <a:p>
            <a:r>
              <a:rPr lang="en-US" dirty="0" smtClean="0"/>
              <a:t>Labor force participation rate (LFPR)</a:t>
            </a:r>
            <a:endParaRPr lang="en-US" dirty="0"/>
          </a:p>
        </p:txBody>
      </p:sp>
      <p:sp>
        <p:nvSpPr>
          <p:cNvPr id="3" name="Content Placeholder 2"/>
          <p:cNvSpPr>
            <a:spLocks noGrp="1"/>
          </p:cNvSpPr>
          <p:nvPr>
            <p:ph idx="1"/>
          </p:nvPr>
        </p:nvSpPr>
        <p:spPr>
          <a:xfrm>
            <a:off x="686120" y="2014696"/>
            <a:ext cx="7722492" cy="4394378"/>
          </a:xfrm>
        </p:spPr>
        <p:txBody>
          <a:bodyPr>
            <a:normAutofit/>
          </a:bodyPr>
          <a:lstStyle/>
          <a:p>
            <a:r>
              <a:rPr lang="en-US" dirty="0" smtClean="0"/>
              <a:t>Is the proportion of the working-age population that is either unemployed or employed. (Ratio of the number of people in the labor force to the entire working-age population of a nation.)</a:t>
            </a:r>
          </a:p>
          <a:p>
            <a:pPr marL="68580" indent="0">
              <a:buNone/>
            </a:pPr>
            <a:endParaRPr lang="en-US" sz="1000" dirty="0" smtClean="0"/>
          </a:p>
          <a:p>
            <a:pPr marL="68580" indent="0">
              <a:buNone/>
            </a:pPr>
            <a:endParaRPr lang="en-US" sz="1000" dirty="0" smtClean="0"/>
          </a:p>
          <a:p>
            <a:pPr lvl="0">
              <a:buClr>
                <a:srgbClr val="94C600"/>
              </a:buClr>
            </a:pPr>
            <a:r>
              <a:rPr lang="en-US" sz="2800" dirty="0" smtClean="0">
                <a:solidFill>
                  <a:srgbClr val="3E3D2D"/>
                </a:solidFill>
              </a:rPr>
              <a:t>LFPR </a:t>
            </a:r>
            <a:r>
              <a:rPr lang="en-US" sz="2800" dirty="0">
                <a:solidFill>
                  <a:srgbClr val="3E3D2D"/>
                </a:solidFill>
              </a:rPr>
              <a:t>= </a:t>
            </a:r>
            <a:r>
              <a:rPr lang="en-US" sz="2800" u="sng" dirty="0" smtClean="0">
                <a:solidFill>
                  <a:srgbClr val="3E3D2D"/>
                </a:solidFill>
              </a:rPr>
              <a:t>             labor force             </a:t>
            </a:r>
            <a:r>
              <a:rPr lang="en-US" sz="2800" dirty="0" smtClean="0">
                <a:solidFill>
                  <a:srgbClr val="3E3D2D"/>
                </a:solidFill>
              </a:rPr>
              <a:t>  </a:t>
            </a:r>
            <a:r>
              <a:rPr lang="en-US" sz="2800" dirty="0">
                <a:solidFill>
                  <a:srgbClr val="3E3D2D"/>
                </a:solidFill>
              </a:rPr>
              <a:t>x 100</a:t>
            </a:r>
          </a:p>
          <a:p>
            <a:pPr marL="68580" lvl="0" indent="0">
              <a:buClr>
                <a:srgbClr val="94C600"/>
              </a:buClr>
              <a:buNone/>
            </a:pPr>
            <a:r>
              <a:rPr lang="en-US" sz="2800" dirty="0" smtClean="0">
                <a:solidFill>
                  <a:srgbClr val="3E3D2D"/>
                </a:solidFill>
              </a:rPr>
              <a:t>	</a:t>
            </a:r>
            <a:r>
              <a:rPr lang="en-US" sz="2800" dirty="0">
                <a:solidFill>
                  <a:srgbClr val="3E3D2D"/>
                </a:solidFill>
              </a:rPr>
              <a:t> </a:t>
            </a:r>
            <a:r>
              <a:rPr lang="en-US" sz="2800" dirty="0" smtClean="0">
                <a:solidFill>
                  <a:srgbClr val="3E3D2D"/>
                </a:solidFill>
              </a:rPr>
              <a:t>       working age population</a:t>
            </a:r>
            <a:endParaRPr lang="en-US" sz="2800" dirty="0">
              <a:solidFill>
                <a:srgbClr val="3E3D2D"/>
              </a:solidFill>
            </a:endParaRPr>
          </a:p>
          <a:p>
            <a:pPr marL="68580" indent="0">
              <a:buNone/>
            </a:pPr>
            <a:endParaRPr lang="en-US" sz="1000" dirty="0"/>
          </a:p>
        </p:txBody>
      </p:sp>
    </p:spTree>
    <p:extLst>
      <p:ext uri="{BB962C8B-B14F-4D97-AF65-F5344CB8AC3E}">
        <p14:creationId xmlns:p14="http://schemas.microsoft.com/office/powerpoint/2010/main" val="2170008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3"/>
            <a:ext cx="7024744" cy="987033"/>
          </a:xfrm>
        </p:spPr>
        <p:txBody>
          <a:bodyPr>
            <a:normAutofit fontScale="90000"/>
          </a:bodyPr>
          <a:lstStyle/>
          <a:p>
            <a:r>
              <a:rPr lang="en-US" dirty="0" smtClean="0"/>
              <a:t>Labor force participation rate (LFPR)</a:t>
            </a:r>
            <a:endParaRPr lang="en-US" dirty="0"/>
          </a:p>
        </p:txBody>
      </p:sp>
      <p:sp>
        <p:nvSpPr>
          <p:cNvPr id="3" name="Content Placeholder 2"/>
          <p:cNvSpPr>
            <a:spLocks noGrp="1"/>
          </p:cNvSpPr>
          <p:nvPr>
            <p:ph idx="1"/>
          </p:nvPr>
        </p:nvSpPr>
        <p:spPr>
          <a:xfrm>
            <a:off x="686120" y="2014696"/>
            <a:ext cx="7722492" cy="4394378"/>
          </a:xfrm>
        </p:spPr>
        <p:txBody>
          <a:bodyPr>
            <a:normAutofit/>
          </a:bodyPr>
          <a:lstStyle/>
          <a:p>
            <a:pPr marL="68580" indent="0">
              <a:buNone/>
            </a:pPr>
            <a:endParaRPr lang="en-US" sz="1000" dirty="0" smtClean="0"/>
          </a:p>
          <a:p>
            <a:pPr marL="68580" indent="0">
              <a:buNone/>
            </a:pPr>
            <a:endParaRPr lang="en-US" sz="1000" dirty="0" smtClean="0"/>
          </a:p>
          <a:p>
            <a:pPr lvl="0">
              <a:buClr>
                <a:srgbClr val="94C600"/>
              </a:buClr>
            </a:pPr>
            <a:r>
              <a:rPr lang="en-US" sz="2800" dirty="0" smtClean="0">
                <a:solidFill>
                  <a:srgbClr val="3E3D2D"/>
                </a:solidFill>
              </a:rPr>
              <a:t>LFPR </a:t>
            </a:r>
            <a:r>
              <a:rPr lang="en-US" sz="2800" dirty="0">
                <a:solidFill>
                  <a:srgbClr val="3E3D2D"/>
                </a:solidFill>
              </a:rPr>
              <a:t>= </a:t>
            </a:r>
            <a:r>
              <a:rPr lang="en-US" sz="2800" u="sng" dirty="0" smtClean="0">
                <a:solidFill>
                  <a:srgbClr val="3E3D2D"/>
                </a:solidFill>
              </a:rPr>
              <a:t>             labor force             </a:t>
            </a:r>
            <a:r>
              <a:rPr lang="en-US" sz="2800" dirty="0" smtClean="0">
                <a:solidFill>
                  <a:srgbClr val="3E3D2D"/>
                </a:solidFill>
              </a:rPr>
              <a:t>  </a:t>
            </a:r>
            <a:r>
              <a:rPr lang="en-US" sz="2800" dirty="0">
                <a:solidFill>
                  <a:srgbClr val="3E3D2D"/>
                </a:solidFill>
              </a:rPr>
              <a:t>x 100</a:t>
            </a:r>
          </a:p>
          <a:p>
            <a:pPr marL="68580" lvl="0" indent="0">
              <a:buClr>
                <a:srgbClr val="94C600"/>
              </a:buClr>
              <a:buNone/>
            </a:pPr>
            <a:r>
              <a:rPr lang="en-US" sz="2800" dirty="0" smtClean="0">
                <a:solidFill>
                  <a:srgbClr val="3E3D2D"/>
                </a:solidFill>
              </a:rPr>
              <a:t>	</a:t>
            </a:r>
            <a:r>
              <a:rPr lang="en-US" sz="2800" dirty="0">
                <a:solidFill>
                  <a:srgbClr val="3E3D2D"/>
                </a:solidFill>
              </a:rPr>
              <a:t> </a:t>
            </a:r>
            <a:r>
              <a:rPr lang="en-US" sz="2800" dirty="0" smtClean="0">
                <a:solidFill>
                  <a:srgbClr val="3E3D2D"/>
                </a:solidFill>
              </a:rPr>
              <a:t>       working age population</a:t>
            </a:r>
          </a:p>
          <a:p>
            <a:pPr marL="68580" lvl="0" indent="0">
              <a:buClr>
                <a:srgbClr val="94C600"/>
              </a:buClr>
              <a:buNone/>
            </a:pPr>
            <a:endParaRPr lang="en-US" sz="2800" dirty="0">
              <a:solidFill>
                <a:srgbClr val="3E3D2D"/>
              </a:solidFill>
            </a:endParaRPr>
          </a:p>
          <a:p>
            <a:pPr>
              <a:buClr>
                <a:srgbClr val="94C600"/>
              </a:buClr>
            </a:pPr>
            <a:r>
              <a:rPr lang="en-US" sz="2800" dirty="0"/>
              <a:t>If the LFPR drops, it may be because people have chosen to give up searching for jobs or they have decided to retire early or go back to school.</a:t>
            </a:r>
          </a:p>
          <a:p>
            <a:pPr marL="68580" lvl="0" indent="0">
              <a:buClr>
                <a:srgbClr val="94C600"/>
              </a:buClr>
              <a:buNone/>
            </a:pPr>
            <a:endParaRPr lang="en-US" sz="2800" dirty="0">
              <a:solidFill>
                <a:srgbClr val="3E3D2D"/>
              </a:solidFill>
            </a:endParaRPr>
          </a:p>
          <a:p>
            <a:pPr marL="68580" indent="0">
              <a:buNone/>
            </a:pPr>
            <a:endParaRPr lang="en-US" sz="1000" dirty="0" smtClean="0"/>
          </a:p>
          <a:p>
            <a:pPr marL="68580" indent="0">
              <a:buNone/>
            </a:pPr>
            <a:endParaRPr lang="en-US" sz="1000" dirty="0"/>
          </a:p>
          <a:p>
            <a:pPr marL="68580" indent="0">
              <a:buNone/>
            </a:pPr>
            <a:endParaRPr lang="en-US" sz="1000" dirty="0"/>
          </a:p>
        </p:txBody>
      </p:sp>
    </p:spTree>
    <p:extLst>
      <p:ext uri="{BB962C8B-B14F-4D97-AF65-F5344CB8AC3E}">
        <p14:creationId xmlns:p14="http://schemas.microsoft.com/office/powerpoint/2010/main" val="952654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313355" cy="1702160"/>
          </a:xfrm>
        </p:spPr>
        <p:txBody>
          <a:bodyPr>
            <a:normAutofit/>
          </a:bodyPr>
          <a:lstStyle/>
          <a:p>
            <a:r>
              <a:rPr lang="en-US" sz="3000" dirty="0" smtClean="0"/>
              <a:t>Ch. 13 UNEMPLOYMENT</a:t>
            </a:r>
            <a:endParaRPr lang="en-US" sz="3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6187080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3"/>
            <a:ext cx="7024744" cy="987033"/>
          </a:xfrm>
        </p:spPr>
        <p:txBody>
          <a:bodyPr>
            <a:normAutofit fontScale="90000"/>
          </a:bodyPr>
          <a:lstStyle/>
          <a:p>
            <a:r>
              <a:rPr lang="en-US" dirty="0" smtClean="0"/>
              <a:t>Labor force participation rate (LFPR)</a:t>
            </a:r>
            <a:endParaRPr lang="en-US" dirty="0"/>
          </a:p>
        </p:txBody>
      </p:sp>
      <p:sp>
        <p:nvSpPr>
          <p:cNvPr id="3" name="Content Placeholder 2"/>
          <p:cNvSpPr>
            <a:spLocks noGrp="1"/>
          </p:cNvSpPr>
          <p:nvPr>
            <p:ph idx="1"/>
          </p:nvPr>
        </p:nvSpPr>
        <p:spPr>
          <a:xfrm>
            <a:off x="686120" y="2014696"/>
            <a:ext cx="7722492" cy="4394378"/>
          </a:xfrm>
        </p:spPr>
        <p:txBody>
          <a:bodyPr>
            <a:normAutofit/>
          </a:bodyPr>
          <a:lstStyle/>
          <a:p>
            <a:pPr marL="68580" indent="0">
              <a:buNone/>
            </a:pPr>
            <a:endParaRPr lang="en-US" sz="1000" dirty="0" smtClean="0"/>
          </a:p>
          <a:p>
            <a:pPr marL="68580" indent="0">
              <a:buNone/>
            </a:pPr>
            <a:endParaRPr lang="en-US" sz="1000" dirty="0" smtClean="0"/>
          </a:p>
          <a:p>
            <a:pPr lvl="0">
              <a:buClr>
                <a:srgbClr val="94C600"/>
              </a:buClr>
            </a:pPr>
            <a:r>
              <a:rPr lang="en-US" sz="2800" dirty="0" smtClean="0">
                <a:solidFill>
                  <a:srgbClr val="3E3D2D"/>
                </a:solidFill>
              </a:rPr>
              <a:t>LFPR </a:t>
            </a:r>
            <a:r>
              <a:rPr lang="en-US" sz="2800" dirty="0">
                <a:solidFill>
                  <a:srgbClr val="3E3D2D"/>
                </a:solidFill>
              </a:rPr>
              <a:t>= </a:t>
            </a:r>
            <a:r>
              <a:rPr lang="en-US" sz="2800" u="sng" dirty="0" smtClean="0">
                <a:solidFill>
                  <a:srgbClr val="3E3D2D"/>
                </a:solidFill>
              </a:rPr>
              <a:t>             labor force             </a:t>
            </a:r>
            <a:r>
              <a:rPr lang="en-US" sz="2800" dirty="0" smtClean="0">
                <a:solidFill>
                  <a:srgbClr val="3E3D2D"/>
                </a:solidFill>
              </a:rPr>
              <a:t>  </a:t>
            </a:r>
            <a:r>
              <a:rPr lang="en-US" sz="2800" dirty="0">
                <a:solidFill>
                  <a:srgbClr val="3E3D2D"/>
                </a:solidFill>
              </a:rPr>
              <a:t>x 100</a:t>
            </a:r>
          </a:p>
          <a:p>
            <a:pPr marL="68580" lvl="0" indent="0">
              <a:buClr>
                <a:srgbClr val="94C600"/>
              </a:buClr>
              <a:buNone/>
            </a:pPr>
            <a:r>
              <a:rPr lang="en-US" sz="2800" dirty="0" smtClean="0">
                <a:solidFill>
                  <a:srgbClr val="3E3D2D"/>
                </a:solidFill>
              </a:rPr>
              <a:t>	</a:t>
            </a:r>
            <a:r>
              <a:rPr lang="en-US" sz="2800" dirty="0">
                <a:solidFill>
                  <a:srgbClr val="3E3D2D"/>
                </a:solidFill>
              </a:rPr>
              <a:t> </a:t>
            </a:r>
            <a:r>
              <a:rPr lang="en-US" sz="2800" dirty="0" smtClean="0">
                <a:solidFill>
                  <a:srgbClr val="3E3D2D"/>
                </a:solidFill>
              </a:rPr>
              <a:t>       working age population</a:t>
            </a:r>
          </a:p>
          <a:p>
            <a:pPr marL="68580" lvl="0" indent="0">
              <a:buClr>
                <a:srgbClr val="94C600"/>
              </a:buClr>
              <a:buNone/>
            </a:pPr>
            <a:endParaRPr lang="en-US" sz="2800" dirty="0">
              <a:solidFill>
                <a:srgbClr val="3E3D2D"/>
              </a:solidFill>
            </a:endParaRPr>
          </a:p>
          <a:p>
            <a:r>
              <a:rPr lang="en-US" sz="2800" dirty="0"/>
              <a:t>A decline in LFPR can cause the unemployment rate to understate the true number of people out of work in a nation.</a:t>
            </a:r>
          </a:p>
          <a:p>
            <a:pPr marL="68580" lvl="0" indent="0">
              <a:buClr>
                <a:srgbClr val="94C600"/>
              </a:buClr>
              <a:buNone/>
            </a:pPr>
            <a:endParaRPr lang="en-US" sz="2800" dirty="0">
              <a:solidFill>
                <a:srgbClr val="3E3D2D"/>
              </a:solidFill>
            </a:endParaRPr>
          </a:p>
          <a:p>
            <a:pPr marL="68580" indent="0">
              <a:buNone/>
            </a:pPr>
            <a:endParaRPr lang="en-US" sz="1000" dirty="0" smtClean="0"/>
          </a:p>
          <a:p>
            <a:pPr marL="68580" indent="0">
              <a:buNone/>
            </a:pPr>
            <a:endParaRPr lang="en-US" sz="1000" dirty="0"/>
          </a:p>
          <a:p>
            <a:pPr marL="68580" indent="0">
              <a:buNone/>
            </a:pPr>
            <a:endParaRPr lang="en-US" sz="1000" dirty="0"/>
          </a:p>
        </p:txBody>
      </p:sp>
    </p:spTree>
    <p:extLst>
      <p:ext uri="{BB962C8B-B14F-4D97-AF65-F5344CB8AC3E}">
        <p14:creationId xmlns:p14="http://schemas.microsoft.com/office/powerpoint/2010/main" val="1964380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3"/>
            <a:ext cx="7024744" cy="1731595"/>
          </a:xfrm>
        </p:spPr>
        <p:txBody>
          <a:bodyPr>
            <a:normAutofit fontScale="90000"/>
          </a:bodyPr>
          <a:lstStyle/>
          <a:p>
            <a:r>
              <a:rPr lang="en-US" dirty="0" smtClean="0"/>
              <a:t>LFPR is an important determinant of its potential for economic growth</a:t>
            </a:r>
            <a:endParaRPr lang="en-US" dirty="0"/>
          </a:p>
        </p:txBody>
      </p:sp>
      <p:sp>
        <p:nvSpPr>
          <p:cNvPr id="3" name="Content Placeholder 2"/>
          <p:cNvSpPr>
            <a:spLocks noGrp="1"/>
          </p:cNvSpPr>
          <p:nvPr>
            <p:ph idx="1"/>
          </p:nvPr>
        </p:nvSpPr>
        <p:spPr>
          <a:xfrm>
            <a:off x="729914" y="3022046"/>
            <a:ext cx="7664099" cy="3299431"/>
          </a:xfrm>
        </p:spPr>
        <p:txBody>
          <a:bodyPr/>
          <a:lstStyle/>
          <a:p>
            <a:r>
              <a:rPr lang="en-US" dirty="0" smtClean="0"/>
              <a:t>The greater the proportion of the working-age population that is in the labor force…</a:t>
            </a:r>
          </a:p>
          <a:p>
            <a:pPr marL="68580" indent="0">
              <a:buNone/>
            </a:pPr>
            <a:endParaRPr lang="en-US" dirty="0" smtClean="0"/>
          </a:p>
          <a:p>
            <a:r>
              <a:rPr lang="en-US" dirty="0" smtClean="0"/>
              <a:t>The greater a nation’s production possibilities….</a:t>
            </a:r>
          </a:p>
          <a:p>
            <a:endParaRPr lang="en-US" dirty="0" smtClean="0"/>
          </a:p>
          <a:p>
            <a:r>
              <a:rPr lang="en-US" dirty="0" smtClean="0"/>
              <a:t>Since the main factor that can increase a nation’s PPC is the quantity of resources</a:t>
            </a:r>
            <a:endParaRPr lang="en-US" dirty="0"/>
          </a:p>
        </p:txBody>
      </p:sp>
    </p:spTree>
    <p:extLst>
      <p:ext uri="{BB962C8B-B14F-4D97-AF65-F5344CB8AC3E}">
        <p14:creationId xmlns:p14="http://schemas.microsoft.com/office/powerpoint/2010/main" val="5249951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Supply side policies that will promote a growth in the LFPR</a:t>
            </a:r>
            <a:endParaRPr lang="en-US" dirty="0"/>
          </a:p>
        </p:txBody>
      </p:sp>
      <p:sp>
        <p:nvSpPr>
          <p:cNvPr id="3" name="Content Placeholder 2"/>
          <p:cNvSpPr>
            <a:spLocks noGrp="1"/>
          </p:cNvSpPr>
          <p:nvPr>
            <p:ph idx="1"/>
          </p:nvPr>
        </p:nvSpPr>
        <p:spPr>
          <a:xfrm>
            <a:off x="692759" y="2323652"/>
            <a:ext cx="7768791" cy="3911643"/>
          </a:xfrm>
        </p:spPr>
        <p:txBody>
          <a:bodyPr>
            <a:normAutofit/>
          </a:bodyPr>
          <a:lstStyle/>
          <a:p>
            <a:r>
              <a:rPr lang="en-US" dirty="0" smtClean="0"/>
              <a:t>Reduction in unemployment and social security benefits</a:t>
            </a:r>
          </a:p>
          <a:p>
            <a:pPr marL="68580" indent="0">
              <a:buNone/>
            </a:pPr>
            <a:endParaRPr lang="en-US" dirty="0" smtClean="0"/>
          </a:p>
          <a:p>
            <a:pPr marL="68580" indent="0">
              <a:buNone/>
            </a:pPr>
            <a:r>
              <a:rPr lang="en-US" i="1" dirty="0" smtClean="0">
                <a:latin typeface="Ayuthaya"/>
                <a:cs typeface="Ayuthaya"/>
              </a:rPr>
              <a:t>Article published by the International Committee of the Fourth International (ICFI) - - “Unemployed </a:t>
            </a:r>
            <a:r>
              <a:rPr lang="en-US" i="1" dirty="0">
                <a:latin typeface="Ayuthaya"/>
                <a:cs typeface="Ayuthaya"/>
              </a:rPr>
              <a:t>workers in these states will see the maximum duration of their unemployment benefits cut from 99 weeks to between 73 and 79 weeks, depending on the state</a:t>
            </a:r>
            <a:r>
              <a:rPr lang="en-US" i="1" dirty="0" smtClean="0">
                <a:latin typeface="Ayuthaya"/>
                <a:cs typeface="Ayuthaya"/>
              </a:rPr>
              <a:t>.”</a:t>
            </a:r>
            <a:endParaRPr lang="en-US" i="1" dirty="0">
              <a:latin typeface="Ayuthaya"/>
              <a:cs typeface="Ayuthaya"/>
            </a:endParaRPr>
          </a:p>
        </p:txBody>
      </p:sp>
    </p:spTree>
    <p:extLst>
      <p:ext uri="{BB962C8B-B14F-4D97-AF65-F5344CB8AC3E}">
        <p14:creationId xmlns:p14="http://schemas.microsoft.com/office/powerpoint/2010/main" val="199337583"/>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Supply side policies that will promote a growth in the LFPR</a:t>
            </a:r>
            <a:endParaRPr lang="en-US" dirty="0"/>
          </a:p>
        </p:txBody>
      </p:sp>
      <p:sp>
        <p:nvSpPr>
          <p:cNvPr id="3" name="Content Placeholder 2"/>
          <p:cNvSpPr>
            <a:spLocks noGrp="1"/>
          </p:cNvSpPr>
          <p:nvPr>
            <p:ph idx="1"/>
          </p:nvPr>
        </p:nvSpPr>
        <p:spPr>
          <a:xfrm>
            <a:off x="692759" y="2323652"/>
            <a:ext cx="7768791" cy="3911643"/>
          </a:xfrm>
        </p:spPr>
        <p:txBody>
          <a:bodyPr>
            <a:normAutofit/>
          </a:bodyPr>
          <a:lstStyle/>
          <a:p>
            <a:r>
              <a:rPr lang="en-US" dirty="0" smtClean="0"/>
              <a:t>Reduction in unemployment and social security benefits</a:t>
            </a:r>
          </a:p>
          <a:p>
            <a:endParaRPr lang="en-US" dirty="0"/>
          </a:p>
          <a:p>
            <a:r>
              <a:rPr lang="en-US" dirty="0" smtClean="0"/>
              <a:t>Improved access to public education and job training for all members of society</a:t>
            </a:r>
          </a:p>
          <a:p>
            <a:endParaRPr lang="en-US" dirty="0"/>
          </a:p>
          <a:p>
            <a:r>
              <a:rPr lang="en-US" dirty="0" smtClean="0"/>
              <a:t>Other policies that encourage and enable people of working age to enter the labor force and become productive members of society</a:t>
            </a:r>
            <a:endParaRPr lang="en-US" dirty="0"/>
          </a:p>
        </p:txBody>
      </p:sp>
    </p:spTree>
    <p:extLst>
      <p:ext uri="{BB962C8B-B14F-4D97-AF65-F5344CB8AC3E}">
        <p14:creationId xmlns:p14="http://schemas.microsoft.com/office/powerpoint/2010/main" val="38005456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dirty="0" smtClean="0"/>
              <a:t>Shortcomings of the unemployment rate as a measure of economic health</a:t>
            </a:r>
            <a:endParaRPr lang="en-US" sz="3200" dirty="0"/>
          </a:p>
        </p:txBody>
      </p:sp>
      <p:sp>
        <p:nvSpPr>
          <p:cNvPr id="3" name="Content Placeholder 2"/>
          <p:cNvSpPr>
            <a:spLocks noGrp="1"/>
          </p:cNvSpPr>
          <p:nvPr>
            <p:ph idx="1"/>
          </p:nvPr>
        </p:nvSpPr>
        <p:spPr>
          <a:xfrm>
            <a:off x="659770" y="2323652"/>
            <a:ext cx="7801780" cy="4076598"/>
          </a:xfrm>
        </p:spPr>
        <p:txBody>
          <a:bodyPr>
            <a:normAutofit fontScale="92500"/>
          </a:bodyPr>
          <a:lstStyle/>
          <a:p>
            <a:r>
              <a:rPr lang="en-US" dirty="0" smtClean="0"/>
              <a:t>Changes in the labor force participation rate make the unemployment rate appear lower than it really is.</a:t>
            </a:r>
          </a:p>
          <a:p>
            <a:endParaRPr lang="en-US" dirty="0"/>
          </a:p>
          <a:p>
            <a:r>
              <a:rPr lang="en-US" dirty="0" smtClean="0"/>
              <a:t>Individual’s status as ‘employed’ does not take into account the number of hours or the type of employment the individual is experiencing. </a:t>
            </a:r>
            <a:r>
              <a:rPr lang="en-US" sz="1700" dirty="0" smtClean="0"/>
              <a:t>(underemployment)</a:t>
            </a:r>
          </a:p>
          <a:p>
            <a:endParaRPr lang="en-US" dirty="0"/>
          </a:p>
          <a:p>
            <a:r>
              <a:rPr lang="en-US" dirty="0" smtClean="0"/>
              <a:t>People stuck in jobs for which they are over qualified are also considered employed. </a:t>
            </a:r>
            <a:r>
              <a:rPr lang="en-US" sz="1700" dirty="0" smtClean="0"/>
              <a:t>(underemployment)</a:t>
            </a:r>
            <a:endParaRPr lang="en-US" sz="1700" dirty="0"/>
          </a:p>
        </p:txBody>
      </p:sp>
    </p:spTree>
    <p:extLst>
      <p:ext uri="{BB962C8B-B14F-4D97-AF65-F5344CB8AC3E}">
        <p14:creationId xmlns:p14="http://schemas.microsoft.com/office/powerpoint/2010/main" val="121221822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Underemployment </a:t>
            </a:r>
            <a:r>
              <a:rPr lang="en-US" dirty="0" err="1" smtClean="0"/>
              <a:t>vs</a:t>
            </a:r>
            <a:r>
              <a:rPr lang="en-US" dirty="0" smtClean="0"/>
              <a:t> Unemployment</a:t>
            </a:r>
            <a:endParaRPr lang="en-US" dirty="0"/>
          </a:p>
        </p:txBody>
      </p:sp>
      <p:sp>
        <p:nvSpPr>
          <p:cNvPr id="3" name="Content Placeholder 2"/>
          <p:cNvSpPr>
            <a:spLocks noGrp="1"/>
          </p:cNvSpPr>
          <p:nvPr>
            <p:ph idx="1"/>
          </p:nvPr>
        </p:nvSpPr>
        <p:spPr>
          <a:xfrm>
            <a:off x="775230" y="2323652"/>
            <a:ext cx="7636838" cy="3895148"/>
          </a:xfrm>
        </p:spPr>
        <p:txBody>
          <a:bodyPr>
            <a:normAutofit/>
          </a:bodyPr>
          <a:lstStyle/>
          <a:p>
            <a:r>
              <a:rPr lang="en-US" dirty="0" smtClean="0"/>
              <a:t>Underemployment is the condition of a worker who is technically employed, but is either over-qualified for the type of work he or she is doing or is working part-time when full-time work is desired</a:t>
            </a:r>
          </a:p>
          <a:p>
            <a:r>
              <a:rPr lang="en-US" dirty="0" smtClean="0"/>
              <a:t>Underemployment is not accounted for in unemployment figures, this helps explain why the unemployment rate is an imperfect measure of a nation’s macroeconomic reality.</a:t>
            </a:r>
            <a:endParaRPr lang="en-US" dirty="0"/>
          </a:p>
        </p:txBody>
      </p:sp>
    </p:spTree>
    <p:extLst>
      <p:ext uri="{BB962C8B-B14F-4D97-AF65-F5344CB8AC3E}">
        <p14:creationId xmlns:p14="http://schemas.microsoft.com/office/powerpoint/2010/main" val="1643936079"/>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16721"/>
            <a:ext cx="7024744" cy="621885"/>
          </a:xfrm>
        </p:spPr>
        <p:txBody>
          <a:bodyPr>
            <a:normAutofit fontScale="90000"/>
          </a:bodyPr>
          <a:lstStyle/>
          <a:p>
            <a:pPr algn="ctr"/>
            <a:r>
              <a:rPr lang="en-US" dirty="0" err="1" smtClean="0"/>
              <a:t>FoxNews</a:t>
            </a:r>
            <a:r>
              <a:rPr lang="en-US" dirty="0" smtClean="0"/>
              <a:t>:  Unemployment</a:t>
            </a:r>
            <a:endParaRPr lang="en-US" dirty="0"/>
          </a:p>
        </p:txBody>
      </p:sp>
      <p:sp>
        <p:nvSpPr>
          <p:cNvPr id="3" name="Content Placeholder 2"/>
          <p:cNvSpPr>
            <a:spLocks noGrp="1"/>
          </p:cNvSpPr>
          <p:nvPr>
            <p:ph idx="1"/>
          </p:nvPr>
        </p:nvSpPr>
        <p:spPr/>
        <p:txBody>
          <a:bodyPr/>
          <a:lstStyle/>
          <a:p>
            <a:r>
              <a:rPr lang="en-US" dirty="0"/>
              <a:t>April 5</a:t>
            </a:r>
            <a:r>
              <a:rPr lang="en-US" baseline="30000" dirty="0"/>
              <a:t>th</a:t>
            </a:r>
            <a:r>
              <a:rPr lang="en-US" dirty="0"/>
              <a:t> news. </a:t>
            </a:r>
            <a:r>
              <a:rPr lang="en-US" dirty="0">
                <a:hlinkClick r:id="rId3"/>
              </a:rPr>
              <a:t>http://video.foxnews.com/v/</a:t>
            </a:r>
            <a:r>
              <a:rPr lang="en-US" dirty="0" smtClean="0">
                <a:hlinkClick r:id="rId3"/>
              </a:rPr>
              <a:t>2280557079001</a:t>
            </a:r>
            <a:endParaRPr lang="en-US" dirty="0" smtClean="0"/>
          </a:p>
          <a:p>
            <a:pPr marL="68580" indent="0">
              <a:buNone/>
            </a:pPr>
            <a:endParaRPr lang="en-US" dirty="0"/>
          </a:p>
        </p:txBody>
      </p:sp>
    </p:spTree>
    <p:extLst>
      <p:ext uri="{BB962C8B-B14F-4D97-AF65-F5344CB8AC3E}">
        <p14:creationId xmlns:p14="http://schemas.microsoft.com/office/powerpoint/2010/main" val="242323701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5390"/>
          </a:xfrm>
        </p:spPr>
        <p:txBody>
          <a:bodyPr>
            <a:normAutofit/>
          </a:bodyPr>
          <a:lstStyle/>
          <a:p>
            <a:r>
              <a:rPr lang="en-US" sz="2600" b="1" dirty="0" smtClean="0"/>
              <a:t>HL Calculations:  Questions</a:t>
            </a:r>
            <a:endParaRPr lang="en-US" sz="2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5637581"/>
              </p:ext>
            </p:extLst>
          </p:nvPr>
        </p:nvGraphicFramePr>
        <p:xfrm>
          <a:off x="911034" y="2027181"/>
          <a:ext cx="7157200" cy="3498809"/>
        </p:xfrm>
        <a:graphic>
          <a:graphicData uri="http://schemas.openxmlformats.org/drawingml/2006/table">
            <a:tbl>
              <a:tblPr firstRow="1" bandRow="1">
                <a:tableStyleId>{5C22544A-7EE6-4342-B048-85BDC9FD1C3A}</a:tableStyleId>
              </a:tblPr>
              <a:tblGrid>
                <a:gridCol w="7157200"/>
              </a:tblGrid>
              <a:tr h="2043859">
                <a:tc>
                  <a:txBody>
                    <a:bodyPr/>
                    <a:lstStyle/>
                    <a:p>
                      <a:r>
                        <a:rPr lang="en-US" sz="2800" dirty="0" smtClean="0"/>
                        <a:t>In country X,</a:t>
                      </a:r>
                      <a:r>
                        <a:rPr lang="en-US" sz="2800" baseline="0" dirty="0" smtClean="0"/>
                        <a:t> there are 60 million people of working age.  Of these, 70% are available for work, while 39 million are currently employed.</a:t>
                      </a:r>
                      <a:endParaRPr lang="en-US" sz="2800" dirty="0"/>
                    </a:p>
                  </a:txBody>
                  <a:tcPr/>
                </a:tc>
              </a:tr>
              <a:tr h="935325">
                <a:tc>
                  <a:txBody>
                    <a:bodyPr/>
                    <a:lstStyle/>
                    <a:p>
                      <a:r>
                        <a:rPr lang="en-US" sz="2400" dirty="0" smtClean="0"/>
                        <a:t>a.  Calculate</a:t>
                      </a:r>
                      <a:r>
                        <a:rPr lang="en-US" sz="2400" baseline="0" dirty="0" smtClean="0"/>
                        <a:t> the number of people in country X’s labor force.</a:t>
                      </a:r>
                      <a:endParaRPr lang="en-US" sz="2400" dirty="0"/>
                    </a:p>
                  </a:txBody>
                  <a:tcPr/>
                </a:tc>
              </a:tr>
              <a:tr h="519625">
                <a:tc>
                  <a:txBody>
                    <a:bodyPr/>
                    <a:lstStyle/>
                    <a:p>
                      <a:endParaRPr lang="en-US" sz="2400" dirty="0"/>
                    </a:p>
                  </a:txBody>
                  <a:tcPr/>
                </a:tc>
              </a:tr>
            </a:tbl>
          </a:graphicData>
        </a:graphic>
      </p:graphicFrame>
    </p:spTree>
    <p:extLst>
      <p:ext uri="{BB962C8B-B14F-4D97-AF65-F5344CB8AC3E}">
        <p14:creationId xmlns:p14="http://schemas.microsoft.com/office/powerpoint/2010/main" val="268741278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4969"/>
            <a:ext cx="7024744" cy="605390"/>
          </a:xfrm>
        </p:spPr>
        <p:txBody>
          <a:bodyPr>
            <a:normAutofit/>
          </a:bodyPr>
          <a:lstStyle/>
          <a:p>
            <a:r>
              <a:rPr lang="en-US" sz="2600" b="1" dirty="0" smtClean="0"/>
              <a:t>HL Calculations:  Answer</a:t>
            </a:r>
            <a:endParaRPr lang="en-US" sz="2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6469843"/>
              </p:ext>
            </p:extLst>
          </p:nvPr>
        </p:nvGraphicFramePr>
        <p:xfrm>
          <a:off x="659769" y="1361586"/>
          <a:ext cx="7834769" cy="4899424"/>
        </p:xfrm>
        <a:graphic>
          <a:graphicData uri="http://schemas.openxmlformats.org/drawingml/2006/table">
            <a:tbl>
              <a:tblPr firstRow="1" bandRow="1">
                <a:tableStyleId>{5C22544A-7EE6-4342-B048-85BDC9FD1C3A}</a:tableStyleId>
              </a:tblPr>
              <a:tblGrid>
                <a:gridCol w="7834769"/>
              </a:tblGrid>
              <a:tr h="2043859">
                <a:tc>
                  <a:txBody>
                    <a:bodyPr/>
                    <a:lstStyle/>
                    <a:p>
                      <a:r>
                        <a:rPr lang="en-US" sz="2800" dirty="0" smtClean="0"/>
                        <a:t>In country X,</a:t>
                      </a:r>
                      <a:r>
                        <a:rPr lang="en-US" sz="2800" baseline="0" dirty="0" smtClean="0"/>
                        <a:t> there are 60 million people of working age.  Of these, 70% are available for work, while 39 million are currently employed.</a:t>
                      </a:r>
                      <a:endParaRPr lang="en-US" sz="2800" dirty="0"/>
                    </a:p>
                  </a:txBody>
                  <a:tcPr/>
                </a:tc>
              </a:tr>
              <a:tr h="935325">
                <a:tc>
                  <a:txBody>
                    <a:bodyPr/>
                    <a:lstStyle/>
                    <a:p>
                      <a:r>
                        <a:rPr lang="en-US" sz="2400" dirty="0" smtClean="0"/>
                        <a:t>a.  Calculate</a:t>
                      </a:r>
                      <a:r>
                        <a:rPr lang="en-US" sz="2400" baseline="0" dirty="0" smtClean="0"/>
                        <a:t> the number of people in country X’s labor force.</a:t>
                      </a:r>
                      <a:endParaRPr lang="en-US" sz="2400" dirty="0"/>
                    </a:p>
                  </a:txBody>
                  <a:tcPr/>
                </a:tc>
              </a:tr>
              <a:tr h="519625">
                <a:tc>
                  <a:txBody>
                    <a:bodyPr/>
                    <a:lstStyle/>
                    <a:p>
                      <a:r>
                        <a:rPr lang="en-US" sz="2400" dirty="0" smtClean="0"/>
                        <a:t>Country</a:t>
                      </a:r>
                      <a:r>
                        <a:rPr lang="en-US" sz="2400" baseline="0" dirty="0" smtClean="0"/>
                        <a:t> X’s labor force is 42 million people (70% x 60 million).  The other 18 million (60-42 million) can be assumed to be students, not willing or able to work, prisoners, or other adults who are not part of the labor force.</a:t>
                      </a:r>
                      <a:endParaRPr lang="en-US" sz="2400" dirty="0"/>
                    </a:p>
                  </a:txBody>
                  <a:tcPr/>
                </a:tc>
              </a:tr>
            </a:tbl>
          </a:graphicData>
        </a:graphic>
      </p:graphicFrame>
    </p:spTree>
    <p:extLst>
      <p:ext uri="{BB962C8B-B14F-4D97-AF65-F5344CB8AC3E}">
        <p14:creationId xmlns:p14="http://schemas.microsoft.com/office/powerpoint/2010/main" val="48925611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05390"/>
          </a:xfrm>
        </p:spPr>
        <p:txBody>
          <a:bodyPr>
            <a:normAutofit/>
          </a:bodyPr>
          <a:lstStyle/>
          <a:p>
            <a:r>
              <a:rPr lang="en-US" sz="2600" b="1" dirty="0" smtClean="0"/>
              <a:t>HL Calculations:  Questions</a:t>
            </a:r>
            <a:endParaRPr lang="en-US" sz="2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16202074"/>
              </p:ext>
            </p:extLst>
          </p:nvPr>
        </p:nvGraphicFramePr>
        <p:xfrm>
          <a:off x="911034" y="2027181"/>
          <a:ext cx="7157200" cy="3324019"/>
        </p:xfrm>
        <a:graphic>
          <a:graphicData uri="http://schemas.openxmlformats.org/drawingml/2006/table">
            <a:tbl>
              <a:tblPr firstRow="1" bandRow="1">
                <a:tableStyleId>{5C22544A-7EE6-4342-B048-85BDC9FD1C3A}</a:tableStyleId>
              </a:tblPr>
              <a:tblGrid>
                <a:gridCol w="7157200"/>
              </a:tblGrid>
              <a:tr h="2043859">
                <a:tc>
                  <a:txBody>
                    <a:bodyPr/>
                    <a:lstStyle/>
                    <a:p>
                      <a:r>
                        <a:rPr lang="en-US" sz="2800" dirty="0" smtClean="0"/>
                        <a:t>In country X,</a:t>
                      </a:r>
                      <a:r>
                        <a:rPr lang="en-US" sz="2800" baseline="0" dirty="0" smtClean="0"/>
                        <a:t> there are 60 million people of working age.  Of these, 70% are available for work, while 39 million are currently employed.</a:t>
                      </a:r>
                      <a:endParaRPr lang="en-US" sz="2800" dirty="0"/>
                    </a:p>
                  </a:txBody>
                  <a:tcPr/>
                </a:tc>
              </a:tr>
              <a:tr h="200329">
                <a:tc>
                  <a:txBody>
                    <a:bodyPr/>
                    <a:lstStyle/>
                    <a:p>
                      <a:endParaRPr lang="en-US" sz="2400" dirty="0"/>
                    </a:p>
                  </a:txBody>
                  <a:tcPr/>
                </a:tc>
              </a:tr>
              <a:tr h="5196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b.  Calculate country X’s unemployment rate.</a:t>
                      </a:r>
                    </a:p>
                    <a:p>
                      <a:endParaRPr lang="en-US" sz="2400" dirty="0"/>
                    </a:p>
                  </a:txBody>
                  <a:tcPr/>
                </a:tc>
              </a:tr>
            </a:tbl>
          </a:graphicData>
        </a:graphic>
      </p:graphicFrame>
    </p:spTree>
    <p:extLst>
      <p:ext uri="{BB962C8B-B14F-4D97-AF65-F5344CB8AC3E}">
        <p14:creationId xmlns:p14="http://schemas.microsoft.com/office/powerpoint/2010/main" val="365581220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27768"/>
            <a:ext cx="7024744" cy="642367"/>
          </a:xfrm>
        </p:spPr>
        <p:txBody>
          <a:bodyPr>
            <a:normAutofit/>
          </a:bodyPr>
          <a:lstStyle/>
          <a:p>
            <a:pPr algn="ctr"/>
            <a:r>
              <a:rPr lang="en-US" sz="3200" dirty="0" smtClean="0"/>
              <a:t>UNEMPLOYMENT</a:t>
            </a:r>
            <a:endParaRPr lang="en-US" sz="3200" dirty="0"/>
          </a:p>
        </p:txBody>
      </p:sp>
      <p:sp>
        <p:nvSpPr>
          <p:cNvPr id="3" name="Content Placeholder 2"/>
          <p:cNvSpPr>
            <a:spLocks noGrp="1"/>
          </p:cNvSpPr>
          <p:nvPr>
            <p:ph idx="1"/>
          </p:nvPr>
        </p:nvSpPr>
        <p:spPr/>
        <p:txBody>
          <a:bodyPr/>
          <a:lstStyle/>
          <a:p>
            <a:r>
              <a:rPr lang="en-US" dirty="0">
                <a:hlinkClick r:id="rId3"/>
              </a:rPr>
              <a:t>http:///</a:t>
            </a:r>
            <a:r>
              <a:rPr lang="en-US" dirty="0" err="1">
                <a:hlinkClick r:id="rId3"/>
              </a:rPr>
              <a:t>watchwww.youtube.com?v</a:t>
            </a:r>
            <a:r>
              <a:rPr lang="en-US" dirty="0">
                <a:hlinkClick r:id="rId3"/>
              </a:rPr>
              <a:t>=_CdTu1pk06w&amp;list=PLF2A3693D8481F442</a:t>
            </a:r>
            <a:endParaRPr lang="en-US" dirty="0"/>
          </a:p>
          <a:p>
            <a:pPr marL="68580" indent="0">
              <a:buNone/>
            </a:pPr>
            <a:endParaRPr lang="en-US" dirty="0" smtClean="0"/>
          </a:p>
        </p:txBody>
      </p:sp>
    </p:spTree>
    <p:extLst>
      <p:ext uri="{BB962C8B-B14F-4D97-AF65-F5344CB8AC3E}">
        <p14:creationId xmlns:p14="http://schemas.microsoft.com/office/powerpoint/2010/main" val="255211314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4969"/>
            <a:ext cx="7024744" cy="605390"/>
          </a:xfrm>
        </p:spPr>
        <p:txBody>
          <a:bodyPr>
            <a:normAutofit/>
          </a:bodyPr>
          <a:lstStyle/>
          <a:p>
            <a:r>
              <a:rPr lang="en-US" sz="2600" b="1" dirty="0" smtClean="0"/>
              <a:t>HL Calculations:  Answer</a:t>
            </a:r>
            <a:endParaRPr lang="en-US" sz="2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6472312"/>
              </p:ext>
            </p:extLst>
          </p:nvPr>
        </p:nvGraphicFramePr>
        <p:xfrm>
          <a:off x="659769" y="1361586"/>
          <a:ext cx="7834769" cy="4567058"/>
        </p:xfrm>
        <a:graphic>
          <a:graphicData uri="http://schemas.openxmlformats.org/drawingml/2006/table">
            <a:tbl>
              <a:tblPr firstRow="1" bandRow="1">
                <a:tableStyleId>{5C22544A-7EE6-4342-B048-85BDC9FD1C3A}</a:tableStyleId>
              </a:tblPr>
              <a:tblGrid>
                <a:gridCol w="7834769"/>
              </a:tblGrid>
              <a:tr h="2043859">
                <a:tc>
                  <a:txBody>
                    <a:bodyPr/>
                    <a:lstStyle/>
                    <a:p>
                      <a:r>
                        <a:rPr lang="en-US" sz="2800" dirty="0" smtClean="0"/>
                        <a:t>In country X,</a:t>
                      </a:r>
                      <a:r>
                        <a:rPr lang="en-US" sz="2800" baseline="0" dirty="0" smtClean="0"/>
                        <a:t> there are 60 million people of working age.  Of these, 70% are available for work, while 39 million are currently employed.</a:t>
                      </a:r>
                      <a:endParaRPr lang="en-US" sz="2800" dirty="0"/>
                    </a:p>
                  </a:txBody>
                  <a:tcPr/>
                </a:tc>
              </a:tr>
              <a:tr h="602959">
                <a:tc>
                  <a:txBody>
                    <a:bodyPr/>
                    <a:lstStyle/>
                    <a:p>
                      <a:r>
                        <a:rPr lang="en-US" sz="2400" dirty="0" smtClean="0"/>
                        <a:t>b.  Calculate country X’s unemployment rate.</a:t>
                      </a:r>
                      <a:endParaRPr lang="en-US" sz="2400" dirty="0"/>
                    </a:p>
                  </a:txBody>
                  <a:tcPr/>
                </a:tc>
              </a:tr>
              <a:tr h="519625">
                <a:tc>
                  <a:txBody>
                    <a:bodyPr/>
                    <a:lstStyle/>
                    <a:p>
                      <a:r>
                        <a:rPr lang="en-US" sz="2400" dirty="0" smtClean="0"/>
                        <a:t>UR</a:t>
                      </a:r>
                      <a:r>
                        <a:rPr lang="en-US" sz="2400" baseline="0" dirty="0" smtClean="0"/>
                        <a:t> = % of labor force who are unemployed.  Assuming 39 million of the 42 million in the labor force are employed, the unemployed population is 3 million people.</a:t>
                      </a:r>
                    </a:p>
                    <a:p>
                      <a:r>
                        <a:rPr lang="en-US" sz="2400" baseline="0" dirty="0" smtClean="0"/>
                        <a:t>UR = (3/42) x 100 = 0.0714 x 100 = 7.14%</a:t>
                      </a:r>
                      <a:endParaRPr lang="en-US" sz="2400" dirty="0"/>
                    </a:p>
                  </a:txBody>
                  <a:tcPr/>
                </a:tc>
              </a:tr>
            </a:tbl>
          </a:graphicData>
        </a:graphic>
      </p:graphicFrame>
    </p:spTree>
    <p:extLst>
      <p:ext uri="{BB962C8B-B14F-4D97-AF65-F5344CB8AC3E}">
        <p14:creationId xmlns:p14="http://schemas.microsoft.com/office/powerpoint/2010/main" val="178225090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4969"/>
            <a:ext cx="7024744" cy="605390"/>
          </a:xfrm>
        </p:spPr>
        <p:txBody>
          <a:bodyPr>
            <a:normAutofit/>
          </a:bodyPr>
          <a:lstStyle/>
          <a:p>
            <a:r>
              <a:rPr lang="en-US" sz="2600" b="1" dirty="0" smtClean="0"/>
              <a:t>HL Calculations:  Questions</a:t>
            </a:r>
            <a:endParaRPr lang="en-US" sz="2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0405543"/>
              </p:ext>
            </p:extLst>
          </p:nvPr>
        </p:nvGraphicFramePr>
        <p:xfrm>
          <a:off x="659769" y="1361586"/>
          <a:ext cx="7834769" cy="3752204"/>
        </p:xfrm>
        <a:graphic>
          <a:graphicData uri="http://schemas.openxmlformats.org/drawingml/2006/table">
            <a:tbl>
              <a:tblPr firstRow="1" bandRow="1">
                <a:tableStyleId>{5C22544A-7EE6-4342-B048-85BDC9FD1C3A}</a:tableStyleId>
              </a:tblPr>
              <a:tblGrid>
                <a:gridCol w="7834769"/>
              </a:tblGrid>
              <a:tr h="2043859">
                <a:tc>
                  <a:txBody>
                    <a:bodyPr/>
                    <a:lstStyle/>
                    <a:p>
                      <a:r>
                        <a:rPr lang="en-US" sz="2800" dirty="0" smtClean="0"/>
                        <a:t>Assume immigration increases</a:t>
                      </a:r>
                      <a:r>
                        <a:rPr lang="en-US" sz="2800" baseline="0" dirty="0" smtClean="0"/>
                        <a:t> the number of people of working age in country X to 65 million, while the labor force increases to 44 million.</a:t>
                      </a:r>
                      <a:endParaRPr lang="en-US" sz="2800" dirty="0"/>
                    </a:p>
                  </a:txBody>
                  <a:tcPr/>
                </a:tc>
              </a:tr>
              <a:tr h="602959">
                <a:tc>
                  <a:txBody>
                    <a:bodyPr/>
                    <a:lstStyle/>
                    <a:p>
                      <a:r>
                        <a:rPr lang="en-US" sz="2400" dirty="0" smtClean="0"/>
                        <a:t>a.  Calculate</a:t>
                      </a:r>
                      <a:r>
                        <a:rPr lang="en-US" sz="2400" baseline="0" dirty="0" smtClean="0"/>
                        <a:t> the new labor force participation rate (percentage of working-age population in the labor force) in country X.</a:t>
                      </a:r>
                      <a:endParaRPr lang="en-US" sz="2400" dirty="0"/>
                    </a:p>
                  </a:txBody>
                  <a:tcPr/>
                </a:tc>
              </a:tr>
              <a:tr h="519625">
                <a:tc>
                  <a:txBody>
                    <a:bodyPr/>
                    <a:lstStyle/>
                    <a:p>
                      <a:endParaRPr lang="en-US" sz="2400" dirty="0"/>
                    </a:p>
                  </a:txBody>
                  <a:tcPr/>
                </a:tc>
              </a:tr>
            </a:tbl>
          </a:graphicData>
        </a:graphic>
      </p:graphicFrame>
    </p:spTree>
    <p:extLst>
      <p:ext uri="{BB962C8B-B14F-4D97-AF65-F5344CB8AC3E}">
        <p14:creationId xmlns:p14="http://schemas.microsoft.com/office/powerpoint/2010/main" val="399049030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4969"/>
            <a:ext cx="7024744" cy="605390"/>
          </a:xfrm>
        </p:spPr>
        <p:txBody>
          <a:bodyPr>
            <a:normAutofit/>
          </a:bodyPr>
          <a:lstStyle/>
          <a:p>
            <a:r>
              <a:rPr lang="en-US" sz="2600" b="1" dirty="0" smtClean="0"/>
              <a:t>HL Calculations:  Answer</a:t>
            </a:r>
            <a:endParaRPr lang="en-US" sz="2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2488506"/>
              </p:ext>
            </p:extLst>
          </p:nvPr>
        </p:nvGraphicFramePr>
        <p:xfrm>
          <a:off x="659769" y="1361586"/>
          <a:ext cx="7834769" cy="4055539"/>
        </p:xfrm>
        <a:graphic>
          <a:graphicData uri="http://schemas.openxmlformats.org/drawingml/2006/table">
            <a:tbl>
              <a:tblPr firstRow="1" bandRow="1">
                <a:tableStyleId>{5C22544A-7EE6-4342-B048-85BDC9FD1C3A}</a:tableStyleId>
              </a:tblPr>
              <a:tblGrid>
                <a:gridCol w="7834769"/>
              </a:tblGrid>
              <a:tr h="2043859">
                <a:tc>
                  <a:txBody>
                    <a:bodyPr/>
                    <a:lstStyle/>
                    <a:p>
                      <a:r>
                        <a:rPr lang="en-US" sz="2800" dirty="0" smtClean="0"/>
                        <a:t>Assume immigration increases</a:t>
                      </a:r>
                      <a:r>
                        <a:rPr lang="en-US" sz="2800" baseline="0" dirty="0" smtClean="0"/>
                        <a:t> the number of people of working age in country X to 65 million, while the labor force increases to 44 million.</a:t>
                      </a:r>
                      <a:endParaRPr lang="en-US" sz="2800" dirty="0"/>
                    </a:p>
                  </a:txBody>
                  <a:tcPr/>
                </a:tc>
              </a:tr>
              <a:tr h="602959">
                <a:tc>
                  <a:txBody>
                    <a:bodyPr/>
                    <a:lstStyle/>
                    <a:p>
                      <a:r>
                        <a:rPr lang="en-US" sz="2400" dirty="0" smtClean="0"/>
                        <a:t>a.  Calculate</a:t>
                      </a:r>
                      <a:r>
                        <a:rPr lang="en-US" sz="2400" baseline="0" dirty="0" smtClean="0"/>
                        <a:t> the new labor force participation rate (percentage of working-age population in the labor force) in country X.</a:t>
                      </a:r>
                      <a:endParaRPr lang="en-US" sz="2400" dirty="0"/>
                    </a:p>
                  </a:txBody>
                  <a:tcPr/>
                </a:tc>
              </a:tr>
              <a:tr h="519625">
                <a:tc>
                  <a:txBody>
                    <a:bodyPr/>
                    <a:lstStyle/>
                    <a:p>
                      <a:endParaRPr lang="en-US" sz="2400" dirty="0" smtClean="0"/>
                    </a:p>
                    <a:p>
                      <a:r>
                        <a:rPr lang="en-US" sz="2400" dirty="0" smtClean="0"/>
                        <a:t>LFPR</a:t>
                      </a:r>
                      <a:r>
                        <a:rPr lang="en-US" sz="2400" baseline="0" dirty="0" smtClean="0"/>
                        <a:t> = (44/65) x 100 = 0.677 x 100 = 67.7%</a:t>
                      </a:r>
                      <a:endParaRPr lang="en-US" sz="2400" dirty="0"/>
                    </a:p>
                  </a:txBody>
                  <a:tcPr/>
                </a:tc>
              </a:tr>
            </a:tbl>
          </a:graphicData>
        </a:graphic>
      </p:graphicFrame>
    </p:spTree>
    <p:extLst>
      <p:ext uri="{BB962C8B-B14F-4D97-AF65-F5344CB8AC3E}">
        <p14:creationId xmlns:p14="http://schemas.microsoft.com/office/powerpoint/2010/main" val="411698948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4969"/>
            <a:ext cx="7024744" cy="605390"/>
          </a:xfrm>
        </p:spPr>
        <p:txBody>
          <a:bodyPr>
            <a:normAutofit/>
          </a:bodyPr>
          <a:lstStyle/>
          <a:p>
            <a:r>
              <a:rPr lang="en-US" sz="2600" b="1" dirty="0" smtClean="0"/>
              <a:t>HL Calculations:  Questions</a:t>
            </a:r>
            <a:endParaRPr lang="en-US" sz="2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1724440"/>
              </p:ext>
            </p:extLst>
          </p:nvPr>
        </p:nvGraphicFramePr>
        <p:xfrm>
          <a:off x="659769" y="1361586"/>
          <a:ext cx="7834769" cy="3469778"/>
        </p:xfrm>
        <a:graphic>
          <a:graphicData uri="http://schemas.openxmlformats.org/drawingml/2006/table">
            <a:tbl>
              <a:tblPr firstRow="1" bandRow="1">
                <a:tableStyleId>{5C22544A-7EE6-4342-B048-85BDC9FD1C3A}</a:tableStyleId>
              </a:tblPr>
              <a:tblGrid>
                <a:gridCol w="7834769"/>
              </a:tblGrid>
              <a:tr h="2043859">
                <a:tc>
                  <a:txBody>
                    <a:bodyPr/>
                    <a:lstStyle/>
                    <a:p>
                      <a:r>
                        <a:rPr lang="en-US" sz="2800" dirty="0" smtClean="0"/>
                        <a:t>Assume immigration increases</a:t>
                      </a:r>
                      <a:r>
                        <a:rPr lang="en-US" sz="2800" baseline="0" dirty="0" smtClean="0"/>
                        <a:t> the number of people of working age in country X to 65 million, while the labor force increases to 44 million.</a:t>
                      </a:r>
                      <a:endParaRPr lang="en-US" sz="2800" dirty="0"/>
                    </a:p>
                  </a:txBody>
                  <a:tcPr/>
                </a:tc>
              </a:tr>
              <a:tr h="602959">
                <a:tc>
                  <a:txBody>
                    <a:bodyPr/>
                    <a:lstStyle/>
                    <a:p>
                      <a:endParaRPr lang="en-US" sz="2400" dirty="0"/>
                    </a:p>
                  </a:txBody>
                  <a:tcPr/>
                </a:tc>
              </a:tr>
              <a:tr h="519625">
                <a:tc>
                  <a:txBody>
                    <a:bodyPr/>
                    <a:lstStyle/>
                    <a:p>
                      <a:r>
                        <a:rPr lang="en-US" sz="2400" dirty="0" smtClean="0"/>
                        <a:t>b.  Assume unemployment</a:t>
                      </a:r>
                      <a:r>
                        <a:rPr lang="en-US" sz="2400" baseline="0" dirty="0" smtClean="0"/>
                        <a:t> is now 9%.  How many unemployed people are there in country X?</a:t>
                      </a:r>
                      <a:endParaRPr lang="en-US" sz="2400" dirty="0"/>
                    </a:p>
                  </a:txBody>
                  <a:tcPr/>
                </a:tc>
              </a:tr>
            </a:tbl>
          </a:graphicData>
        </a:graphic>
      </p:graphicFrame>
    </p:spTree>
    <p:extLst>
      <p:ext uri="{BB962C8B-B14F-4D97-AF65-F5344CB8AC3E}">
        <p14:creationId xmlns:p14="http://schemas.microsoft.com/office/powerpoint/2010/main" val="253904374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4969"/>
            <a:ext cx="7024744" cy="605390"/>
          </a:xfrm>
        </p:spPr>
        <p:txBody>
          <a:bodyPr>
            <a:normAutofit/>
          </a:bodyPr>
          <a:lstStyle/>
          <a:p>
            <a:r>
              <a:rPr lang="en-US" sz="2600" b="1" dirty="0" smtClean="0"/>
              <a:t>HL Calculations:  Answer</a:t>
            </a:r>
            <a:endParaRPr lang="en-US" sz="2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85831857"/>
              </p:ext>
            </p:extLst>
          </p:nvPr>
        </p:nvGraphicFramePr>
        <p:xfrm>
          <a:off x="659769" y="1361586"/>
          <a:ext cx="7834769" cy="4787059"/>
        </p:xfrm>
        <a:graphic>
          <a:graphicData uri="http://schemas.openxmlformats.org/drawingml/2006/table">
            <a:tbl>
              <a:tblPr firstRow="1" bandRow="1">
                <a:tableStyleId>{5C22544A-7EE6-4342-B048-85BDC9FD1C3A}</a:tableStyleId>
              </a:tblPr>
              <a:tblGrid>
                <a:gridCol w="7834769"/>
              </a:tblGrid>
              <a:tr h="2043859">
                <a:tc>
                  <a:txBody>
                    <a:bodyPr/>
                    <a:lstStyle/>
                    <a:p>
                      <a:r>
                        <a:rPr lang="en-US" sz="2800" dirty="0" smtClean="0"/>
                        <a:t>Assume immigration increases</a:t>
                      </a:r>
                      <a:r>
                        <a:rPr lang="en-US" sz="2800" baseline="0" dirty="0" smtClean="0"/>
                        <a:t> the number of people of working age in country X to 65 million, while the labor force increases to 44 million.</a:t>
                      </a:r>
                      <a:endParaRPr lang="en-US" sz="2800" dirty="0"/>
                    </a:p>
                  </a:txBody>
                  <a:tcPr/>
                </a:tc>
              </a:tr>
              <a:tr h="602959">
                <a:tc>
                  <a:txBody>
                    <a:bodyPr/>
                    <a:lstStyle/>
                    <a:p>
                      <a:r>
                        <a:rPr lang="en-US" sz="2400" dirty="0" smtClean="0"/>
                        <a:t>b.  Assume unemployment</a:t>
                      </a:r>
                      <a:r>
                        <a:rPr lang="en-US" sz="2400" baseline="0" dirty="0" smtClean="0"/>
                        <a:t> is now 9%.  How many unemployed people are there in country X?</a:t>
                      </a:r>
                      <a:endParaRPr lang="en-US" sz="2400" dirty="0"/>
                    </a:p>
                  </a:txBody>
                  <a:tcPr/>
                </a:tc>
              </a:tr>
              <a:tr h="519625">
                <a:tc>
                  <a:txBody>
                    <a:bodyPr/>
                    <a:lstStyle/>
                    <a:p>
                      <a:endParaRPr lang="en-US" sz="2400" dirty="0" smtClean="0"/>
                    </a:p>
                    <a:p>
                      <a:r>
                        <a:rPr lang="en-US" sz="2400" dirty="0" smtClean="0"/>
                        <a:t>UR</a:t>
                      </a:r>
                      <a:r>
                        <a:rPr lang="en-US" sz="2400" baseline="0" dirty="0" smtClean="0"/>
                        <a:t> = # of people unemployed / number of people in the labor force.  Therefore, with UR = 9%, number of people unemployed = 9% of labor force.</a:t>
                      </a:r>
                    </a:p>
                    <a:p>
                      <a:r>
                        <a:rPr lang="en-US" sz="2400" baseline="0" dirty="0" smtClean="0"/>
                        <a:t>44 million x .09 = 3.96 million people unemployed</a:t>
                      </a:r>
                      <a:endParaRPr lang="en-US" sz="2400" dirty="0"/>
                    </a:p>
                  </a:txBody>
                  <a:tcPr/>
                </a:tc>
              </a:tr>
            </a:tbl>
          </a:graphicData>
        </a:graphic>
      </p:graphicFrame>
    </p:spTree>
    <p:extLst>
      <p:ext uri="{BB962C8B-B14F-4D97-AF65-F5344CB8AC3E}">
        <p14:creationId xmlns:p14="http://schemas.microsoft.com/office/powerpoint/2010/main" val="1590671872"/>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4362"/>
          </a:xfrm>
        </p:spPr>
        <p:txBody>
          <a:bodyPr>
            <a:normAutofit/>
          </a:bodyPr>
          <a:lstStyle/>
          <a:p>
            <a:r>
              <a:rPr lang="en-US" sz="2800" b="1" dirty="0" smtClean="0"/>
              <a:t>HL Calculations:  Questions</a:t>
            </a:r>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val="1649669355"/>
              </p:ext>
            </p:extLst>
          </p:nvPr>
        </p:nvGraphicFramePr>
        <p:xfrm>
          <a:off x="1194115" y="2384517"/>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1835285750"/>
              </p:ext>
            </p:extLst>
          </p:nvPr>
        </p:nvGraphicFramePr>
        <p:xfrm>
          <a:off x="725747" y="1893759"/>
          <a:ext cx="7719309" cy="2316480"/>
        </p:xfrm>
        <a:graphic>
          <a:graphicData uri="http://schemas.openxmlformats.org/drawingml/2006/table">
            <a:tbl>
              <a:tblPr firstRow="1" bandRow="1">
                <a:tableStyleId>{5C22544A-7EE6-4342-B048-85BDC9FD1C3A}</a:tableStyleId>
              </a:tblPr>
              <a:tblGrid>
                <a:gridCol w="2573103"/>
                <a:gridCol w="2573103"/>
                <a:gridCol w="2573103"/>
              </a:tblGrid>
              <a:tr h="370840">
                <a:tc>
                  <a:txBody>
                    <a:bodyPr/>
                    <a:lstStyle/>
                    <a:p>
                      <a:endParaRPr lang="en-US" dirty="0"/>
                    </a:p>
                  </a:txBody>
                  <a:tcPr/>
                </a:tc>
                <a:tc>
                  <a:txBody>
                    <a:bodyPr/>
                    <a:lstStyle/>
                    <a:p>
                      <a:pPr algn="ctr"/>
                      <a:r>
                        <a:rPr lang="en-US" sz="2400" dirty="0" smtClean="0"/>
                        <a:t>SWITZERLAND</a:t>
                      </a:r>
                      <a:endParaRPr lang="en-US" sz="2400" dirty="0"/>
                    </a:p>
                  </a:txBody>
                  <a:tcPr/>
                </a:tc>
                <a:tc>
                  <a:txBody>
                    <a:bodyPr/>
                    <a:lstStyle/>
                    <a:p>
                      <a:pPr algn="ctr"/>
                      <a:r>
                        <a:rPr lang="en-US" sz="2400" dirty="0" smtClean="0"/>
                        <a:t>SPAIN</a:t>
                      </a:r>
                      <a:endParaRPr lang="en-US" sz="2400" dirty="0"/>
                    </a:p>
                  </a:txBody>
                  <a:tcPr/>
                </a:tc>
              </a:tr>
              <a:tr h="370840">
                <a:tc>
                  <a:txBody>
                    <a:bodyPr/>
                    <a:lstStyle/>
                    <a:p>
                      <a:r>
                        <a:rPr lang="en-US" sz="2000" dirty="0" smtClean="0"/>
                        <a:t>Population aged 15-64 (total)</a:t>
                      </a:r>
                      <a:endParaRPr lang="en-US" sz="2000" dirty="0"/>
                    </a:p>
                  </a:txBody>
                  <a:tcPr/>
                </a:tc>
                <a:tc>
                  <a:txBody>
                    <a:bodyPr/>
                    <a:lstStyle/>
                    <a:p>
                      <a:pPr algn="ctr"/>
                      <a:r>
                        <a:rPr lang="en-US" sz="2400" dirty="0" smtClean="0"/>
                        <a:t>5,175,054</a:t>
                      </a:r>
                      <a:endParaRPr lang="en-US" sz="2400" dirty="0"/>
                    </a:p>
                  </a:txBody>
                  <a:tcPr/>
                </a:tc>
                <a:tc>
                  <a:txBody>
                    <a:bodyPr/>
                    <a:lstStyle/>
                    <a:p>
                      <a:pPr algn="ctr"/>
                      <a:r>
                        <a:rPr lang="en-US" sz="2400" dirty="0" smtClean="0"/>
                        <a:t>31,141,200</a:t>
                      </a:r>
                      <a:endParaRPr lang="en-US" sz="2400" dirty="0"/>
                    </a:p>
                  </a:txBody>
                  <a:tcPr/>
                </a:tc>
              </a:tr>
              <a:tr h="370840">
                <a:tc>
                  <a:txBody>
                    <a:bodyPr/>
                    <a:lstStyle/>
                    <a:p>
                      <a:r>
                        <a:rPr lang="en-US" sz="2000" dirty="0" smtClean="0"/>
                        <a:t>Unemployed persons</a:t>
                      </a:r>
                      <a:r>
                        <a:rPr lang="en-US" sz="2000" baseline="0" dirty="0" smtClean="0"/>
                        <a:t> (total)</a:t>
                      </a:r>
                      <a:endParaRPr lang="en-US" sz="2000" dirty="0"/>
                    </a:p>
                  </a:txBody>
                  <a:tcPr/>
                </a:tc>
                <a:tc>
                  <a:txBody>
                    <a:bodyPr/>
                    <a:lstStyle/>
                    <a:p>
                      <a:pPr algn="ctr"/>
                      <a:r>
                        <a:rPr lang="en-US" sz="2400" dirty="0" smtClean="0"/>
                        <a:t>153,518</a:t>
                      </a:r>
                      <a:endParaRPr lang="en-US" sz="2400" dirty="0"/>
                    </a:p>
                  </a:txBody>
                  <a:tcPr/>
                </a:tc>
                <a:tc>
                  <a:txBody>
                    <a:bodyPr/>
                    <a:lstStyle/>
                    <a:p>
                      <a:pPr algn="ctr"/>
                      <a:r>
                        <a:rPr lang="en-US" sz="2400" dirty="0" smtClean="0"/>
                        <a:t>1,821,917</a:t>
                      </a:r>
                      <a:endParaRPr lang="en-US" sz="2400" dirty="0"/>
                    </a:p>
                  </a:txBody>
                  <a:tcPr/>
                </a:tc>
              </a:tr>
              <a:tr h="370840">
                <a:tc>
                  <a:txBody>
                    <a:bodyPr/>
                    <a:lstStyle/>
                    <a:p>
                      <a:r>
                        <a:rPr lang="en-US" sz="2000" dirty="0" smtClean="0"/>
                        <a:t>Labor force (total)</a:t>
                      </a:r>
                      <a:endParaRPr lang="en-US" sz="2000" dirty="0"/>
                    </a:p>
                  </a:txBody>
                  <a:tcPr/>
                </a:tc>
                <a:tc>
                  <a:txBody>
                    <a:bodyPr/>
                    <a:lstStyle/>
                    <a:p>
                      <a:pPr algn="ctr"/>
                      <a:r>
                        <a:rPr lang="en-US" sz="2400" dirty="0" smtClean="0"/>
                        <a:t>4,262,435.1</a:t>
                      </a:r>
                      <a:endParaRPr lang="en-US" sz="2400" dirty="0"/>
                    </a:p>
                  </a:txBody>
                  <a:tcPr/>
                </a:tc>
                <a:tc>
                  <a:txBody>
                    <a:bodyPr/>
                    <a:lstStyle/>
                    <a:p>
                      <a:pPr algn="ctr"/>
                      <a:r>
                        <a:rPr lang="en-US" sz="2400" dirty="0" smtClean="0"/>
                        <a:t>21,950,810.9</a:t>
                      </a:r>
                      <a:endParaRPr lang="en-US" sz="2400" dirty="0"/>
                    </a:p>
                  </a:txBody>
                  <a:tcPr/>
                </a:tc>
              </a:tr>
            </a:tbl>
          </a:graphicData>
        </a:graphic>
      </p:graphicFrame>
      <p:sp>
        <p:nvSpPr>
          <p:cNvPr id="8" name="TextBox 7"/>
          <p:cNvSpPr txBox="1"/>
          <p:nvPr/>
        </p:nvSpPr>
        <p:spPr>
          <a:xfrm>
            <a:off x="1042988" y="4552755"/>
            <a:ext cx="7025246" cy="461665"/>
          </a:xfrm>
          <a:prstGeom prst="rect">
            <a:avLst/>
          </a:prstGeom>
          <a:noFill/>
        </p:spPr>
        <p:txBody>
          <a:bodyPr wrap="square" rtlCol="0">
            <a:spAutoFit/>
          </a:bodyPr>
          <a:lstStyle/>
          <a:p>
            <a:pPr marL="342900" indent="-342900">
              <a:buAutoNum type="arabicPeriod"/>
            </a:pPr>
            <a:r>
              <a:rPr lang="en-US" sz="2400" dirty="0" smtClean="0"/>
              <a:t>Calculate Switzerland’s LFPR.</a:t>
            </a:r>
            <a:endParaRPr lang="en-US" dirty="0" smtClean="0"/>
          </a:p>
        </p:txBody>
      </p:sp>
    </p:spTree>
    <p:extLst>
      <p:ext uri="{BB962C8B-B14F-4D97-AF65-F5344CB8AC3E}">
        <p14:creationId xmlns:p14="http://schemas.microsoft.com/office/powerpoint/2010/main" val="253666642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4362"/>
          </a:xfrm>
        </p:spPr>
        <p:txBody>
          <a:bodyPr>
            <a:normAutofit/>
          </a:bodyPr>
          <a:lstStyle/>
          <a:p>
            <a:r>
              <a:rPr lang="en-US" sz="2800" b="1" dirty="0" smtClean="0"/>
              <a:t>HL Calculations:  Answer</a:t>
            </a:r>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val="1386391793"/>
              </p:ext>
            </p:extLst>
          </p:nvPr>
        </p:nvGraphicFramePr>
        <p:xfrm>
          <a:off x="1194115" y="2384517"/>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1384739941"/>
              </p:ext>
            </p:extLst>
          </p:nvPr>
        </p:nvGraphicFramePr>
        <p:xfrm>
          <a:off x="725747" y="1893759"/>
          <a:ext cx="7719309" cy="2316480"/>
        </p:xfrm>
        <a:graphic>
          <a:graphicData uri="http://schemas.openxmlformats.org/drawingml/2006/table">
            <a:tbl>
              <a:tblPr firstRow="1" bandRow="1">
                <a:tableStyleId>{5C22544A-7EE6-4342-B048-85BDC9FD1C3A}</a:tableStyleId>
              </a:tblPr>
              <a:tblGrid>
                <a:gridCol w="2573103"/>
                <a:gridCol w="2573103"/>
                <a:gridCol w="2573103"/>
              </a:tblGrid>
              <a:tr h="370840">
                <a:tc>
                  <a:txBody>
                    <a:bodyPr/>
                    <a:lstStyle/>
                    <a:p>
                      <a:endParaRPr lang="en-US" dirty="0"/>
                    </a:p>
                  </a:txBody>
                  <a:tcPr/>
                </a:tc>
                <a:tc>
                  <a:txBody>
                    <a:bodyPr/>
                    <a:lstStyle/>
                    <a:p>
                      <a:pPr algn="ctr"/>
                      <a:r>
                        <a:rPr lang="en-US" sz="2400" dirty="0" smtClean="0"/>
                        <a:t>SWITZERLAND</a:t>
                      </a:r>
                      <a:endParaRPr lang="en-US" sz="2400" dirty="0"/>
                    </a:p>
                  </a:txBody>
                  <a:tcPr/>
                </a:tc>
                <a:tc>
                  <a:txBody>
                    <a:bodyPr/>
                    <a:lstStyle/>
                    <a:p>
                      <a:pPr algn="ctr"/>
                      <a:r>
                        <a:rPr lang="en-US" sz="2400" dirty="0" smtClean="0"/>
                        <a:t>SPAIN</a:t>
                      </a:r>
                      <a:endParaRPr lang="en-US" sz="2400" dirty="0"/>
                    </a:p>
                  </a:txBody>
                  <a:tcPr/>
                </a:tc>
              </a:tr>
              <a:tr h="370840">
                <a:tc>
                  <a:txBody>
                    <a:bodyPr/>
                    <a:lstStyle/>
                    <a:p>
                      <a:r>
                        <a:rPr lang="en-US" sz="2000" dirty="0" smtClean="0"/>
                        <a:t>Population aged 15-64 (total)</a:t>
                      </a:r>
                      <a:endParaRPr lang="en-US" sz="2000" dirty="0"/>
                    </a:p>
                  </a:txBody>
                  <a:tcPr/>
                </a:tc>
                <a:tc>
                  <a:txBody>
                    <a:bodyPr/>
                    <a:lstStyle/>
                    <a:p>
                      <a:pPr algn="ctr"/>
                      <a:r>
                        <a:rPr lang="en-US" sz="2400" dirty="0" smtClean="0"/>
                        <a:t>5,175,054</a:t>
                      </a:r>
                      <a:endParaRPr lang="en-US" sz="2400" dirty="0"/>
                    </a:p>
                  </a:txBody>
                  <a:tcPr/>
                </a:tc>
                <a:tc>
                  <a:txBody>
                    <a:bodyPr/>
                    <a:lstStyle/>
                    <a:p>
                      <a:pPr algn="ctr"/>
                      <a:r>
                        <a:rPr lang="en-US" sz="2400" dirty="0" smtClean="0"/>
                        <a:t>31,141,200</a:t>
                      </a:r>
                      <a:endParaRPr lang="en-US" sz="2400" dirty="0"/>
                    </a:p>
                  </a:txBody>
                  <a:tcPr/>
                </a:tc>
              </a:tr>
              <a:tr h="370840">
                <a:tc>
                  <a:txBody>
                    <a:bodyPr/>
                    <a:lstStyle/>
                    <a:p>
                      <a:r>
                        <a:rPr lang="en-US" sz="2000" dirty="0" smtClean="0"/>
                        <a:t>Unemployed persons</a:t>
                      </a:r>
                      <a:r>
                        <a:rPr lang="en-US" sz="2000" baseline="0" dirty="0" smtClean="0"/>
                        <a:t> (total)</a:t>
                      </a:r>
                      <a:endParaRPr lang="en-US" sz="2000" dirty="0"/>
                    </a:p>
                  </a:txBody>
                  <a:tcPr/>
                </a:tc>
                <a:tc>
                  <a:txBody>
                    <a:bodyPr/>
                    <a:lstStyle/>
                    <a:p>
                      <a:pPr algn="ctr"/>
                      <a:r>
                        <a:rPr lang="en-US" sz="2400" dirty="0" smtClean="0"/>
                        <a:t>153,518</a:t>
                      </a:r>
                      <a:endParaRPr lang="en-US" sz="2400" dirty="0"/>
                    </a:p>
                  </a:txBody>
                  <a:tcPr/>
                </a:tc>
                <a:tc>
                  <a:txBody>
                    <a:bodyPr/>
                    <a:lstStyle/>
                    <a:p>
                      <a:pPr algn="ctr"/>
                      <a:r>
                        <a:rPr lang="en-US" sz="2400" dirty="0" smtClean="0"/>
                        <a:t>1,821,917</a:t>
                      </a:r>
                      <a:endParaRPr lang="en-US" sz="2400" dirty="0"/>
                    </a:p>
                  </a:txBody>
                  <a:tcPr/>
                </a:tc>
              </a:tr>
              <a:tr h="370840">
                <a:tc>
                  <a:txBody>
                    <a:bodyPr/>
                    <a:lstStyle/>
                    <a:p>
                      <a:r>
                        <a:rPr lang="en-US" sz="2000" dirty="0" smtClean="0"/>
                        <a:t>Labor force (total)</a:t>
                      </a:r>
                      <a:endParaRPr lang="en-US" sz="2000" dirty="0"/>
                    </a:p>
                  </a:txBody>
                  <a:tcPr/>
                </a:tc>
                <a:tc>
                  <a:txBody>
                    <a:bodyPr/>
                    <a:lstStyle/>
                    <a:p>
                      <a:pPr algn="ctr"/>
                      <a:r>
                        <a:rPr lang="en-US" sz="2400" dirty="0" smtClean="0"/>
                        <a:t>4,262,435.1</a:t>
                      </a:r>
                      <a:endParaRPr lang="en-US" sz="2400" dirty="0"/>
                    </a:p>
                  </a:txBody>
                  <a:tcPr/>
                </a:tc>
                <a:tc>
                  <a:txBody>
                    <a:bodyPr/>
                    <a:lstStyle/>
                    <a:p>
                      <a:pPr algn="ctr"/>
                      <a:r>
                        <a:rPr lang="en-US" sz="2400" dirty="0" smtClean="0"/>
                        <a:t>21,950,810.9</a:t>
                      </a:r>
                      <a:endParaRPr lang="en-US" sz="2400" dirty="0"/>
                    </a:p>
                  </a:txBody>
                  <a:tcPr/>
                </a:tc>
              </a:tr>
            </a:tbl>
          </a:graphicData>
        </a:graphic>
      </p:graphicFrame>
      <p:sp>
        <p:nvSpPr>
          <p:cNvPr id="8" name="TextBox 7"/>
          <p:cNvSpPr txBox="1"/>
          <p:nvPr/>
        </p:nvSpPr>
        <p:spPr>
          <a:xfrm>
            <a:off x="1042988" y="4552755"/>
            <a:ext cx="7025246" cy="1200328"/>
          </a:xfrm>
          <a:prstGeom prst="rect">
            <a:avLst/>
          </a:prstGeom>
          <a:noFill/>
        </p:spPr>
        <p:txBody>
          <a:bodyPr wrap="square" rtlCol="0">
            <a:spAutoFit/>
          </a:bodyPr>
          <a:lstStyle/>
          <a:p>
            <a:pPr marL="342900" indent="-342900">
              <a:buAutoNum type="arabicPeriod"/>
            </a:pPr>
            <a:r>
              <a:rPr lang="en-US" sz="2400" dirty="0" smtClean="0"/>
              <a:t>Calculate Switzerland’s LFPR.</a:t>
            </a:r>
          </a:p>
          <a:p>
            <a:endParaRPr lang="en-US" sz="2400" dirty="0"/>
          </a:p>
          <a:p>
            <a:r>
              <a:rPr lang="en-US" sz="2400" dirty="0" smtClean="0"/>
              <a:t>4,262,435.1 / 5,175,054 = 0.824 x 100 = 82.4%</a:t>
            </a:r>
            <a:endParaRPr lang="en-US" dirty="0" smtClean="0"/>
          </a:p>
        </p:txBody>
      </p:sp>
    </p:spTree>
    <p:extLst>
      <p:ext uri="{BB962C8B-B14F-4D97-AF65-F5344CB8AC3E}">
        <p14:creationId xmlns:p14="http://schemas.microsoft.com/office/powerpoint/2010/main" val="2335613596"/>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4362"/>
          </a:xfrm>
        </p:spPr>
        <p:txBody>
          <a:bodyPr>
            <a:normAutofit/>
          </a:bodyPr>
          <a:lstStyle/>
          <a:p>
            <a:r>
              <a:rPr lang="en-US" sz="2800" b="1" dirty="0" smtClean="0"/>
              <a:t>HL Calculations:  Questions</a:t>
            </a:r>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val="1435275016"/>
              </p:ext>
            </p:extLst>
          </p:nvPr>
        </p:nvGraphicFramePr>
        <p:xfrm>
          <a:off x="1194115" y="2384517"/>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3431668636"/>
              </p:ext>
            </p:extLst>
          </p:nvPr>
        </p:nvGraphicFramePr>
        <p:xfrm>
          <a:off x="725747" y="1893759"/>
          <a:ext cx="7719309" cy="2316480"/>
        </p:xfrm>
        <a:graphic>
          <a:graphicData uri="http://schemas.openxmlformats.org/drawingml/2006/table">
            <a:tbl>
              <a:tblPr firstRow="1" bandRow="1">
                <a:tableStyleId>{5C22544A-7EE6-4342-B048-85BDC9FD1C3A}</a:tableStyleId>
              </a:tblPr>
              <a:tblGrid>
                <a:gridCol w="2573103"/>
                <a:gridCol w="2573103"/>
                <a:gridCol w="2573103"/>
              </a:tblGrid>
              <a:tr h="370840">
                <a:tc>
                  <a:txBody>
                    <a:bodyPr/>
                    <a:lstStyle/>
                    <a:p>
                      <a:endParaRPr lang="en-US" dirty="0"/>
                    </a:p>
                  </a:txBody>
                  <a:tcPr/>
                </a:tc>
                <a:tc>
                  <a:txBody>
                    <a:bodyPr/>
                    <a:lstStyle/>
                    <a:p>
                      <a:pPr algn="ctr"/>
                      <a:r>
                        <a:rPr lang="en-US" sz="2400" dirty="0" smtClean="0"/>
                        <a:t>SWITZERLAND</a:t>
                      </a:r>
                      <a:endParaRPr lang="en-US" sz="2400" dirty="0"/>
                    </a:p>
                  </a:txBody>
                  <a:tcPr/>
                </a:tc>
                <a:tc>
                  <a:txBody>
                    <a:bodyPr/>
                    <a:lstStyle/>
                    <a:p>
                      <a:pPr algn="ctr"/>
                      <a:r>
                        <a:rPr lang="en-US" sz="2400" dirty="0" smtClean="0"/>
                        <a:t>SPAIN</a:t>
                      </a:r>
                      <a:endParaRPr lang="en-US" sz="2400" dirty="0"/>
                    </a:p>
                  </a:txBody>
                  <a:tcPr/>
                </a:tc>
              </a:tr>
              <a:tr h="370840">
                <a:tc>
                  <a:txBody>
                    <a:bodyPr/>
                    <a:lstStyle/>
                    <a:p>
                      <a:r>
                        <a:rPr lang="en-US" sz="2000" dirty="0" smtClean="0"/>
                        <a:t>Population aged 15-64 (total)</a:t>
                      </a:r>
                      <a:endParaRPr lang="en-US" sz="2000" dirty="0"/>
                    </a:p>
                  </a:txBody>
                  <a:tcPr/>
                </a:tc>
                <a:tc>
                  <a:txBody>
                    <a:bodyPr/>
                    <a:lstStyle/>
                    <a:p>
                      <a:pPr algn="ctr"/>
                      <a:r>
                        <a:rPr lang="en-US" sz="2400" dirty="0" smtClean="0"/>
                        <a:t>5,175,054</a:t>
                      </a:r>
                      <a:endParaRPr lang="en-US" sz="2400" dirty="0"/>
                    </a:p>
                  </a:txBody>
                  <a:tcPr/>
                </a:tc>
                <a:tc>
                  <a:txBody>
                    <a:bodyPr/>
                    <a:lstStyle/>
                    <a:p>
                      <a:pPr algn="ctr"/>
                      <a:r>
                        <a:rPr lang="en-US" sz="2400" dirty="0" smtClean="0"/>
                        <a:t>31,141,200</a:t>
                      </a:r>
                      <a:endParaRPr lang="en-US" sz="2400" dirty="0"/>
                    </a:p>
                  </a:txBody>
                  <a:tcPr/>
                </a:tc>
              </a:tr>
              <a:tr h="370840">
                <a:tc>
                  <a:txBody>
                    <a:bodyPr/>
                    <a:lstStyle/>
                    <a:p>
                      <a:r>
                        <a:rPr lang="en-US" sz="2000" dirty="0" smtClean="0"/>
                        <a:t>Unemployed persons</a:t>
                      </a:r>
                      <a:r>
                        <a:rPr lang="en-US" sz="2000" baseline="0" dirty="0" smtClean="0"/>
                        <a:t> (total)</a:t>
                      </a:r>
                      <a:endParaRPr lang="en-US" sz="2000" dirty="0"/>
                    </a:p>
                  </a:txBody>
                  <a:tcPr/>
                </a:tc>
                <a:tc>
                  <a:txBody>
                    <a:bodyPr/>
                    <a:lstStyle/>
                    <a:p>
                      <a:pPr algn="ctr"/>
                      <a:r>
                        <a:rPr lang="en-US" sz="2400" dirty="0" smtClean="0"/>
                        <a:t>153,518</a:t>
                      </a:r>
                      <a:endParaRPr lang="en-US" sz="2400" dirty="0"/>
                    </a:p>
                  </a:txBody>
                  <a:tcPr/>
                </a:tc>
                <a:tc>
                  <a:txBody>
                    <a:bodyPr/>
                    <a:lstStyle/>
                    <a:p>
                      <a:pPr algn="ctr"/>
                      <a:r>
                        <a:rPr lang="en-US" sz="2400" dirty="0" smtClean="0"/>
                        <a:t>1,821,917</a:t>
                      </a:r>
                      <a:endParaRPr lang="en-US" sz="2400" dirty="0"/>
                    </a:p>
                  </a:txBody>
                  <a:tcPr/>
                </a:tc>
              </a:tr>
              <a:tr h="370840">
                <a:tc>
                  <a:txBody>
                    <a:bodyPr/>
                    <a:lstStyle/>
                    <a:p>
                      <a:r>
                        <a:rPr lang="en-US" sz="2000" dirty="0" smtClean="0"/>
                        <a:t>Labor force (total)</a:t>
                      </a:r>
                      <a:endParaRPr lang="en-US" sz="2000" dirty="0"/>
                    </a:p>
                  </a:txBody>
                  <a:tcPr/>
                </a:tc>
                <a:tc>
                  <a:txBody>
                    <a:bodyPr/>
                    <a:lstStyle/>
                    <a:p>
                      <a:pPr algn="ctr"/>
                      <a:r>
                        <a:rPr lang="en-US" sz="2400" dirty="0" smtClean="0"/>
                        <a:t>4,262,435.1</a:t>
                      </a:r>
                      <a:endParaRPr lang="en-US" sz="2400" dirty="0"/>
                    </a:p>
                  </a:txBody>
                  <a:tcPr/>
                </a:tc>
                <a:tc>
                  <a:txBody>
                    <a:bodyPr/>
                    <a:lstStyle/>
                    <a:p>
                      <a:pPr algn="ctr"/>
                      <a:r>
                        <a:rPr lang="en-US" sz="2400" dirty="0" smtClean="0"/>
                        <a:t>21,950,810.9</a:t>
                      </a:r>
                      <a:endParaRPr lang="en-US" sz="2400" dirty="0"/>
                    </a:p>
                  </a:txBody>
                  <a:tcPr/>
                </a:tc>
              </a:tr>
            </a:tbl>
          </a:graphicData>
        </a:graphic>
      </p:graphicFrame>
      <p:sp>
        <p:nvSpPr>
          <p:cNvPr id="8" name="TextBox 7"/>
          <p:cNvSpPr txBox="1"/>
          <p:nvPr/>
        </p:nvSpPr>
        <p:spPr>
          <a:xfrm>
            <a:off x="1042988" y="4552755"/>
            <a:ext cx="7025246" cy="461665"/>
          </a:xfrm>
          <a:prstGeom prst="rect">
            <a:avLst/>
          </a:prstGeom>
          <a:noFill/>
        </p:spPr>
        <p:txBody>
          <a:bodyPr wrap="square" rtlCol="0">
            <a:spAutoFit/>
          </a:bodyPr>
          <a:lstStyle/>
          <a:p>
            <a:r>
              <a:rPr lang="en-US" sz="2400" dirty="0" smtClean="0"/>
              <a:t>2. Calculate Switzerland’s UR.</a:t>
            </a:r>
          </a:p>
        </p:txBody>
      </p:sp>
    </p:spTree>
    <p:extLst>
      <p:ext uri="{BB962C8B-B14F-4D97-AF65-F5344CB8AC3E}">
        <p14:creationId xmlns:p14="http://schemas.microsoft.com/office/powerpoint/2010/main" val="338096950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4362"/>
          </a:xfrm>
        </p:spPr>
        <p:txBody>
          <a:bodyPr>
            <a:normAutofit/>
          </a:bodyPr>
          <a:lstStyle/>
          <a:p>
            <a:r>
              <a:rPr lang="en-US" sz="2800" b="1" dirty="0" smtClean="0"/>
              <a:t>HL Calculations:  Answer</a:t>
            </a:r>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val="2330189602"/>
              </p:ext>
            </p:extLst>
          </p:nvPr>
        </p:nvGraphicFramePr>
        <p:xfrm>
          <a:off x="1194115" y="2384517"/>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4281695444"/>
              </p:ext>
            </p:extLst>
          </p:nvPr>
        </p:nvGraphicFramePr>
        <p:xfrm>
          <a:off x="725747" y="1893759"/>
          <a:ext cx="7719309" cy="2316480"/>
        </p:xfrm>
        <a:graphic>
          <a:graphicData uri="http://schemas.openxmlformats.org/drawingml/2006/table">
            <a:tbl>
              <a:tblPr firstRow="1" bandRow="1">
                <a:tableStyleId>{5C22544A-7EE6-4342-B048-85BDC9FD1C3A}</a:tableStyleId>
              </a:tblPr>
              <a:tblGrid>
                <a:gridCol w="2573103"/>
                <a:gridCol w="2573103"/>
                <a:gridCol w="2573103"/>
              </a:tblGrid>
              <a:tr h="370840">
                <a:tc>
                  <a:txBody>
                    <a:bodyPr/>
                    <a:lstStyle/>
                    <a:p>
                      <a:endParaRPr lang="en-US" dirty="0"/>
                    </a:p>
                  </a:txBody>
                  <a:tcPr/>
                </a:tc>
                <a:tc>
                  <a:txBody>
                    <a:bodyPr/>
                    <a:lstStyle/>
                    <a:p>
                      <a:pPr algn="ctr"/>
                      <a:r>
                        <a:rPr lang="en-US" sz="2400" dirty="0" smtClean="0"/>
                        <a:t>SWITZERLAND</a:t>
                      </a:r>
                      <a:endParaRPr lang="en-US" sz="2400" dirty="0"/>
                    </a:p>
                  </a:txBody>
                  <a:tcPr/>
                </a:tc>
                <a:tc>
                  <a:txBody>
                    <a:bodyPr/>
                    <a:lstStyle/>
                    <a:p>
                      <a:pPr algn="ctr"/>
                      <a:r>
                        <a:rPr lang="en-US" sz="2400" dirty="0" smtClean="0"/>
                        <a:t>SPAIN</a:t>
                      </a:r>
                      <a:endParaRPr lang="en-US" sz="2400" dirty="0"/>
                    </a:p>
                  </a:txBody>
                  <a:tcPr/>
                </a:tc>
              </a:tr>
              <a:tr h="370840">
                <a:tc>
                  <a:txBody>
                    <a:bodyPr/>
                    <a:lstStyle/>
                    <a:p>
                      <a:r>
                        <a:rPr lang="en-US" sz="2000" dirty="0" smtClean="0"/>
                        <a:t>Population aged 15-64 (total)</a:t>
                      </a:r>
                      <a:endParaRPr lang="en-US" sz="2000" dirty="0"/>
                    </a:p>
                  </a:txBody>
                  <a:tcPr/>
                </a:tc>
                <a:tc>
                  <a:txBody>
                    <a:bodyPr/>
                    <a:lstStyle/>
                    <a:p>
                      <a:pPr algn="ctr"/>
                      <a:r>
                        <a:rPr lang="en-US" sz="2400" dirty="0" smtClean="0"/>
                        <a:t>5,175,054</a:t>
                      </a:r>
                      <a:endParaRPr lang="en-US" sz="2400" dirty="0"/>
                    </a:p>
                  </a:txBody>
                  <a:tcPr/>
                </a:tc>
                <a:tc>
                  <a:txBody>
                    <a:bodyPr/>
                    <a:lstStyle/>
                    <a:p>
                      <a:pPr algn="ctr"/>
                      <a:r>
                        <a:rPr lang="en-US" sz="2400" dirty="0" smtClean="0"/>
                        <a:t>31,141,200</a:t>
                      </a:r>
                      <a:endParaRPr lang="en-US" sz="2400" dirty="0"/>
                    </a:p>
                  </a:txBody>
                  <a:tcPr/>
                </a:tc>
              </a:tr>
              <a:tr h="370840">
                <a:tc>
                  <a:txBody>
                    <a:bodyPr/>
                    <a:lstStyle/>
                    <a:p>
                      <a:r>
                        <a:rPr lang="en-US" sz="2000" dirty="0" smtClean="0"/>
                        <a:t>Unemployed persons</a:t>
                      </a:r>
                      <a:r>
                        <a:rPr lang="en-US" sz="2000" baseline="0" dirty="0" smtClean="0"/>
                        <a:t> (total)</a:t>
                      </a:r>
                      <a:endParaRPr lang="en-US" sz="2000" dirty="0"/>
                    </a:p>
                  </a:txBody>
                  <a:tcPr/>
                </a:tc>
                <a:tc>
                  <a:txBody>
                    <a:bodyPr/>
                    <a:lstStyle/>
                    <a:p>
                      <a:pPr algn="ctr"/>
                      <a:r>
                        <a:rPr lang="en-US" sz="2400" dirty="0" smtClean="0"/>
                        <a:t>153,518</a:t>
                      </a:r>
                      <a:endParaRPr lang="en-US" sz="2400" dirty="0"/>
                    </a:p>
                  </a:txBody>
                  <a:tcPr/>
                </a:tc>
                <a:tc>
                  <a:txBody>
                    <a:bodyPr/>
                    <a:lstStyle/>
                    <a:p>
                      <a:pPr algn="ctr"/>
                      <a:r>
                        <a:rPr lang="en-US" sz="2400" dirty="0" smtClean="0"/>
                        <a:t>1,821,917</a:t>
                      </a:r>
                      <a:endParaRPr lang="en-US" sz="2400" dirty="0"/>
                    </a:p>
                  </a:txBody>
                  <a:tcPr/>
                </a:tc>
              </a:tr>
              <a:tr h="370840">
                <a:tc>
                  <a:txBody>
                    <a:bodyPr/>
                    <a:lstStyle/>
                    <a:p>
                      <a:r>
                        <a:rPr lang="en-US" sz="2000" dirty="0" smtClean="0"/>
                        <a:t>Labor force (total)</a:t>
                      </a:r>
                      <a:endParaRPr lang="en-US" sz="2000" dirty="0"/>
                    </a:p>
                  </a:txBody>
                  <a:tcPr/>
                </a:tc>
                <a:tc>
                  <a:txBody>
                    <a:bodyPr/>
                    <a:lstStyle/>
                    <a:p>
                      <a:pPr algn="ctr"/>
                      <a:r>
                        <a:rPr lang="en-US" sz="2400" dirty="0" smtClean="0"/>
                        <a:t>4,262,435.1</a:t>
                      </a:r>
                      <a:endParaRPr lang="en-US" sz="2400" dirty="0"/>
                    </a:p>
                  </a:txBody>
                  <a:tcPr/>
                </a:tc>
                <a:tc>
                  <a:txBody>
                    <a:bodyPr/>
                    <a:lstStyle/>
                    <a:p>
                      <a:pPr algn="ctr"/>
                      <a:r>
                        <a:rPr lang="en-US" sz="2400" dirty="0" smtClean="0"/>
                        <a:t>21,950,810.9</a:t>
                      </a:r>
                      <a:endParaRPr lang="en-US" sz="2400" dirty="0"/>
                    </a:p>
                  </a:txBody>
                  <a:tcPr/>
                </a:tc>
              </a:tr>
            </a:tbl>
          </a:graphicData>
        </a:graphic>
      </p:graphicFrame>
      <p:sp>
        <p:nvSpPr>
          <p:cNvPr id="8" name="TextBox 7"/>
          <p:cNvSpPr txBox="1"/>
          <p:nvPr/>
        </p:nvSpPr>
        <p:spPr>
          <a:xfrm>
            <a:off x="1042988" y="4552755"/>
            <a:ext cx="7025246" cy="1200328"/>
          </a:xfrm>
          <a:prstGeom prst="rect">
            <a:avLst/>
          </a:prstGeom>
          <a:noFill/>
        </p:spPr>
        <p:txBody>
          <a:bodyPr wrap="square" rtlCol="0">
            <a:spAutoFit/>
          </a:bodyPr>
          <a:lstStyle/>
          <a:p>
            <a:r>
              <a:rPr lang="en-US" sz="2400" dirty="0" smtClean="0"/>
              <a:t>2.  Calculate </a:t>
            </a:r>
            <a:r>
              <a:rPr lang="en-US" sz="2400" dirty="0"/>
              <a:t>Switzerland’s UR.</a:t>
            </a:r>
          </a:p>
          <a:p>
            <a:endParaRPr lang="en-US" sz="2400" dirty="0"/>
          </a:p>
          <a:p>
            <a:r>
              <a:rPr lang="en-US" sz="2400" dirty="0" smtClean="0"/>
              <a:t>153,518 / 4,262,435.1 = 0.036 x 100 = 3.6%</a:t>
            </a:r>
            <a:endParaRPr lang="en-US" dirty="0" smtClean="0"/>
          </a:p>
        </p:txBody>
      </p:sp>
    </p:spTree>
    <p:extLst>
      <p:ext uri="{BB962C8B-B14F-4D97-AF65-F5344CB8AC3E}">
        <p14:creationId xmlns:p14="http://schemas.microsoft.com/office/powerpoint/2010/main" val="1782773126"/>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4362"/>
          </a:xfrm>
        </p:spPr>
        <p:txBody>
          <a:bodyPr>
            <a:normAutofit/>
          </a:bodyPr>
          <a:lstStyle/>
          <a:p>
            <a:r>
              <a:rPr lang="en-US" sz="2800" b="1" dirty="0" smtClean="0"/>
              <a:t>HL Calculations:  Questions</a:t>
            </a:r>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val="3155479362"/>
              </p:ext>
            </p:extLst>
          </p:nvPr>
        </p:nvGraphicFramePr>
        <p:xfrm>
          <a:off x="1194115" y="2384517"/>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3992657092"/>
              </p:ext>
            </p:extLst>
          </p:nvPr>
        </p:nvGraphicFramePr>
        <p:xfrm>
          <a:off x="725747" y="1893759"/>
          <a:ext cx="7719309" cy="2316480"/>
        </p:xfrm>
        <a:graphic>
          <a:graphicData uri="http://schemas.openxmlformats.org/drawingml/2006/table">
            <a:tbl>
              <a:tblPr firstRow="1" bandRow="1">
                <a:tableStyleId>{5C22544A-7EE6-4342-B048-85BDC9FD1C3A}</a:tableStyleId>
              </a:tblPr>
              <a:tblGrid>
                <a:gridCol w="2573103"/>
                <a:gridCol w="2573103"/>
                <a:gridCol w="2573103"/>
              </a:tblGrid>
              <a:tr h="370840">
                <a:tc>
                  <a:txBody>
                    <a:bodyPr/>
                    <a:lstStyle/>
                    <a:p>
                      <a:endParaRPr lang="en-US" dirty="0"/>
                    </a:p>
                  </a:txBody>
                  <a:tcPr/>
                </a:tc>
                <a:tc>
                  <a:txBody>
                    <a:bodyPr/>
                    <a:lstStyle/>
                    <a:p>
                      <a:pPr algn="ctr"/>
                      <a:r>
                        <a:rPr lang="en-US" sz="2400" dirty="0" smtClean="0"/>
                        <a:t>SWITZERLAND</a:t>
                      </a:r>
                      <a:endParaRPr lang="en-US" sz="2400" dirty="0"/>
                    </a:p>
                  </a:txBody>
                  <a:tcPr/>
                </a:tc>
                <a:tc>
                  <a:txBody>
                    <a:bodyPr/>
                    <a:lstStyle/>
                    <a:p>
                      <a:pPr algn="ctr"/>
                      <a:r>
                        <a:rPr lang="en-US" sz="2400" dirty="0" smtClean="0"/>
                        <a:t>SPAIN</a:t>
                      </a:r>
                      <a:endParaRPr lang="en-US" sz="2400" dirty="0"/>
                    </a:p>
                  </a:txBody>
                  <a:tcPr/>
                </a:tc>
              </a:tr>
              <a:tr h="370840">
                <a:tc>
                  <a:txBody>
                    <a:bodyPr/>
                    <a:lstStyle/>
                    <a:p>
                      <a:r>
                        <a:rPr lang="en-US" sz="2000" dirty="0" smtClean="0"/>
                        <a:t>Population aged 15-64 (total)</a:t>
                      </a:r>
                      <a:endParaRPr lang="en-US" sz="2000" dirty="0"/>
                    </a:p>
                  </a:txBody>
                  <a:tcPr/>
                </a:tc>
                <a:tc>
                  <a:txBody>
                    <a:bodyPr/>
                    <a:lstStyle/>
                    <a:p>
                      <a:pPr algn="ctr"/>
                      <a:r>
                        <a:rPr lang="en-US" sz="2400" dirty="0" smtClean="0"/>
                        <a:t>5,175,054</a:t>
                      </a:r>
                      <a:endParaRPr lang="en-US" sz="2400" dirty="0"/>
                    </a:p>
                  </a:txBody>
                  <a:tcPr/>
                </a:tc>
                <a:tc>
                  <a:txBody>
                    <a:bodyPr/>
                    <a:lstStyle/>
                    <a:p>
                      <a:pPr algn="ctr"/>
                      <a:r>
                        <a:rPr lang="en-US" sz="2400" dirty="0" smtClean="0"/>
                        <a:t>31,141,200</a:t>
                      </a:r>
                      <a:endParaRPr lang="en-US" sz="2400" dirty="0"/>
                    </a:p>
                  </a:txBody>
                  <a:tcPr/>
                </a:tc>
              </a:tr>
              <a:tr h="370840">
                <a:tc>
                  <a:txBody>
                    <a:bodyPr/>
                    <a:lstStyle/>
                    <a:p>
                      <a:r>
                        <a:rPr lang="en-US" sz="2000" dirty="0" smtClean="0"/>
                        <a:t>Unemployed persons</a:t>
                      </a:r>
                      <a:r>
                        <a:rPr lang="en-US" sz="2000" baseline="0" dirty="0" smtClean="0"/>
                        <a:t> (total)</a:t>
                      </a:r>
                      <a:endParaRPr lang="en-US" sz="2000" dirty="0"/>
                    </a:p>
                  </a:txBody>
                  <a:tcPr/>
                </a:tc>
                <a:tc>
                  <a:txBody>
                    <a:bodyPr/>
                    <a:lstStyle/>
                    <a:p>
                      <a:pPr algn="ctr"/>
                      <a:r>
                        <a:rPr lang="en-US" sz="2400" dirty="0" smtClean="0"/>
                        <a:t>153,518</a:t>
                      </a:r>
                      <a:endParaRPr lang="en-US" sz="2400" dirty="0"/>
                    </a:p>
                  </a:txBody>
                  <a:tcPr/>
                </a:tc>
                <a:tc>
                  <a:txBody>
                    <a:bodyPr/>
                    <a:lstStyle/>
                    <a:p>
                      <a:pPr algn="ctr"/>
                      <a:r>
                        <a:rPr lang="en-US" sz="2400" dirty="0" smtClean="0"/>
                        <a:t>1,821,917</a:t>
                      </a:r>
                      <a:endParaRPr lang="en-US" sz="2400" dirty="0"/>
                    </a:p>
                  </a:txBody>
                  <a:tcPr/>
                </a:tc>
              </a:tr>
              <a:tr h="370840">
                <a:tc>
                  <a:txBody>
                    <a:bodyPr/>
                    <a:lstStyle/>
                    <a:p>
                      <a:r>
                        <a:rPr lang="en-US" sz="2000" dirty="0" smtClean="0"/>
                        <a:t>Labor force (total)</a:t>
                      </a:r>
                      <a:endParaRPr lang="en-US" sz="2000" dirty="0"/>
                    </a:p>
                  </a:txBody>
                  <a:tcPr/>
                </a:tc>
                <a:tc>
                  <a:txBody>
                    <a:bodyPr/>
                    <a:lstStyle/>
                    <a:p>
                      <a:pPr algn="ctr"/>
                      <a:r>
                        <a:rPr lang="en-US" sz="2400" dirty="0" smtClean="0"/>
                        <a:t>4,262,435.1</a:t>
                      </a:r>
                      <a:endParaRPr lang="en-US" sz="2400" dirty="0"/>
                    </a:p>
                  </a:txBody>
                  <a:tcPr/>
                </a:tc>
                <a:tc>
                  <a:txBody>
                    <a:bodyPr/>
                    <a:lstStyle/>
                    <a:p>
                      <a:pPr algn="ctr"/>
                      <a:r>
                        <a:rPr lang="en-US" sz="2400" dirty="0" smtClean="0"/>
                        <a:t>21,950,810.9</a:t>
                      </a:r>
                      <a:endParaRPr lang="en-US" sz="2400" dirty="0"/>
                    </a:p>
                  </a:txBody>
                  <a:tcPr/>
                </a:tc>
              </a:tr>
            </a:tbl>
          </a:graphicData>
        </a:graphic>
      </p:graphicFrame>
      <p:sp>
        <p:nvSpPr>
          <p:cNvPr id="8" name="TextBox 7"/>
          <p:cNvSpPr txBox="1"/>
          <p:nvPr/>
        </p:nvSpPr>
        <p:spPr>
          <a:xfrm>
            <a:off x="1042988" y="4552755"/>
            <a:ext cx="7025246" cy="461665"/>
          </a:xfrm>
          <a:prstGeom prst="rect">
            <a:avLst/>
          </a:prstGeom>
          <a:noFill/>
        </p:spPr>
        <p:txBody>
          <a:bodyPr wrap="square" rtlCol="0">
            <a:spAutoFit/>
          </a:bodyPr>
          <a:lstStyle/>
          <a:p>
            <a:r>
              <a:rPr lang="en-US" sz="2400" dirty="0" smtClean="0"/>
              <a:t>3.  Calculate Spain’s LFPR.</a:t>
            </a:r>
            <a:endParaRPr lang="en-US" sz="2400" dirty="0"/>
          </a:p>
        </p:txBody>
      </p:sp>
    </p:spTree>
    <p:extLst>
      <p:ext uri="{BB962C8B-B14F-4D97-AF65-F5344CB8AC3E}">
        <p14:creationId xmlns:p14="http://schemas.microsoft.com/office/powerpoint/2010/main" val="31767366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79477"/>
            <a:ext cx="7024744" cy="476059"/>
          </a:xfrm>
        </p:spPr>
        <p:txBody>
          <a:bodyPr>
            <a:normAutofit fontScale="90000"/>
          </a:bodyPr>
          <a:lstStyle/>
          <a:p>
            <a:pPr algn="ctr"/>
            <a:r>
              <a:rPr lang="en-US" sz="3200" dirty="0" smtClean="0"/>
              <a:t>TYPES OF UNEMPLOYMENT</a:t>
            </a:r>
            <a:endParaRPr lang="en-US" sz="3200" dirty="0"/>
          </a:p>
        </p:txBody>
      </p:sp>
      <p:sp>
        <p:nvSpPr>
          <p:cNvPr id="3" name="Content Placeholder 2"/>
          <p:cNvSpPr>
            <a:spLocks noGrp="1"/>
          </p:cNvSpPr>
          <p:nvPr>
            <p:ph idx="1"/>
          </p:nvPr>
        </p:nvSpPr>
        <p:spPr/>
        <p:txBody>
          <a:bodyPr/>
          <a:lstStyle/>
          <a:p>
            <a:r>
              <a:rPr lang="en-US" dirty="0">
                <a:hlinkClick r:id="rId3"/>
              </a:rPr>
              <a:t>http://www.youtube.com/watch?v=ZckAN1KYB5I&amp;list=</a:t>
            </a:r>
            <a:r>
              <a:rPr lang="en-US" dirty="0" smtClean="0">
                <a:hlinkClick r:id="rId3"/>
              </a:rPr>
              <a:t>PLF2A3693D8481F442</a:t>
            </a:r>
            <a:endParaRPr lang="en-US" dirty="0" smtClean="0"/>
          </a:p>
          <a:p>
            <a:pPr marL="68580" indent="0">
              <a:buNone/>
            </a:pPr>
            <a:endParaRPr lang="en-US" dirty="0"/>
          </a:p>
        </p:txBody>
      </p:sp>
    </p:spTree>
    <p:extLst>
      <p:ext uri="{BB962C8B-B14F-4D97-AF65-F5344CB8AC3E}">
        <p14:creationId xmlns:p14="http://schemas.microsoft.com/office/powerpoint/2010/main" val="2787436808"/>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4362"/>
          </a:xfrm>
        </p:spPr>
        <p:txBody>
          <a:bodyPr>
            <a:normAutofit/>
          </a:bodyPr>
          <a:lstStyle/>
          <a:p>
            <a:r>
              <a:rPr lang="en-US" sz="2800" b="1" dirty="0" smtClean="0"/>
              <a:t>HL Calculations:  Answer</a:t>
            </a:r>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val="4181097373"/>
              </p:ext>
            </p:extLst>
          </p:nvPr>
        </p:nvGraphicFramePr>
        <p:xfrm>
          <a:off x="1194115" y="2384517"/>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891648371"/>
              </p:ext>
            </p:extLst>
          </p:nvPr>
        </p:nvGraphicFramePr>
        <p:xfrm>
          <a:off x="725747" y="1893759"/>
          <a:ext cx="7719309" cy="2316480"/>
        </p:xfrm>
        <a:graphic>
          <a:graphicData uri="http://schemas.openxmlformats.org/drawingml/2006/table">
            <a:tbl>
              <a:tblPr firstRow="1" bandRow="1">
                <a:tableStyleId>{5C22544A-7EE6-4342-B048-85BDC9FD1C3A}</a:tableStyleId>
              </a:tblPr>
              <a:tblGrid>
                <a:gridCol w="2573103"/>
                <a:gridCol w="2573103"/>
                <a:gridCol w="2573103"/>
              </a:tblGrid>
              <a:tr h="370840">
                <a:tc>
                  <a:txBody>
                    <a:bodyPr/>
                    <a:lstStyle/>
                    <a:p>
                      <a:endParaRPr lang="en-US" dirty="0"/>
                    </a:p>
                  </a:txBody>
                  <a:tcPr/>
                </a:tc>
                <a:tc>
                  <a:txBody>
                    <a:bodyPr/>
                    <a:lstStyle/>
                    <a:p>
                      <a:pPr algn="ctr"/>
                      <a:r>
                        <a:rPr lang="en-US" sz="2400" dirty="0" smtClean="0"/>
                        <a:t>SWITZERLAND</a:t>
                      </a:r>
                      <a:endParaRPr lang="en-US" sz="2400" dirty="0"/>
                    </a:p>
                  </a:txBody>
                  <a:tcPr/>
                </a:tc>
                <a:tc>
                  <a:txBody>
                    <a:bodyPr/>
                    <a:lstStyle/>
                    <a:p>
                      <a:pPr algn="ctr"/>
                      <a:r>
                        <a:rPr lang="en-US" sz="2400" dirty="0" smtClean="0"/>
                        <a:t>SPAIN</a:t>
                      </a:r>
                      <a:endParaRPr lang="en-US" sz="2400" dirty="0"/>
                    </a:p>
                  </a:txBody>
                  <a:tcPr/>
                </a:tc>
              </a:tr>
              <a:tr h="370840">
                <a:tc>
                  <a:txBody>
                    <a:bodyPr/>
                    <a:lstStyle/>
                    <a:p>
                      <a:r>
                        <a:rPr lang="en-US" sz="2000" dirty="0" smtClean="0"/>
                        <a:t>Population aged 15-64 (total)</a:t>
                      </a:r>
                      <a:endParaRPr lang="en-US" sz="2000" dirty="0"/>
                    </a:p>
                  </a:txBody>
                  <a:tcPr/>
                </a:tc>
                <a:tc>
                  <a:txBody>
                    <a:bodyPr/>
                    <a:lstStyle/>
                    <a:p>
                      <a:pPr algn="ctr"/>
                      <a:r>
                        <a:rPr lang="en-US" sz="2400" dirty="0" smtClean="0"/>
                        <a:t>5,175,054</a:t>
                      </a:r>
                      <a:endParaRPr lang="en-US" sz="2400" dirty="0"/>
                    </a:p>
                  </a:txBody>
                  <a:tcPr/>
                </a:tc>
                <a:tc>
                  <a:txBody>
                    <a:bodyPr/>
                    <a:lstStyle/>
                    <a:p>
                      <a:pPr algn="ctr"/>
                      <a:r>
                        <a:rPr lang="en-US" sz="2400" dirty="0" smtClean="0"/>
                        <a:t>31,141,200</a:t>
                      </a:r>
                      <a:endParaRPr lang="en-US" sz="2400" dirty="0"/>
                    </a:p>
                  </a:txBody>
                  <a:tcPr/>
                </a:tc>
              </a:tr>
              <a:tr h="370840">
                <a:tc>
                  <a:txBody>
                    <a:bodyPr/>
                    <a:lstStyle/>
                    <a:p>
                      <a:r>
                        <a:rPr lang="en-US" sz="2000" dirty="0" smtClean="0"/>
                        <a:t>Unemployed persons</a:t>
                      </a:r>
                      <a:r>
                        <a:rPr lang="en-US" sz="2000" baseline="0" dirty="0" smtClean="0"/>
                        <a:t> (total)</a:t>
                      </a:r>
                      <a:endParaRPr lang="en-US" sz="2000" dirty="0"/>
                    </a:p>
                  </a:txBody>
                  <a:tcPr/>
                </a:tc>
                <a:tc>
                  <a:txBody>
                    <a:bodyPr/>
                    <a:lstStyle/>
                    <a:p>
                      <a:pPr algn="ctr"/>
                      <a:r>
                        <a:rPr lang="en-US" sz="2400" dirty="0" smtClean="0"/>
                        <a:t>153,518</a:t>
                      </a:r>
                      <a:endParaRPr lang="en-US" sz="2400" dirty="0"/>
                    </a:p>
                  </a:txBody>
                  <a:tcPr/>
                </a:tc>
                <a:tc>
                  <a:txBody>
                    <a:bodyPr/>
                    <a:lstStyle/>
                    <a:p>
                      <a:pPr algn="ctr"/>
                      <a:r>
                        <a:rPr lang="en-US" sz="2400" dirty="0" smtClean="0"/>
                        <a:t>1,821,917</a:t>
                      </a:r>
                      <a:endParaRPr lang="en-US" sz="2400" dirty="0"/>
                    </a:p>
                  </a:txBody>
                  <a:tcPr/>
                </a:tc>
              </a:tr>
              <a:tr h="370840">
                <a:tc>
                  <a:txBody>
                    <a:bodyPr/>
                    <a:lstStyle/>
                    <a:p>
                      <a:r>
                        <a:rPr lang="en-US" sz="2000" dirty="0" smtClean="0"/>
                        <a:t>Labor force (total)</a:t>
                      </a:r>
                      <a:endParaRPr lang="en-US" sz="2000" dirty="0"/>
                    </a:p>
                  </a:txBody>
                  <a:tcPr/>
                </a:tc>
                <a:tc>
                  <a:txBody>
                    <a:bodyPr/>
                    <a:lstStyle/>
                    <a:p>
                      <a:pPr algn="ctr"/>
                      <a:r>
                        <a:rPr lang="en-US" sz="2400" dirty="0" smtClean="0"/>
                        <a:t>4,262,435.1</a:t>
                      </a:r>
                      <a:endParaRPr lang="en-US" sz="2400" dirty="0"/>
                    </a:p>
                  </a:txBody>
                  <a:tcPr/>
                </a:tc>
                <a:tc>
                  <a:txBody>
                    <a:bodyPr/>
                    <a:lstStyle/>
                    <a:p>
                      <a:pPr algn="ctr"/>
                      <a:r>
                        <a:rPr lang="en-US" sz="2400" dirty="0" smtClean="0"/>
                        <a:t>21,950,810.9</a:t>
                      </a:r>
                      <a:endParaRPr lang="en-US" sz="2400" dirty="0"/>
                    </a:p>
                  </a:txBody>
                  <a:tcPr/>
                </a:tc>
              </a:tr>
            </a:tbl>
          </a:graphicData>
        </a:graphic>
      </p:graphicFrame>
      <p:sp>
        <p:nvSpPr>
          <p:cNvPr id="8" name="TextBox 7"/>
          <p:cNvSpPr txBox="1"/>
          <p:nvPr/>
        </p:nvSpPr>
        <p:spPr>
          <a:xfrm>
            <a:off x="1042988" y="4552755"/>
            <a:ext cx="7025246" cy="1200328"/>
          </a:xfrm>
          <a:prstGeom prst="rect">
            <a:avLst/>
          </a:prstGeom>
          <a:noFill/>
        </p:spPr>
        <p:txBody>
          <a:bodyPr wrap="square" rtlCol="0">
            <a:spAutoFit/>
          </a:bodyPr>
          <a:lstStyle/>
          <a:p>
            <a:r>
              <a:rPr lang="en-US" sz="2400" dirty="0" smtClean="0"/>
              <a:t>3.  Calculate </a:t>
            </a:r>
            <a:r>
              <a:rPr lang="en-US" sz="2400" dirty="0"/>
              <a:t>Spain’s LFPR.</a:t>
            </a:r>
          </a:p>
          <a:p>
            <a:endParaRPr lang="en-US" sz="2400" dirty="0"/>
          </a:p>
          <a:p>
            <a:r>
              <a:rPr lang="en-US" sz="2400" dirty="0" smtClean="0"/>
              <a:t>21,950,810.9 / 31,141,200 = 0.704 x 100 = 70.4%</a:t>
            </a:r>
            <a:endParaRPr lang="en-US" dirty="0" smtClean="0"/>
          </a:p>
        </p:txBody>
      </p:sp>
    </p:spTree>
    <p:extLst>
      <p:ext uri="{BB962C8B-B14F-4D97-AF65-F5344CB8AC3E}">
        <p14:creationId xmlns:p14="http://schemas.microsoft.com/office/powerpoint/2010/main" val="17883201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4362"/>
          </a:xfrm>
        </p:spPr>
        <p:txBody>
          <a:bodyPr>
            <a:normAutofit/>
          </a:bodyPr>
          <a:lstStyle/>
          <a:p>
            <a:r>
              <a:rPr lang="en-US" sz="2800" b="1" dirty="0" smtClean="0"/>
              <a:t>HL Calculations:  Questions</a:t>
            </a:r>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val="4230213576"/>
              </p:ext>
            </p:extLst>
          </p:nvPr>
        </p:nvGraphicFramePr>
        <p:xfrm>
          <a:off x="1194115" y="2384517"/>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1623516548"/>
              </p:ext>
            </p:extLst>
          </p:nvPr>
        </p:nvGraphicFramePr>
        <p:xfrm>
          <a:off x="725747" y="1893759"/>
          <a:ext cx="7719309" cy="2316480"/>
        </p:xfrm>
        <a:graphic>
          <a:graphicData uri="http://schemas.openxmlformats.org/drawingml/2006/table">
            <a:tbl>
              <a:tblPr firstRow="1" bandRow="1">
                <a:tableStyleId>{5C22544A-7EE6-4342-B048-85BDC9FD1C3A}</a:tableStyleId>
              </a:tblPr>
              <a:tblGrid>
                <a:gridCol w="2573103"/>
                <a:gridCol w="2573103"/>
                <a:gridCol w="2573103"/>
              </a:tblGrid>
              <a:tr h="370840">
                <a:tc>
                  <a:txBody>
                    <a:bodyPr/>
                    <a:lstStyle/>
                    <a:p>
                      <a:endParaRPr lang="en-US" dirty="0"/>
                    </a:p>
                  </a:txBody>
                  <a:tcPr/>
                </a:tc>
                <a:tc>
                  <a:txBody>
                    <a:bodyPr/>
                    <a:lstStyle/>
                    <a:p>
                      <a:pPr algn="ctr"/>
                      <a:r>
                        <a:rPr lang="en-US" sz="2400" dirty="0" smtClean="0"/>
                        <a:t>SWITZERLAND</a:t>
                      </a:r>
                      <a:endParaRPr lang="en-US" sz="2400" dirty="0"/>
                    </a:p>
                  </a:txBody>
                  <a:tcPr/>
                </a:tc>
                <a:tc>
                  <a:txBody>
                    <a:bodyPr/>
                    <a:lstStyle/>
                    <a:p>
                      <a:pPr algn="ctr"/>
                      <a:r>
                        <a:rPr lang="en-US" sz="2400" dirty="0" smtClean="0"/>
                        <a:t>SPAIN</a:t>
                      </a:r>
                      <a:endParaRPr lang="en-US" sz="2400" dirty="0"/>
                    </a:p>
                  </a:txBody>
                  <a:tcPr/>
                </a:tc>
              </a:tr>
              <a:tr h="370840">
                <a:tc>
                  <a:txBody>
                    <a:bodyPr/>
                    <a:lstStyle/>
                    <a:p>
                      <a:r>
                        <a:rPr lang="en-US" sz="2000" dirty="0" smtClean="0"/>
                        <a:t>Population aged 15-64 (total)</a:t>
                      </a:r>
                      <a:endParaRPr lang="en-US" sz="2000" dirty="0"/>
                    </a:p>
                  </a:txBody>
                  <a:tcPr/>
                </a:tc>
                <a:tc>
                  <a:txBody>
                    <a:bodyPr/>
                    <a:lstStyle/>
                    <a:p>
                      <a:pPr algn="ctr"/>
                      <a:r>
                        <a:rPr lang="en-US" sz="2400" dirty="0" smtClean="0"/>
                        <a:t>5,175,054</a:t>
                      </a:r>
                      <a:endParaRPr lang="en-US" sz="2400" dirty="0"/>
                    </a:p>
                  </a:txBody>
                  <a:tcPr/>
                </a:tc>
                <a:tc>
                  <a:txBody>
                    <a:bodyPr/>
                    <a:lstStyle/>
                    <a:p>
                      <a:pPr algn="ctr"/>
                      <a:r>
                        <a:rPr lang="en-US" sz="2400" dirty="0" smtClean="0"/>
                        <a:t>31,141,200</a:t>
                      </a:r>
                      <a:endParaRPr lang="en-US" sz="2400" dirty="0"/>
                    </a:p>
                  </a:txBody>
                  <a:tcPr/>
                </a:tc>
              </a:tr>
              <a:tr h="370840">
                <a:tc>
                  <a:txBody>
                    <a:bodyPr/>
                    <a:lstStyle/>
                    <a:p>
                      <a:r>
                        <a:rPr lang="en-US" sz="2000" dirty="0" smtClean="0"/>
                        <a:t>Unemployed persons</a:t>
                      </a:r>
                      <a:r>
                        <a:rPr lang="en-US" sz="2000" baseline="0" dirty="0" smtClean="0"/>
                        <a:t> (total)</a:t>
                      </a:r>
                      <a:endParaRPr lang="en-US" sz="2000" dirty="0"/>
                    </a:p>
                  </a:txBody>
                  <a:tcPr/>
                </a:tc>
                <a:tc>
                  <a:txBody>
                    <a:bodyPr/>
                    <a:lstStyle/>
                    <a:p>
                      <a:pPr algn="ctr"/>
                      <a:r>
                        <a:rPr lang="en-US" sz="2400" dirty="0" smtClean="0"/>
                        <a:t>153,518</a:t>
                      </a:r>
                      <a:endParaRPr lang="en-US" sz="2400" dirty="0"/>
                    </a:p>
                  </a:txBody>
                  <a:tcPr/>
                </a:tc>
                <a:tc>
                  <a:txBody>
                    <a:bodyPr/>
                    <a:lstStyle/>
                    <a:p>
                      <a:pPr algn="ctr"/>
                      <a:r>
                        <a:rPr lang="en-US" sz="2400" dirty="0" smtClean="0"/>
                        <a:t>1,821,917</a:t>
                      </a:r>
                      <a:endParaRPr lang="en-US" sz="2400" dirty="0"/>
                    </a:p>
                  </a:txBody>
                  <a:tcPr/>
                </a:tc>
              </a:tr>
              <a:tr h="370840">
                <a:tc>
                  <a:txBody>
                    <a:bodyPr/>
                    <a:lstStyle/>
                    <a:p>
                      <a:r>
                        <a:rPr lang="en-US" sz="2000" dirty="0" smtClean="0"/>
                        <a:t>Labor force (total)</a:t>
                      </a:r>
                      <a:endParaRPr lang="en-US" sz="2000" dirty="0"/>
                    </a:p>
                  </a:txBody>
                  <a:tcPr/>
                </a:tc>
                <a:tc>
                  <a:txBody>
                    <a:bodyPr/>
                    <a:lstStyle/>
                    <a:p>
                      <a:pPr algn="ctr"/>
                      <a:r>
                        <a:rPr lang="en-US" sz="2400" dirty="0" smtClean="0"/>
                        <a:t>4,262,435.1</a:t>
                      </a:r>
                      <a:endParaRPr lang="en-US" sz="2400" dirty="0"/>
                    </a:p>
                  </a:txBody>
                  <a:tcPr/>
                </a:tc>
                <a:tc>
                  <a:txBody>
                    <a:bodyPr/>
                    <a:lstStyle/>
                    <a:p>
                      <a:pPr algn="ctr"/>
                      <a:r>
                        <a:rPr lang="en-US" sz="2400" dirty="0" smtClean="0"/>
                        <a:t>21,950,810.9</a:t>
                      </a:r>
                      <a:endParaRPr lang="en-US" sz="2400" dirty="0"/>
                    </a:p>
                  </a:txBody>
                  <a:tcPr/>
                </a:tc>
              </a:tr>
            </a:tbl>
          </a:graphicData>
        </a:graphic>
      </p:graphicFrame>
      <p:sp>
        <p:nvSpPr>
          <p:cNvPr id="8" name="TextBox 7"/>
          <p:cNvSpPr txBox="1"/>
          <p:nvPr/>
        </p:nvSpPr>
        <p:spPr>
          <a:xfrm>
            <a:off x="1042988" y="4552755"/>
            <a:ext cx="7025246" cy="461665"/>
          </a:xfrm>
          <a:prstGeom prst="rect">
            <a:avLst/>
          </a:prstGeom>
          <a:noFill/>
        </p:spPr>
        <p:txBody>
          <a:bodyPr wrap="square" rtlCol="0">
            <a:spAutoFit/>
          </a:bodyPr>
          <a:lstStyle/>
          <a:p>
            <a:r>
              <a:rPr lang="en-US" sz="2400" dirty="0" smtClean="0"/>
              <a:t>4.  Calculate Spain’s UR.</a:t>
            </a:r>
            <a:endParaRPr lang="en-US" sz="2400" dirty="0"/>
          </a:p>
        </p:txBody>
      </p:sp>
    </p:spTree>
    <p:extLst>
      <p:ext uri="{BB962C8B-B14F-4D97-AF65-F5344CB8AC3E}">
        <p14:creationId xmlns:p14="http://schemas.microsoft.com/office/powerpoint/2010/main" val="3774350362"/>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04362"/>
          </a:xfrm>
        </p:spPr>
        <p:txBody>
          <a:bodyPr>
            <a:normAutofit/>
          </a:bodyPr>
          <a:lstStyle/>
          <a:p>
            <a:r>
              <a:rPr lang="en-US" sz="2800" b="1" dirty="0" smtClean="0"/>
              <a:t>HL Calculations:  Answer</a:t>
            </a:r>
            <a:endParaRPr lang="en-US" sz="2800" b="1" dirty="0"/>
          </a:p>
        </p:txBody>
      </p:sp>
      <p:graphicFrame>
        <p:nvGraphicFramePr>
          <p:cNvPr id="5" name="Table 4"/>
          <p:cNvGraphicFramePr>
            <a:graphicFrameLocks noGrp="1"/>
          </p:cNvGraphicFramePr>
          <p:nvPr>
            <p:extLst>
              <p:ext uri="{D42A27DB-BD31-4B8C-83A1-F6EECF244321}">
                <p14:modId xmlns:p14="http://schemas.microsoft.com/office/powerpoint/2010/main" val="836406313"/>
              </p:ext>
            </p:extLst>
          </p:nvPr>
        </p:nvGraphicFramePr>
        <p:xfrm>
          <a:off x="1194115" y="2384517"/>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7" name="Content Placeholder 6"/>
          <p:cNvGraphicFramePr>
            <a:graphicFrameLocks noGrp="1"/>
          </p:cNvGraphicFramePr>
          <p:nvPr>
            <p:ph idx="1"/>
            <p:extLst>
              <p:ext uri="{D42A27DB-BD31-4B8C-83A1-F6EECF244321}">
                <p14:modId xmlns:p14="http://schemas.microsoft.com/office/powerpoint/2010/main" val="192414241"/>
              </p:ext>
            </p:extLst>
          </p:nvPr>
        </p:nvGraphicFramePr>
        <p:xfrm>
          <a:off x="725747" y="1893759"/>
          <a:ext cx="7719309" cy="2316480"/>
        </p:xfrm>
        <a:graphic>
          <a:graphicData uri="http://schemas.openxmlformats.org/drawingml/2006/table">
            <a:tbl>
              <a:tblPr firstRow="1" bandRow="1">
                <a:tableStyleId>{5C22544A-7EE6-4342-B048-85BDC9FD1C3A}</a:tableStyleId>
              </a:tblPr>
              <a:tblGrid>
                <a:gridCol w="2573103"/>
                <a:gridCol w="2573103"/>
                <a:gridCol w="2573103"/>
              </a:tblGrid>
              <a:tr h="370840">
                <a:tc>
                  <a:txBody>
                    <a:bodyPr/>
                    <a:lstStyle/>
                    <a:p>
                      <a:endParaRPr lang="en-US" dirty="0"/>
                    </a:p>
                  </a:txBody>
                  <a:tcPr/>
                </a:tc>
                <a:tc>
                  <a:txBody>
                    <a:bodyPr/>
                    <a:lstStyle/>
                    <a:p>
                      <a:pPr algn="ctr"/>
                      <a:r>
                        <a:rPr lang="en-US" sz="2400" dirty="0" smtClean="0"/>
                        <a:t>SWITZERLAND</a:t>
                      </a:r>
                      <a:endParaRPr lang="en-US" sz="2400" dirty="0"/>
                    </a:p>
                  </a:txBody>
                  <a:tcPr/>
                </a:tc>
                <a:tc>
                  <a:txBody>
                    <a:bodyPr/>
                    <a:lstStyle/>
                    <a:p>
                      <a:pPr algn="ctr"/>
                      <a:r>
                        <a:rPr lang="en-US" sz="2400" dirty="0" smtClean="0"/>
                        <a:t>SPAIN</a:t>
                      </a:r>
                      <a:endParaRPr lang="en-US" sz="2400" dirty="0"/>
                    </a:p>
                  </a:txBody>
                  <a:tcPr/>
                </a:tc>
              </a:tr>
              <a:tr h="370840">
                <a:tc>
                  <a:txBody>
                    <a:bodyPr/>
                    <a:lstStyle/>
                    <a:p>
                      <a:r>
                        <a:rPr lang="en-US" sz="2000" dirty="0" smtClean="0"/>
                        <a:t>Population aged 15-64 (total)</a:t>
                      </a:r>
                      <a:endParaRPr lang="en-US" sz="2000" dirty="0"/>
                    </a:p>
                  </a:txBody>
                  <a:tcPr/>
                </a:tc>
                <a:tc>
                  <a:txBody>
                    <a:bodyPr/>
                    <a:lstStyle/>
                    <a:p>
                      <a:pPr algn="ctr"/>
                      <a:r>
                        <a:rPr lang="en-US" sz="2400" dirty="0" smtClean="0"/>
                        <a:t>5,175,054</a:t>
                      </a:r>
                      <a:endParaRPr lang="en-US" sz="2400" dirty="0"/>
                    </a:p>
                  </a:txBody>
                  <a:tcPr/>
                </a:tc>
                <a:tc>
                  <a:txBody>
                    <a:bodyPr/>
                    <a:lstStyle/>
                    <a:p>
                      <a:pPr algn="ctr"/>
                      <a:r>
                        <a:rPr lang="en-US" sz="2400" dirty="0" smtClean="0"/>
                        <a:t>31,141,200</a:t>
                      </a:r>
                      <a:endParaRPr lang="en-US" sz="2400" dirty="0"/>
                    </a:p>
                  </a:txBody>
                  <a:tcPr/>
                </a:tc>
              </a:tr>
              <a:tr h="370840">
                <a:tc>
                  <a:txBody>
                    <a:bodyPr/>
                    <a:lstStyle/>
                    <a:p>
                      <a:r>
                        <a:rPr lang="en-US" sz="2000" dirty="0" smtClean="0"/>
                        <a:t>Unemployed persons</a:t>
                      </a:r>
                      <a:r>
                        <a:rPr lang="en-US" sz="2000" baseline="0" dirty="0" smtClean="0"/>
                        <a:t> (total)</a:t>
                      </a:r>
                      <a:endParaRPr lang="en-US" sz="2000" dirty="0"/>
                    </a:p>
                  </a:txBody>
                  <a:tcPr/>
                </a:tc>
                <a:tc>
                  <a:txBody>
                    <a:bodyPr/>
                    <a:lstStyle/>
                    <a:p>
                      <a:pPr algn="ctr"/>
                      <a:r>
                        <a:rPr lang="en-US" sz="2400" dirty="0" smtClean="0"/>
                        <a:t>153,518</a:t>
                      </a:r>
                      <a:endParaRPr lang="en-US" sz="2400" dirty="0"/>
                    </a:p>
                  </a:txBody>
                  <a:tcPr/>
                </a:tc>
                <a:tc>
                  <a:txBody>
                    <a:bodyPr/>
                    <a:lstStyle/>
                    <a:p>
                      <a:pPr algn="ctr"/>
                      <a:r>
                        <a:rPr lang="en-US" sz="2400" dirty="0" smtClean="0"/>
                        <a:t>1,821,917</a:t>
                      </a:r>
                      <a:endParaRPr lang="en-US" sz="2400" dirty="0"/>
                    </a:p>
                  </a:txBody>
                  <a:tcPr/>
                </a:tc>
              </a:tr>
              <a:tr h="370840">
                <a:tc>
                  <a:txBody>
                    <a:bodyPr/>
                    <a:lstStyle/>
                    <a:p>
                      <a:r>
                        <a:rPr lang="en-US" sz="2000" dirty="0" smtClean="0"/>
                        <a:t>Labor force (total)</a:t>
                      </a:r>
                      <a:endParaRPr lang="en-US" sz="2000" dirty="0"/>
                    </a:p>
                  </a:txBody>
                  <a:tcPr/>
                </a:tc>
                <a:tc>
                  <a:txBody>
                    <a:bodyPr/>
                    <a:lstStyle/>
                    <a:p>
                      <a:pPr algn="ctr"/>
                      <a:r>
                        <a:rPr lang="en-US" sz="2400" dirty="0" smtClean="0"/>
                        <a:t>4,262,435.1</a:t>
                      </a:r>
                      <a:endParaRPr lang="en-US" sz="2400" dirty="0"/>
                    </a:p>
                  </a:txBody>
                  <a:tcPr/>
                </a:tc>
                <a:tc>
                  <a:txBody>
                    <a:bodyPr/>
                    <a:lstStyle/>
                    <a:p>
                      <a:pPr algn="ctr"/>
                      <a:r>
                        <a:rPr lang="en-US" sz="2400" dirty="0" smtClean="0"/>
                        <a:t>21,950,810.9</a:t>
                      </a:r>
                      <a:endParaRPr lang="en-US" sz="2400" dirty="0"/>
                    </a:p>
                  </a:txBody>
                  <a:tcPr/>
                </a:tc>
              </a:tr>
            </a:tbl>
          </a:graphicData>
        </a:graphic>
      </p:graphicFrame>
      <p:sp>
        <p:nvSpPr>
          <p:cNvPr id="8" name="TextBox 7"/>
          <p:cNvSpPr txBox="1"/>
          <p:nvPr/>
        </p:nvSpPr>
        <p:spPr>
          <a:xfrm>
            <a:off x="1042988" y="4552755"/>
            <a:ext cx="7025246" cy="1200328"/>
          </a:xfrm>
          <a:prstGeom prst="rect">
            <a:avLst/>
          </a:prstGeom>
          <a:noFill/>
        </p:spPr>
        <p:txBody>
          <a:bodyPr wrap="square" rtlCol="0">
            <a:spAutoFit/>
          </a:bodyPr>
          <a:lstStyle/>
          <a:p>
            <a:r>
              <a:rPr lang="en-US" sz="2400" dirty="0" smtClean="0"/>
              <a:t>4.  Calculate </a:t>
            </a:r>
            <a:r>
              <a:rPr lang="en-US" sz="2400" dirty="0"/>
              <a:t>Spain’s UR.</a:t>
            </a:r>
          </a:p>
          <a:p>
            <a:endParaRPr lang="en-US" sz="2400" dirty="0"/>
          </a:p>
          <a:p>
            <a:r>
              <a:rPr lang="en-US" sz="2400" dirty="0" smtClean="0"/>
              <a:t>1,821,917 / 21,950,810.9 = 0.083 x 100 = 8.3%</a:t>
            </a:r>
            <a:endParaRPr lang="en-US" dirty="0" smtClean="0"/>
          </a:p>
        </p:txBody>
      </p:sp>
    </p:spTree>
    <p:extLst>
      <p:ext uri="{BB962C8B-B14F-4D97-AF65-F5344CB8AC3E}">
        <p14:creationId xmlns:p14="http://schemas.microsoft.com/office/powerpoint/2010/main" val="1246087412"/>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760074"/>
          </a:xfrm>
        </p:spPr>
        <p:txBody>
          <a:bodyPr>
            <a:normAutofit fontScale="90000"/>
          </a:bodyPr>
          <a:lstStyle/>
          <a:p>
            <a:r>
              <a:rPr lang="en-US" dirty="0" smtClean="0"/>
              <a:t>In 2008, the size of the US working-age population was approx. 225 million people</a:t>
            </a:r>
            <a:endParaRPr lang="en-US" dirty="0"/>
          </a:p>
        </p:txBody>
      </p:sp>
      <p:sp>
        <p:nvSpPr>
          <p:cNvPr id="3" name="Content Placeholder 2"/>
          <p:cNvSpPr>
            <a:spLocks noGrp="1"/>
          </p:cNvSpPr>
          <p:nvPr>
            <p:ph idx="1"/>
          </p:nvPr>
        </p:nvSpPr>
        <p:spPr>
          <a:xfrm>
            <a:off x="692760" y="3051666"/>
            <a:ext cx="7686320" cy="3513539"/>
          </a:xfrm>
        </p:spPr>
        <p:txBody>
          <a:bodyPr>
            <a:normAutofit lnSpcReduction="10000"/>
          </a:bodyPr>
          <a:lstStyle/>
          <a:p>
            <a:r>
              <a:rPr lang="en-US" sz="2800" dirty="0" smtClean="0"/>
              <a:t>Jan 2008, LFPR = 66.2%</a:t>
            </a:r>
          </a:p>
          <a:p>
            <a:endParaRPr lang="en-US" sz="2800" dirty="0"/>
          </a:p>
          <a:p>
            <a:r>
              <a:rPr lang="en-US" sz="2800" dirty="0" smtClean="0"/>
              <a:t>66.2% of the working age population were either </a:t>
            </a:r>
          </a:p>
          <a:p>
            <a:pPr marL="68580" indent="0">
              <a:buNone/>
            </a:pPr>
            <a:r>
              <a:rPr lang="en-US" sz="2800" dirty="0"/>
              <a:t> </a:t>
            </a:r>
            <a:r>
              <a:rPr lang="en-US" sz="2800" dirty="0" smtClean="0"/>
              <a:t>         employed or unemployed</a:t>
            </a:r>
          </a:p>
          <a:p>
            <a:pPr marL="68580" indent="0">
              <a:buNone/>
            </a:pPr>
            <a:endParaRPr lang="en-US" sz="1000" dirty="0" smtClean="0"/>
          </a:p>
          <a:p>
            <a:r>
              <a:rPr lang="en-US" sz="2800" dirty="0" smtClean="0"/>
              <a:t>Labor force = </a:t>
            </a:r>
          </a:p>
          <a:p>
            <a:pPr marL="365760" lvl="1" indent="0">
              <a:buNone/>
            </a:pPr>
            <a:r>
              <a:rPr lang="en-US" sz="2600" dirty="0"/>
              <a:t>	</a:t>
            </a:r>
            <a:r>
              <a:rPr lang="en-US" sz="2600" dirty="0" smtClean="0"/>
              <a:t>149 million (225 x 66.2%)</a:t>
            </a:r>
          </a:p>
        </p:txBody>
      </p:sp>
    </p:spTree>
    <p:extLst>
      <p:ext uri="{BB962C8B-B14F-4D97-AF65-F5344CB8AC3E}">
        <p14:creationId xmlns:p14="http://schemas.microsoft.com/office/powerpoint/2010/main" val="2950098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760074"/>
          </a:xfrm>
        </p:spPr>
        <p:txBody>
          <a:bodyPr>
            <a:normAutofit fontScale="90000"/>
          </a:bodyPr>
          <a:lstStyle/>
          <a:p>
            <a:r>
              <a:rPr lang="en-US" dirty="0" smtClean="0"/>
              <a:t>In 2008, the size of the US working-age population was approx. 225 million people</a:t>
            </a:r>
            <a:endParaRPr lang="en-US" dirty="0"/>
          </a:p>
        </p:txBody>
      </p:sp>
      <p:sp>
        <p:nvSpPr>
          <p:cNvPr id="3" name="Content Placeholder 2"/>
          <p:cNvSpPr>
            <a:spLocks noGrp="1"/>
          </p:cNvSpPr>
          <p:nvPr>
            <p:ph idx="1"/>
          </p:nvPr>
        </p:nvSpPr>
        <p:spPr>
          <a:xfrm>
            <a:off x="692759" y="3051666"/>
            <a:ext cx="7768791" cy="3233116"/>
          </a:xfrm>
        </p:spPr>
        <p:txBody>
          <a:bodyPr>
            <a:normAutofit/>
          </a:bodyPr>
          <a:lstStyle/>
          <a:p>
            <a:r>
              <a:rPr lang="en-US" sz="2800" dirty="0" smtClean="0"/>
              <a:t>Unemployment = 5%</a:t>
            </a:r>
          </a:p>
          <a:p>
            <a:r>
              <a:rPr lang="en-US" sz="2800" dirty="0" smtClean="0"/>
              <a:t>Number of Americans would have been considered unemployed in January 2008 =</a:t>
            </a:r>
          </a:p>
          <a:p>
            <a:pPr marL="68580" indent="0">
              <a:buNone/>
            </a:pPr>
            <a:r>
              <a:rPr lang="en-US" sz="2800" dirty="0"/>
              <a:t> </a:t>
            </a:r>
            <a:r>
              <a:rPr lang="en-US" sz="2800" dirty="0" smtClean="0"/>
              <a:t>      7.5 millions (149 Mill in labor force 				x 5%)</a:t>
            </a:r>
          </a:p>
        </p:txBody>
      </p:sp>
    </p:spTree>
    <p:extLst>
      <p:ext uri="{BB962C8B-B14F-4D97-AF65-F5344CB8AC3E}">
        <p14:creationId xmlns:p14="http://schemas.microsoft.com/office/powerpoint/2010/main" val="16677750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760074"/>
          </a:xfrm>
        </p:spPr>
        <p:txBody>
          <a:bodyPr>
            <a:normAutofit fontScale="90000"/>
          </a:bodyPr>
          <a:lstStyle/>
          <a:p>
            <a:r>
              <a:rPr lang="en-US" dirty="0" smtClean="0"/>
              <a:t>In 2008, the size of the US working-age population was approx. 225 million people</a:t>
            </a:r>
            <a:endParaRPr lang="en-US" dirty="0"/>
          </a:p>
        </p:txBody>
      </p:sp>
      <p:sp>
        <p:nvSpPr>
          <p:cNvPr id="3" name="Content Placeholder 2"/>
          <p:cNvSpPr>
            <a:spLocks noGrp="1"/>
          </p:cNvSpPr>
          <p:nvPr>
            <p:ph idx="1"/>
          </p:nvPr>
        </p:nvSpPr>
        <p:spPr>
          <a:xfrm>
            <a:off x="692760" y="3051666"/>
            <a:ext cx="7686320" cy="3513539"/>
          </a:xfrm>
        </p:spPr>
        <p:txBody>
          <a:bodyPr>
            <a:normAutofit/>
          </a:bodyPr>
          <a:lstStyle/>
          <a:p>
            <a:r>
              <a:rPr lang="en-US" sz="2800" dirty="0"/>
              <a:t>Dec 2009, LFPR = 64.6%</a:t>
            </a:r>
          </a:p>
          <a:p>
            <a:pPr marL="68580" indent="0">
              <a:buNone/>
            </a:pPr>
            <a:endParaRPr lang="en-US" sz="1000" dirty="0" smtClean="0"/>
          </a:p>
          <a:p>
            <a:r>
              <a:rPr lang="en-US" sz="2800" dirty="0" smtClean="0"/>
              <a:t>Labor force = </a:t>
            </a:r>
          </a:p>
          <a:p>
            <a:pPr lvl="1"/>
            <a:r>
              <a:rPr lang="en-US" sz="2400" dirty="0" smtClean="0"/>
              <a:t>145.3 million (225 x 64.6%)</a:t>
            </a:r>
          </a:p>
          <a:p>
            <a:pPr lvl="1"/>
            <a:r>
              <a:rPr lang="en-US" sz="2400" dirty="0" smtClean="0"/>
              <a:t>About 3.7 million people left the labor force since January 2008 (149 million – 145.3 million)</a:t>
            </a:r>
          </a:p>
          <a:p>
            <a:pPr marL="365760" lvl="1" indent="0">
              <a:buNone/>
            </a:pPr>
            <a:endParaRPr lang="en-US" sz="2600" dirty="0"/>
          </a:p>
          <a:p>
            <a:pPr marL="365760" lvl="1" indent="0">
              <a:buNone/>
            </a:pPr>
            <a:endParaRPr lang="en-US" sz="2600" dirty="0" smtClean="0"/>
          </a:p>
        </p:txBody>
      </p:sp>
    </p:spTree>
    <p:extLst>
      <p:ext uri="{BB962C8B-B14F-4D97-AF65-F5344CB8AC3E}">
        <p14:creationId xmlns:p14="http://schemas.microsoft.com/office/powerpoint/2010/main" val="12808615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760074"/>
          </a:xfrm>
        </p:spPr>
        <p:txBody>
          <a:bodyPr>
            <a:normAutofit fontScale="90000"/>
          </a:bodyPr>
          <a:lstStyle/>
          <a:p>
            <a:r>
              <a:rPr lang="en-US" dirty="0" smtClean="0"/>
              <a:t>In 2008, the size of the US working-age population was approx. 225 million people</a:t>
            </a:r>
            <a:endParaRPr lang="en-US" dirty="0"/>
          </a:p>
        </p:txBody>
      </p:sp>
      <p:sp>
        <p:nvSpPr>
          <p:cNvPr id="3" name="Content Placeholder 2"/>
          <p:cNvSpPr>
            <a:spLocks noGrp="1"/>
          </p:cNvSpPr>
          <p:nvPr>
            <p:ph idx="1"/>
          </p:nvPr>
        </p:nvSpPr>
        <p:spPr>
          <a:xfrm>
            <a:off x="692759" y="3051666"/>
            <a:ext cx="7768791" cy="3233116"/>
          </a:xfrm>
        </p:spPr>
        <p:txBody>
          <a:bodyPr>
            <a:normAutofit/>
          </a:bodyPr>
          <a:lstStyle/>
          <a:p>
            <a:r>
              <a:rPr lang="en-US" sz="2800" dirty="0"/>
              <a:t>Jan 2009, unemployment rate 10%</a:t>
            </a:r>
          </a:p>
          <a:p>
            <a:r>
              <a:rPr lang="en-US" sz="2800" dirty="0" smtClean="0"/>
              <a:t>Number of Americans would have been considered unemployed in January 2009 =</a:t>
            </a:r>
          </a:p>
          <a:p>
            <a:pPr marL="68580" indent="0">
              <a:buNone/>
            </a:pPr>
            <a:r>
              <a:rPr lang="en-US" sz="2800" dirty="0"/>
              <a:t> </a:t>
            </a:r>
            <a:r>
              <a:rPr lang="en-US" sz="2800" dirty="0" smtClean="0"/>
              <a:t>      14.5 millions (145.3 Mill in labor force 				x 10%)</a:t>
            </a:r>
          </a:p>
        </p:txBody>
      </p:sp>
    </p:spTree>
    <p:extLst>
      <p:ext uri="{BB962C8B-B14F-4D97-AF65-F5344CB8AC3E}">
        <p14:creationId xmlns:p14="http://schemas.microsoft.com/office/powerpoint/2010/main" val="29981457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33217"/>
            <a:ext cx="7024744" cy="588894"/>
          </a:xfrm>
        </p:spPr>
        <p:txBody>
          <a:bodyPr>
            <a:normAutofit fontScale="90000"/>
          </a:bodyPr>
          <a:lstStyle/>
          <a:p>
            <a:r>
              <a:rPr lang="en-US" dirty="0" smtClean="0"/>
              <a:t>Summary:</a:t>
            </a:r>
            <a:endParaRPr lang="en-US" dirty="0"/>
          </a:p>
        </p:txBody>
      </p:sp>
      <p:sp>
        <p:nvSpPr>
          <p:cNvPr id="3" name="Content Placeholder 2"/>
          <p:cNvSpPr>
            <a:spLocks noGrp="1"/>
          </p:cNvSpPr>
          <p:nvPr>
            <p:ph idx="1"/>
          </p:nvPr>
        </p:nvSpPr>
        <p:spPr>
          <a:xfrm>
            <a:off x="676264" y="1322110"/>
            <a:ext cx="7653332" cy="5012157"/>
          </a:xfrm>
        </p:spPr>
        <p:txBody>
          <a:bodyPr>
            <a:normAutofit/>
          </a:bodyPr>
          <a:lstStyle/>
          <a:p>
            <a:r>
              <a:rPr lang="en-US" dirty="0" smtClean="0"/>
              <a:t>Labor force at the beg. of 2008 = 149 M</a:t>
            </a:r>
          </a:p>
          <a:p>
            <a:r>
              <a:rPr lang="en-US" dirty="0" smtClean="0"/>
              <a:t>Labor force at the end of 2009 = 145.3 M</a:t>
            </a:r>
          </a:p>
          <a:p>
            <a:r>
              <a:rPr lang="en-US" dirty="0" smtClean="0"/>
              <a:t>No. of people who left the LF between Jan 2008 and Dec 2009 = 3.7 M</a:t>
            </a:r>
          </a:p>
          <a:p>
            <a:pPr marL="68580" indent="0">
              <a:buNone/>
            </a:pPr>
            <a:endParaRPr lang="en-US" dirty="0"/>
          </a:p>
          <a:p>
            <a:pPr marL="68580" indent="0">
              <a:buNone/>
            </a:pPr>
            <a:r>
              <a:rPr lang="en-US" dirty="0" smtClean="0"/>
              <a:t>Note:  the 2% decline in LFPR is most likely explained by the decision of unemployed Americans to give up searching for work and drop out of the labor force.  If these individuals had persisted and continued to fail in their pursuit of a job, then an additional 3.7 million Americans would have been counted as unemployed.</a:t>
            </a:r>
            <a:endParaRPr lang="en-US" dirty="0"/>
          </a:p>
        </p:txBody>
      </p:sp>
    </p:spTree>
    <p:extLst>
      <p:ext uri="{BB962C8B-B14F-4D97-AF65-F5344CB8AC3E}">
        <p14:creationId xmlns:p14="http://schemas.microsoft.com/office/powerpoint/2010/main" val="342212185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Consequences of unemployment</a:t>
            </a:r>
            <a:endParaRPr lang="en-US" b="1" dirty="0"/>
          </a:p>
        </p:txBody>
      </p:sp>
      <p:sp>
        <p:nvSpPr>
          <p:cNvPr id="3" name="Content Placeholder 2"/>
          <p:cNvSpPr>
            <a:spLocks noGrp="1"/>
          </p:cNvSpPr>
          <p:nvPr>
            <p:ph idx="1"/>
          </p:nvPr>
        </p:nvSpPr>
        <p:spPr>
          <a:xfrm>
            <a:off x="643276" y="2323652"/>
            <a:ext cx="7818274" cy="4010616"/>
          </a:xfrm>
        </p:spPr>
        <p:txBody>
          <a:bodyPr>
            <a:normAutofit/>
          </a:bodyPr>
          <a:lstStyle/>
          <a:p>
            <a:r>
              <a:rPr lang="en-US" sz="2800" b="1" dirty="0" smtClean="0"/>
              <a:t>Individual consequences of unemployment</a:t>
            </a:r>
          </a:p>
          <a:p>
            <a:pPr marL="68580" indent="0">
              <a:buNone/>
            </a:pPr>
            <a:endParaRPr lang="en-US" sz="1000" dirty="0" smtClean="0"/>
          </a:p>
          <a:p>
            <a:pPr lvl="2"/>
            <a:r>
              <a:rPr lang="en-US" sz="2800" dirty="0" smtClean="0"/>
              <a:t>Decreased household income and purchasing power</a:t>
            </a:r>
          </a:p>
          <a:p>
            <a:pPr marL="685800" lvl="2" indent="0">
              <a:buNone/>
            </a:pPr>
            <a:endParaRPr lang="en-US" sz="1000" dirty="0" smtClean="0"/>
          </a:p>
          <a:p>
            <a:pPr lvl="2"/>
            <a:r>
              <a:rPr lang="en-US" sz="2800" dirty="0" smtClean="0"/>
              <a:t>Increased levels of psychological and physical illness, including stress and depression</a:t>
            </a:r>
          </a:p>
        </p:txBody>
      </p:sp>
    </p:spTree>
    <p:extLst>
      <p:ext uri="{BB962C8B-B14F-4D97-AF65-F5344CB8AC3E}">
        <p14:creationId xmlns:p14="http://schemas.microsoft.com/office/powerpoint/2010/main" val="36319683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Consequences of unemployment</a:t>
            </a:r>
            <a:endParaRPr lang="en-US" b="1" dirty="0"/>
          </a:p>
        </p:txBody>
      </p:sp>
      <p:sp>
        <p:nvSpPr>
          <p:cNvPr id="3" name="Content Placeholder 2"/>
          <p:cNvSpPr>
            <a:spLocks noGrp="1"/>
          </p:cNvSpPr>
          <p:nvPr>
            <p:ph idx="1"/>
          </p:nvPr>
        </p:nvSpPr>
        <p:spPr>
          <a:xfrm>
            <a:off x="643276" y="2323652"/>
            <a:ext cx="7818274" cy="4010616"/>
          </a:xfrm>
        </p:spPr>
        <p:txBody>
          <a:bodyPr>
            <a:normAutofit/>
          </a:bodyPr>
          <a:lstStyle/>
          <a:p>
            <a:r>
              <a:rPr lang="en-US" sz="2800" b="1" dirty="0" smtClean="0"/>
              <a:t>Social consequences of unemployment</a:t>
            </a:r>
          </a:p>
          <a:p>
            <a:pPr marL="68580" indent="0">
              <a:buNone/>
            </a:pPr>
            <a:endParaRPr lang="en-US" sz="1000" dirty="0" smtClean="0"/>
          </a:p>
          <a:p>
            <a:pPr lvl="2"/>
            <a:r>
              <a:rPr lang="en-US" sz="2800" dirty="0" smtClean="0"/>
              <a:t>Downward pressure on wages for the employed</a:t>
            </a:r>
          </a:p>
          <a:p>
            <a:pPr marL="685800" lvl="2" indent="0">
              <a:buNone/>
            </a:pPr>
            <a:endParaRPr lang="en-US" sz="1000" dirty="0" smtClean="0"/>
          </a:p>
          <a:p>
            <a:pPr lvl="2"/>
            <a:r>
              <a:rPr lang="en-US" sz="2800" dirty="0" smtClean="0"/>
              <a:t>Increased poverty and crime</a:t>
            </a:r>
          </a:p>
          <a:p>
            <a:pPr marL="685800" lvl="2" indent="0">
              <a:buNone/>
            </a:pPr>
            <a:endParaRPr lang="en-US" sz="1000" dirty="0" smtClean="0"/>
          </a:p>
          <a:p>
            <a:pPr lvl="2"/>
            <a:r>
              <a:rPr lang="en-US" sz="2800" dirty="0" smtClean="0"/>
              <a:t>Transformation of traditional societies</a:t>
            </a:r>
          </a:p>
        </p:txBody>
      </p:sp>
    </p:spTree>
    <p:extLst>
      <p:ext uri="{BB962C8B-B14F-4D97-AF65-F5344CB8AC3E}">
        <p14:creationId xmlns:p14="http://schemas.microsoft.com/office/powerpoint/2010/main" val="24096590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51250"/>
          </a:xfrm>
        </p:spPr>
        <p:txBody>
          <a:bodyPr>
            <a:normAutofit fontScale="90000"/>
          </a:bodyPr>
          <a:lstStyle/>
          <a:p>
            <a:pPr algn="ctr"/>
            <a:r>
              <a:rPr lang="en-US" dirty="0" smtClean="0"/>
              <a:t>Macroeconomic Objectives</a:t>
            </a:r>
            <a:endParaRPr lang="en-US" dirty="0"/>
          </a:p>
        </p:txBody>
      </p:sp>
      <p:sp>
        <p:nvSpPr>
          <p:cNvPr id="3" name="Content Placeholder 2"/>
          <p:cNvSpPr>
            <a:spLocks noGrp="1"/>
          </p:cNvSpPr>
          <p:nvPr>
            <p:ph idx="1"/>
          </p:nvPr>
        </p:nvSpPr>
        <p:spPr>
          <a:xfrm>
            <a:off x="1043490" y="2029297"/>
            <a:ext cx="6777317" cy="4051520"/>
          </a:xfrm>
        </p:spPr>
        <p:txBody>
          <a:bodyPr>
            <a:normAutofit lnSpcReduction="10000"/>
          </a:bodyPr>
          <a:lstStyle/>
          <a:p>
            <a:r>
              <a:rPr lang="en-US" sz="3200" dirty="0" smtClean="0"/>
              <a:t>Full Employment</a:t>
            </a:r>
          </a:p>
          <a:p>
            <a:pPr marL="68580" indent="0">
              <a:buNone/>
            </a:pPr>
            <a:endParaRPr lang="en-US" sz="3200" dirty="0" smtClean="0"/>
          </a:p>
          <a:p>
            <a:r>
              <a:rPr lang="en-US" sz="3200" dirty="0" smtClean="0"/>
              <a:t>Low Inflation</a:t>
            </a:r>
          </a:p>
          <a:p>
            <a:pPr marL="68580" indent="0">
              <a:buNone/>
            </a:pPr>
            <a:endParaRPr lang="en-US" sz="3200" dirty="0" smtClean="0"/>
          </a:p>
          <a:p>
            <a:r>
              <a:rPr lang="en-US" sz="3200" dirty="0" smtClean="0"/>
              <a:t>Economic Growth</a:t>
            </a:r>
          </a:p>
          <a:p>
            <a:pPr marL="68580" indent="0">
              <a:buNone/>
            </a:pPr>
            <a:endParaRPr lang="en-US" sz="3200" dirty="0" smtClean="0"/>
          </a:p>
          <a:p>
            <a:r>
              <a:rPr lang="en-US" sz="3200" dirty="0" smtClean="0"/>
              <a:t>Income Distribution</a:t>
            </a:r>
            <a:endParaRPr lang="en-US" sz="3200" dirty="0"/>
          </a:p>
        </p:txBody>
      </p:sp>
    </p:spTree>
    <p:extLst>
      <p:ext uri="{BB962C8B-B14F-4D97-AF65-F5344CB8AC3E}">
        <p14:creationId xmlns:p14="http://schemas.microsoft.com/office/powerpoint/2010/main" val="2390853861"/>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Economic consequences of unemployment</a:t>
            </a:r>
            <a:endParaRPr lang="en-US" b="1" dirty="0"/>
          </a:p>
        </p:txBody>
      </p:sp>
      <p:sp>
        <p:nvSpPr>
          <p:cNvPr id="3" name="Content Placeholder 2"/>
          <p:cNvSpPr>
            <a:spLocks noGrp="1"/>
          </p:cNvSpPr>
          <p:nvPr>
            <p:ph idx="1"/>
          </p:nvPr>
        </p:nvSpPr>
        <p:spPr>
          <a:xfrm>
            <a:off x="643276" y="2323652"/>
            <a:ext cx="7818274" cy="4010616"/>
          </a:xfrm>
        </p:spPr>
        <p:txBody>
          <a:bodyPr>
            <a:normAutofit/>
          </a:bodyPr>
          <a:lstStyle/>
          <a:p>
            <a:pPr marL="582930" indent="-514350">
              <a:buAutoNum type="arabicPeriod"/>
            </a:pPr>
            <a:r>
              <a:rPr lang="en-US" sz="2800" b="1" dirty="0" smtClean="0"/>
              <a:t>Lower level of AD</a:t>
            </a:r>
          </a:p>
          <a:p>
            <a:pPr lvl="1"/>
            <a:r>
              <a:rPr lang="en-US" sz="2600" b="1" dirty="0" smtClean="0"/>
              <a:t>Unemployment lowers household’s disposable income</a:t>
            </a:r>
          </a:p>
          <a:p>
            <a:pPr lvl="1"/>
            <a:r>
              <a:rPr lang="en-US" sz="2600" b="1" dirty="0" smtClean="0"/>
              <a:t>Reduces consumption</a:t>
            </a:r>
          </a:p>
          <a:p>
            <a:pPr lvl="1"/>
            <a:r>
              <a:rPr lang="en-US" sz="2600" b="1" dirty="0" smtClean="0"/>
              <a:t>Reduces level of demand and output in the nation as a whole</a:t>
            </a:r>
          </a:p>
          <a:p>
            <a:pPr lvl="1"/>
            <a:r>
              <a:rPr lang="en-US" sz="2600" b="1" dirty="0" smtClean="0"/>
              <a:t>Leads to more unemployment</a:t>
            </a:r>
          </a:p>
          <a:p>
            <a:pPr lvl="1"/>
            <a:r>
              <a:rPr lang="en-US" sz="2600" b="1" dirty="0" smtClean="0"/>
              <a:t>Can pull the economy into a recession</a:t>
            </a:r>
          </a:p>
          <a:p>
            <a:pPr marL="297180" indent="-228600">
              <a:buAutoNum type="arabicPeriod"/>
            </a:pPr>
            <a:endParaRPr lang="en-US" sz="800" b="1" dirty="0" smtClean="0"/>
          </a:p>
        </p:txBody>
      </p:sp>
    </p:spTree>
    <p:extLst>
      <p:ext uri="{BB962C8B-B14F-4D97-AF65-F5344CB8AC3E}">
        <p14:creationId xmlns:p14="http://schemas.microsoft.com/office/powerpoint/2010/main" val="15783263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Economic consequences of unemployment</a:t>
            </a:r>
            <a:endParaRPr lang="en-US" b="1" dirty="0"/>
          </a:p>
        </p:txBody>
      </p:sp>
      <p:sp>
        <p:nvSpPr>
          <p:cNvPr id="3" name="Content Placeholder 2"/>
          <p:cNvSpPr>
            <a:spLocks noGrp="1"/>
          </p:cNvSpPr>
          <p:nvPr>
            <p:ph idx="1"/>
          </p:nvPr>
        </p:nvSpPr>
        <p:spPr>
          <a:xfrm>
            <a:off x="643276" y="2323652"/>
            <a:ext cx="7818274" cy="4010616"/>
          </a:xfrm>
        </p:spPr>
        <p:txBody>
          <a:bodyPr>
            <a:normAutofit lnSpcReduction="10000"/>
          </a:bodyPr>
          <a:lstStyle/>
          <a:p>
            <a:pPr marL="582930" indent="-514350">
              <a:buAutoNum type="arabicPeriod" startAt="2"/>
            </a:pPr>
            <a:r>
              <a:rPr lang="en-US" sz="2800" b="1" dirty="0" smtClean="0"/>
              <a:t>Under-utilization of the nation’s resource</a:t>
            </a:r>
          </a:p>
          <a:p>
            <a:pPr marL="68580" indent="0">
              <a:buNone/>
            </a:pPr>
            <a:endParaRPr lang="en-US" sz="2800" b="1" dirty="0" smtClean="0"/>
          </a:p>
          <a:p>
            <a:pPr lvl="1"/>
            <a:r>
              <a:rPr lang="en-US" sz="2600" b="1" dirty="0" smtClean="0"/>
              <a:t>Unemployment means a nation is not fully utilizing its productive resources</a:t>
            </a:r>
          </a:p>
          <a:p>
            <a:pPr marL="365760" lvl="1" indent="0">
              <a:buNone/>
            </a:pPr>
            <a:endParaRPr lang="en-US" sz="2600" b="1" dirty="0" smtClean="0"/>
          </a:p>
          <a:p>
            <a:pPr lvl="1"/>
            <a:r>
              <a:rPr lang="en-US" sz="2600" b="1" dirty="0" smtClean="0"/>
              <a:t>Nation with high unemployment is producing within its PPC at a level below that which is most beneficial to an economy</a:t>
            </a:r>
          </a:p>
          <a:p>
            <a:pPr marL="297180" indent="-228600">
              <a:buAutoNum type="arabicPeriod"/>
            </a:pPr>
            <a:endParaRPr lang="en-US" sz="800" b="1" dirty="0" smtClean="0"/>
          </a:p>
        </p:txBody>
      </p:sp>
    </p:spTree>
    <p:extLst>
      <p:ext uri="{BB962C8B-B14F-4D97-AF65-F5344CB8AC3E}">
        <p14:creationId xmlns:p14="http://schemas.microsoft.com/office/powerpoint/2010/main" val="27780531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Economic consequences of unemployment</a:t>
            </a:r>
            <a:endParaRPr lang="en-US" b="1" dirty="0"/>
          </a:p>
        </p:txBody>
      </p:sp>
      <p:sp>
        <p:nvSpPr>
          <p:cNvPr id="3" name="Content Placeholder 2"/>
          <p:cNvSpPr>
            <a:spLocks noGrp="1"/>
          </p:cNvSpPr>
          <p:nvPr>
            <p:ph idx="1"/>
          </p:nvPr>
        </p:nvSpPr>
        <p:spPr>
          <a:xfrm>
            <a:off x="643276" y="2323652"/>
            <a:ext cx="7818274" cy="4010616"/>
          </a:xfrm>
        </p:spPr>
        <p:txBody>
          <a:bodyPr>
            <a:normAutofit/>
          </a:bodyPr>
          <a:lstStyle/>
          <a:p>
            <a:pPr marL="582930" indent="-514350">
              <a:buAutoNum type="arabicPeriod" startAt="3"/>
            </a:pPr>
            <a:r>
              <a:rPr lang="en-US" sz="2800" b="1" dirty="0" smtClean="0"/>
              <a:t>Brain-drain</a:t>
            </a:r>
          </a:p>
          <a:p>
            <a:pPr marL="68580" indent="0">
              <a:buNone/>
            </a:pPr>
            <a:endParaRPr lang="en-US" sz="2800" b="1" dirty="0" smtClean="0"/>
          </a:p>
          <a:p>
            <a:pPr lvl="1"/>
            <a:r>
              <a:rPr lang="en-US" sz="2600" b="1" dirty="0" smtClean="0"/>
              <a:t>Skilled workers choosing to leave the country with high unemployment if job opportunities are abundant elsewhere</a:t>
            </a:r>
          </a:p>
          <a:p>
            <a:pPr marL="365760" lvl="1" indent="0">
              <a:buNone/>
            </a:pPr>
            <a:endParaRPr lang="en-US" sz="1100" b="1" dirty="0" smtClean="0"/>
          </a:p>
          <a:p>
            <a:pPr lvl="1"/>
            <a:r>
              <a:rPr lang="en-US" sz="2600" b="1" dirty="0"/>
              <a:t>This further leads to a fall in the production possibilities of the nation with high unemployment</a:t>
            </a:r>
          </a:p>
          <a:p>
            <a:pPr marL="297180" indent="-228600">
              <a:buAutoNum type="arabicPeriod"/>
            </a:pPr>
            <a:endParaRPr lang="en-US" sz="800" b="1" dirty="0" smtClean="0"/>
          </a:p>
        </p:txBody>
      </p:sp>
    </p:spTree>
    <p:extLst>
      <p:ext uri="{BB962C8B-B14F-4D97-AF65-F5344CB8AC3E}">
        <p14:creationId xmlns:p14="http://schemas.microsoft.com/office/powerpoint/2010/main" val="16464571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Economic consequences of unemployment</a:t>
            </a:r>
            <a:endParaRPr lang="en-US" b="1" dirty="0"/>
          </a:p>
        </p:txBody>
      </p:sp>
      <p:sp>
        <p:nvSpPr>
          <p:cNvPr id="3" name="Content Placeholder 2"/>
          <p:cNvSpPr>
            <a:spLocks noGrp="1"/>
          </p:cNvSpPr>
          <p:nvPr>
            <p:ph idx="1"/>
          </p:nvPr>
        </p:nvSpPr>
        <p:spPr>
          <a:xfrm>
            <a:off x="643276" y="2323652"/>
            <a:ext cx="7818274" cy="4010616"/>
          </a:xfrm>
        </p:spPr>
        <p:txBody>
          <a:bodyPr>
            <a:normAutofit lnSpcReduction="10000"/>
          </a:bodyPr>
          <a:lstStyle/>
          <a:p>
            <a:pPr marL="582930" indent="-514350">
              <a:buAutoNum type="arabicPeriod" startAt="4"/>
            </a:pPr>
            <a:r>
              <a:rPr lang="en-US" sz="2800" b="1" dirty="0" smtClean="0"/>
              <a:t>A turn towards protectionism and isolationist policies</a:t>
            </a:r>
          </a:p>
          <a:p>
            <a:pPr marL="68580" indent="0">
              <a:buNone/>
            </a:pPr>
            <a:endParaRPr lang="en-US" sz="1200" b="1" dirty="0" smtClean="0"/>
          </a:p>
          <a:p>
            <a:pPr lvl="1"/>
            <a:r>
              <a:rPr lang="en-US" sz="2600" b="1" dirty="0" smtClean="0"/>
              <a:t>Rise of protective tariffs and quotas or increased government spending on subsidies for domestic producers</a:t>
            </a:r>
          </a:p>
          <a:p>
            <a:pPr marL="365760" lvl="1" indent="0">
              <a:buNone/>
            </a:pPr>
            <a:endParaRPr lang="en-US" sz="1100" b="1" dirty="0" smtClean="0"/>
          </a:p>
          <a:p>
            <a:pPr lvl="1"/>
            <a:r>
              <a:rPr lang="en-US" sz="2600" b="1" dirty="0" smtClean="0"/>
              <a:t>Such policies lead to a misallocation of society’s scarce resources and in the long run will make the nation less competitive in global markets</a:t>
            </a:r>
          </a:p>
          <a:p>
            <a:pPr marL="297180" indent="-228600">
              <a:buAutoNum type="arabicPeriod"/>
            </a:pPr>
            <a:endParaRPr lang="en-US" sz="800" b="1" dirty="0" smtClean="0"/>
          </a:p>
        </p:txBody>
      </p:sp>
    </p:spTree>
    <p:extLst>
      <p:ext uri="{BB962C8B-B14F-4D97-AF65-F5344CB8AC3E}">
        <p14:creationId xmlns:p14="http://schemas.microsoft.com/office/powerpoint/2010/main" val="987526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Economic consequences of unemployment</a:t>
            </a:r>
            <a:endParaRPr lang="en-US" b="1" dirty="0"/>
          </a:p>
        </p:txBody>
      </p:sp>
      <p:sp>
        <p:nvSpPr>
          <p:cNvPr id="3" name="Content Placeholder 2"/>
          <p:cNvSpPr>
            <a:spLocks noGrp="1"/>
          </p:cNvSpPr>
          <p:nvPr>
            <p:ph idx="1"/>
          </p:nvPr>
        </p:nvSpPr>
        <p:spPr>
          <a:xfrm>
            <a:off x="643276" y="2323652"/>
            <a:ext cx="7818274" cy="4010616"/>
          </a:xfrm>
        </p:spPr>
        <p:txBody>
          <a:bodyPr>
            <a:normAutofit fontScale="92500" lnSpcReduction="10000"/>
          </a:bodyPr>
          <a:lstStyle/>
          <a:p>
            <a:pPr marL="582930" indent="-514350">
              <a:buAutoNum type="arabicPeriod" startAt="5"/>
            </a:pPr>
            <a:r>
              <a:rPr lang="en-US" sz="2800" b="1" dirty="0" smtClean="0"/>
              <a:t>Increased budget deficits</a:t>
            </a:r>
          </a:p>
          <a:p>
            <a:pPr marL="68580" indent="0">
              <a:buNone/>
            </a:pPr>
            <a:endParaRPr lang="en-US" sz="1200" b="1" dirty="0" smtClean="0"/>
          </a:p>
          <a:p>
            <a:pPr lvl="1"/>
            <a:r>
              <a:rPr lang="en-US" sz="2600" b="1" dirty="0" smtClean="0"/>
              <a:t>High unemployment reduces tax revenues flowing to a government while increasing public expenditures on financial support for the unemployed</a:t>
            </a:r>
          </a:p>
          <a:p>
            <a:pPr marL="365760" lvl="1" indent="0">
              <a:buNone/>
            </a:pPr>
            <a:endParaRPr lang="en-US" sz="1100" b="1" dirty="0" smtClean="0"/>
          </a:p>
          <a:p>
            <a:pPr lvl="1"/>
            <a:r>
              <a:rPr lang="en-US" sz="2600" b="1" dirty="0" smtClean="0"/>
              <a:t>Result in decrease government spending on public goods (infrastructures, education, defense, healthcare) or an increase in government borrowing to finance its budget deficit </a:t>
            </a:r>
          </a:p>
          <a:p>
            <a:pPr marL="297180" indent="-228600">
              <a:buAutoNum type="arabicPeriod"/>
            </a:pPr>
            <a:endParaRPr lang="en-US" sz="800" b="1" dirty="0" smtClean="0"/>
          </a:p>
        </p:txBody>
      </p:sp>
    </p:spTree>
    <p:extLst>
      <p:ext uri="{BB962C8B-B14F-4D97-AF65-F5344CB8AC3E}">
        <p14:creationId xmlns:p14="http://schemas.microsoft.com/office/powerpoint/2010/main" val="148094923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Economic consequences of unemployment (T/F)</a:t>
            </a:r>
            <a:endParaRPr lang="en-US" b="1" dirty="0"/>
          </a:p>
        </p:txBody>
      </p:sp>
      <p:sp>
        <p:nvSpPr>
          <p:cNvPr id="3" name="Content Placeholder 2"/>
          <p:cNvSpPr>
            <a:spLocks noGrp="1"/>
          </p:cNvSpPr>
          <p:nvPr>
            <p:ph idx="1"/>
          </p:nvPr>
        </p:nvSpPr>
        <p:spPr>
          <a:xfrm>
            <a:off x="643276" y="2538093"/>
            <a:ext cx="7818274" cy="4010616"/>
          </a:xfrm>
        </p:spPr>
        <p:txBody>
          <a:bodyPr>
            <a:normAutofit/>
          </a:bodyPr>
          <a:lstStyle/>
          <a:p>
            <a:r>
              <a:rPr lang="en-US" sz="4000" b="1" dirty="0" smtClean="0"/>
              <a:t>Higher level of AD</a:t>
            </a:r>
          </a:p>
          <a:p>
            <a:endParaRPr lang="en-US" sz="2800" b="1" dirty="0"/>
          </a:p>
          <a:p>
            <a:pPr marL="68580" indent="0">
              <a:buNone/>
            </a:pPr>
            <a:r>
              <a:rPr lang="en-US" sz="4000" b="1" dirty="0" smtClean="0">
                <a:solidFill>
                  <a:schemeClr val="bg2">
                    <a:lumMod val="50000"/>
                  </a:schemeClr>
                </a:solidFill>
              </a:rPr>
              <a:t>FALSE</a:t>
            </a:r>
          </a:p>
          <a:p>
            <a:r>
              <a:rPr lang="en-US" sz="4000" b="1" dirty="0">
                <a:solidFill>
                  <a:schemeClr val="bg2">
                    <a:lumMod val="50000"/>
                  </a:schemeClr>
                </a:solidFill>
              </a:rPr>
              <a:t>L</a:t>
            </a:r>
            <a:r>
              <a:rPr lang="en-US" sz="4000" b="1" dirty="0" smtClean="0">
                <a:solidFill>
                  <a:schemeClr val="bg2">
                    <a:lumMod val="50000"/>
                  </a:schemeClr>
                </a:solidFill>
              </a:rPr>
              <a:t>ower level of AD</a:t>
            </a:r>
          </a:p>
          <a:p>
            <a:pPr marL="68580" indent="0">
              <a:buNone/>
            </a:pPr>
            <a:endParaRPr lang="en-US" sz="800" b="1" dirty="0" smtClean="0"/>
          </a:p>
        </p:txBody>
      </p:sp>
    </p:spTree>
    <p:extLst>
      <p:ext uri="{BB962C8B-B14F-4D97-AF65-F5344CB8AC3E}">
        <p14:creationId xmlns:p14="http://schemas.microsoft.com/office/powerpoint/2010/main" val="40203409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Economic consequences of unemployment (T/F)</a:t>
            </a:r>
            <a:endParaRPr lang="en-US" b="1" dirty="0"/>
          </a:p>
        </p:txBody>
      </p:sp>
      <p:sp>
        <p:nvSpPr>
          <p:cNvPr id="3" name="Content Placeholder 2"/>
          <p:cNvSpPr>
            <a:spLocks noGrp="1"/>
          </p:cNvSpPr>
          <p:nvPr>
            <p:ph idx="1"/>
          </p:nvPr>
        </p:nvSpPr>
        <p:spPr>
          <a:xfrm>
            <a:off x="643276" y="2538093"/>
            <a:ext cx="7818274" cy="4010616"/>
          </a:xfrm>
        </p:spPr>
        <p:txBody>
          <a:bodyPr>
            <a:normAutofit/>
          </a:bodyPr>
          <a:lstStyle/>
          <a:p>
            <a:r>
              <a:rPr lang="en-US" sz="4000" b="1" dirty="0" smtClean="0"/>
              <a:t>Over-utilization of the nation’s resources</a:t>
            </a:r>
          </a:p>
          <a:p>
            <a:endParaRPr lang="en-US" sz="2800" b="1" dirty="0"/>
          </a:p>
          <a:p>
            <a:pPr marL="68580" indent="0">
              <a:buNone/>
            </a:pPr>
            <a:r>
              <a:rPr lang="en-US" sz="4000" b="1" dirty="0" smtClean="0">
                <a:solidFill>
                  <a:schemeClr val="bg2">
                    <a:lumMod val="50000"/>
                  </a:schemeClr>
                </a:solidFill>
              </a:rPr>
              <a:t>FALSE</a:t>
            </a:r>
          </a:p>
          <a:p>
            <a:r>
              <a:rPr lang="en-US" sz="4000" b="1" dirty="0" smtClean="0">
                <a:solidFill>
                  <a:srgbClr val="74A510"/>
                </a:solidFill>
              </a:rPr>
              <a:t>Under-</a:t>
            </a:r>
            <a:r>
              <a:rPr lang="en-US" sz="4000" b="1" dirty="0">
                <a:solidFill>
                  <a:srgbClr val="74A510"/>
                </a:solidFill>
              </a:rPr>
              <a:t>utilization of the nation’s resources</a:t>
            </a:r>
          </a:p>
          <a:p>
            <a:pPr marL="68580" indent="0">
              <a:buNone/>
            </a:pPr>
            <a:endParaRPr lang="en-US" sz="800" b="1" dirty="0" smtClean="0"/>
          </a:p>
        </p:txBody>
      </p:sp>
    </p:spTree>
    <p:extLst>
      <p:ext uri="{BB962C8B-B14F-4D97-AF65-F5344CB8AC3E}">
        <p14:creationId xmlns:p14="http://schemas.microsoft.com/office/powerpoint/2010/main" val="42553554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Economic consequences of unemployment (T/F)</a:t>
            </a:r>
            <a:endParaRPr lang="en-US" b="1" dirty="0"/>
          </a:p>
        </p:txBody>
      </p:sp>
      <p:sp>
        <p:nvSpPr>
          <p:cNvPr id="3" name="Content Placeholder 2"/>
          <p:cNvSpPr>
            <a:spLocks noGrp="1"/>
          </p:cNvSpPr>
          <p:nvPr>
            <p:ph idx="1"/>
          </p:nvPr>
        </p:nvSpPr>
        <p:spPr>
          <a:xfrm>
            <a:off x="643276" y="2538093"/>
            <a:ext cx="7818274" cy="4010616"/>
          </a:xfrm>
        </p:spPr>
        <p:txBody>
          <a:bodyPr>
            <a:normAutofit/>
          </a:bodyPr>
          <a:lstStyle/>
          <a:p>
            <a:r>
              <a:rPr lang="en-US" sz="4000" b="1" dirty="0" smtClean="0"/>
              <a:t>Brain-dead</a:t>
            </a:r>
          </a:p>
          <a:p>
            <a:endParaRPr lang="en-US" sz="2800" b="1" dirty="0"/>
          </a:p>
          <a:p>
            <a:pPr marL="68580" indent="0">
              <a:buNone/>
            </a:pPr>
            <a:r>
              <a:rPr lang="en-US" sz="4000" b="1" dirty="0" smtClean="0">
                <a:solidFill>
                  <a:schemeClr val="bg2">
                    <a:lumMod val="50000"/>
                  </a:schemeClr>
                </a:solidFill>
              </a:rPr>
              <a:t>FALSE</a:t>
            </a:r>
          </a:p>
          <a:p>
            <a:r>
              <a:rPr lang="en-US" sz="4000" b="1" dirty="0" smtClean="0">
                <a:solidFill>
                  <a:srgbClr val="74A510"/>
                </a:solidFill>
              </a:rPr>
              <a:t>Brain-drain</a:t>
            </a:r>
            <a:endParaRPr lang="en-US" sz="4000" b="1" dirty="0">
              <a:solidFill>
                <a:srgbClr val="74A510"/>
              </a:solidFill>
            </a:endParaRPr>
          </a:p>
          <a:p>
            <a:pPr marL="68580" indent="0">
              <a:buNone/>
            </a:pPr>
            <a:endParaRPr lang="en-US" sz="800" b="1" dirty="0" smtClean="0"/>
          </a:p>
        </p:txBody>
      </p:sp>
    </p:spTree>
    <p:extLst>
      <p:ext uri="{BB962C8B-B14F-4D97-AF65-F5344CB8AC3E}">
        <p14:creationId xmlns:p14="http://schemas.microsoft.com/office/powerpoint/2010/main" val="3848554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Economic consequences of unemployment (T/F)</a:t>
            </a:r>
            <a:endParaRPr lang="en-US" b="1" dirty="0"/>
          </a:p>
        </p:txBody>
      </p:sp>
      <p:sp>
        <p:nvSpPr>
          <p:cNvPr id="3" name="Content Placeholder 2"/>
          <p:cNvSpPr>
            <a:spLocks noGrp="1"/>
          </p:cNvSpPr>
          <p:nvPr>
            <p:ph idx="1"/>
          </p:nvPr>
        </p:nvSpPr>
        <p:spPr>
          <a:xfrm>
            <a:off x="643276" y="2538093"/>
            <a:ext cx="7818274" cy="4010616"/>
          </a:xfrm>
        </p:spPr>
        <p:txBody>
          <a:bodyPr>
            <a:normAutofit/>
          </a:bodyPr>
          <a:lstStyle/>
          <a:p>
            <a:r>
              <a:rPr lang="en-US" sz="4000" b="1" dirty="0" smtClean="0"/>
              <a:t>A turn towards protectionism and isolationist policies</a:t>
            </a:r>
          </a:p>
          <a:p>
            <a:endParaRPr lang="en-US" sz="2800" b="1" dirty="0"/>
          </a:p>
          <a:p>
            <a:pPr marL="68580" indent="0">
              <a:buNone/>
            </a:pPr>
            <a:r>
              <a:rPr lang="en-US" sz="4000" b="1" dirty="0" smtClean="0">
                <a:solidFill>
                  <a:schemeClr val="bg2">
                    <a:lumMod val="50000"/>
                  </a:schemeClr>
                </a:solidFill>
              </a:rPr>
              <a:t>True</a:t>
            </a:r>
          </a:p>
        </p:txBody>
      </p:sp>
    </p:spTree>
    <p:extLst>
      <p:ext uri="{BB962C8B-B14F-4D97-AF65-F5344CB8AC3E}">
        <p14:creationId xmlns:p14="http://schemas.microsoft.com/office/powerpoint/2010/main" val="3848554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Economic consequences of unemployment (T/F)</a:t>
            </a:r>
            <a:endParaRPr lang="en-US" b="1" dirty="0"/>
          </a:p>
        </p:txBody>
      </p:sp>
      <p:sp>
        <p:nvSpPr>
          <p:cNvPr id="3" name="Content Placeholder 2"/>
          <p:cNvSpPr>
            <a:spLocks noGrp="1"/>
          </p:cNvSpPr>
          <p:nvPr>
            <p:ph idx="1"/>
          </p:nvPr>
        </p:nvSpPr>
        <p:spPr>
          <a:xfrm>
            <a:off x="643276" y="2538093"/>
            <a:ext cx="7818274" cy="4010616"/>
          </a:xfrm>
        </p:spPr>
        <p:txBody>
          <a:bodyPr>
            <a:normAutofit/>
          </a:bodyPr>
          <a:lstStyle/>
          <a:p>
            <a:r>
              <a:rPr lang="en-US" sz="4000" b="1" dirty="0" smtClean="0"/>
              <a:t>Decreased budget deficits</a:t>
            </a:r>
          </a:p>
          <a:p>
            <a:endParaRPr lang="en-US" sz="2800" b="1" dirty="0"/>
          </a:p>
          <a:p>
            <a:pPr marL="68580" indent="0">
              <a:buNone/>
            </a:pPr>
            <a:r>
              <a:rPr lang="en-US" sz="4000" b="1" dirty="0" smtClean="0">
                <a:solidFill>
                  <a:schemeClr val="bg2">
                    <a:lumMod val="50000"/>
                  </a:schemeClr>
                </a:solidFill>
              </a:rPr>
              <a:t>FALSE</a:t>
            </a:r>
          </a:p>
          <a:p>
            <a:r>
              <a:rPr lang="en-US" sz="4000" b="1" dirty="0" smtClean="0">
                <a:solidFill>
                  <a:srgbClr val="74A510"/>
                </a:solidFill>
              </a:rPr>
              <a:t>Increased budget deficits</a:t>
            </a:r>
            <a:endParaRPr lang="en-US" sz="4000" b="1" dirty="0">
              <a:solidFill>
                <a:srgbClr val="74A510"/>
              </a:solidFill>
            </a:endParaRPr>
          </a:p>
          <a:p>
            <a:pPr marL="68580" indent="0">
              <a:buNone/>
            </a:pPr>
            <a:endParaRPr lang="en-US" sz="800" b="1" dirty="0" smtClean="0"/>
          </a:p>
        </p:txBody>
      </p:sp>
    </p:spTree>
    <p:extLst>
      <p:ext uri="{BB962C8B-B14F-4D97-AF65-F5344CB8AC3E}">
        <p14:creationId xmlns:p14="http://schemas.microsoft.com/office/powerpoint/2010/main" val="40160976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738846"/>
          </a:xfrm>
        </p:spPr>
        <p:txBody>
          <a:bodyPr/>
          <a:lstStyle/>
          <a:p>
            <a:pPr algn="ctr"/>
            <a:r>
              <a:rPr lang="en-US" dirty="0" smtClean="0"/>
              <a:t>Meaning of unemployment</a:t>
            </a:r>
            <a:endParaRPr lang="en-US" dirty="0"/>
          </a:p>
        </p:txBody>
      </p:sp>
      <p:sp>
        <p:nvSpPr>
          <p:cNvPr id="3" name="Content Placeholder 2"/>
          <p:cNvSpPr>
            <a:spLocks noGrp="1"/>
          </p:cNvSpPr>
          <p:nvPr>
            <p:ph idx="1"/>
          </p:nvPr>
        </p:nvSpPr>
        <p:spPr/>
        <p:txBody>
          <a:bodyPr>
            <a:normAutofit fontScale="92500"/>
          </a:bodyPr>
          <a:lstStyle/>
          <a:p>
            <a:r>
              <a:rPr lang="en-US" sz="3900" dirty="0" smtClean="0"/>
              <a:t>UNEMPLOYMENT</a:t>
            </a:r>
          </a:p>
          <a:p>
            <a:pPr marL="365760" lvl="1" indent="0">
              <a:buNone/>
            </a:pPr>
            <a:r>
              <a:rPr lang="en-US" sz="3500" dirty="0" smtClean="0"/>
              <a:t>	Is the condition of someone of working age (16-64) who is willing and able to work, actively seeking employment, but unable to find a job.</a:t>
            </a:r>
            <a:endParaRPr lang="en-US" sz="3500" dirty="0"/>
          </a:p>
        </p:txBody>
      </p:sp>
    </p:spTree>
    <p:extLst>
      <p:ext uri="{BB962C8B-B14F-4D97-AF65-F5344CB8AC3E}">
        <p14:creationId xmlns:p14="http://schemas.microsoft.com/office/powerpoint/2010/main" val="3357563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1275096"/>
            <a:ext cx="7024744" cy="753849"/>
          </a:xfrm>
        </p:spPr>
        <p:txBody>
          <a:bodyPr>
            <a:normAutofit fontScale="90000"/>
          </a:bodyPr>
          <a:lstStyle/>
          <a:p>
            <a:pPr algn="ctr"/>
            <a:r>
              <a:rPr lang="en-US" b="1" dirty="0" smtClean="0"/>
              <a:t>Types of unemployment</a:t>
            </a:r>
            <a:br>
              <a:rPr lang="en-US" b="1" dirty="0" smtClean="0"/>
            </a:br>
            <a:endParaRPr lang="en-US" b="1" dirty="0"/>
          </a:p>
        </p:txBody>
      </p:sp>
      <p:sp>
        <p:nvSpPr>
          <p:cNvPr id="3" name="Content Placeholder 2"/>
          <p:cNvSpPr>
            <a:spLocks noGrp="1"/>
          </p:cNvSpPr>
          <p:nvPr>
            <p:ph idx="1"/>
          </p:nvPr>
        </p:nvSpPr>
        <p:spPr>
          <a:xfrm>
            <a:off x="593794" y="1682540"/>
            <a:ext cx="7867756" cy="4635233"/>
          </a:xfrm>
        </p:spPr>
        <p:txBody>
          <a:bodyPr>
            <a:normAutofit/>
          </a:bodyPr>
          <a:lstStyle/>
          <a:p>
            <a:r>
              <a:rPr lang="en-US" sz="2800" b="1" dirty="0" smtClean="0"/>
              <a:t>Frictional unemployment</a:t>
            </a:r>
          </a:p>
          <a:p>
            <a:pPr marL="68580" indent="0">
              <a:buNone/>
            </a:pPr>
            <a:endParaRPr lang="en-US" sz="800" b="1" dirty="0" smtClean="0"/>
          </a:p>
          <a:p>
            <a:pPr marL="68580" indent="0">
              <a:buNone/>
            </a:pPr>
            <a:endParaRPr lang="en-US" sz="800" b="1" dirty="0" smtClean="0"/>
          </a:p>
          <a:p>
            <a:r>
              <a:rPr lang="en-US" sz="2800" b="1" dirty="0" smtClean="0"/>
              <a:t>Seasonal unemployment</a:t>
            </a:r>
          </a:p>
          <a:p>
            <a:pPr marL="68580" indent="0">
              <a:buNone/>
            </a:pPr>
            <a:endParaRPr lang="en-US" sz="800" b="1" dirty="0" smtClean="0"/>
          </a:p>
          <a:p>
            <a:pPr marL="68580" indent="0">
              <a:buNone/>
            </a:pPr>
            <a:endParaRPr lang="en-US" sz="800" b="1" dirty="0" smtClean="0"/>
          </a:p>
          <a:p>
            <a:r>
              <a:rPr lang="en-US" sz="2800" b="1" dirty="0" smtClean="0"/>
              <a:t>Structural unemployment</a:t>
            </a:r>
          </a:p>
          <a:p>
            <a:pPr marL="68580" indent="0">
              <a:buNone/>
            </a:pPr>
            <a:endParaRPr lang="en-US" sz="800" b="1" dirty="0" smtClean="0"/>
          </a:p>
          <a:p>
            <a:pPr marL="68580" indent="0">
              <a:buNone/>
            </a:pPr>
            <a:endParaRPr lang="en-US" sz="800" b="1" dirty="0" smtClean="0"/>
          </a:p>
          <a:p>
            <a:r>
              <a:rPr lang="en-US" sz="2800" b="1" dirty="0" smtClean="0"/>
              <a:t>Cyclical unemployment</a:t>
            </a:r>
          </a:p>
          <a:p>
            <a:pPr marL="68580" indent="0">
              <a:buNone/>
            </a:pPr>
            <a:endParaRPr lang="en-US" sz="800" b="1" dirty="0" smtClean="0"/>
          </a:p>
          <a:p>
            <a:pPr marL="68580" indent="0">
              <a:buNone/>
            </a:pPr>
            <a:endParaRPr lang="en-US" sz="800" b="1" dirty="0" smtClean="0"/>
          </a:p>
          <a:p>
            <a:pPr marL="68580" indent="0">
              <a:buNone/>
            </a:pPr>
            <a:endParaRPr lang="en-US" sz="2800" b="1" dirty="0"/>
          </a:p>
        </p:txBody>
      </p:sp>
    </p:spTree>
    <p:extLst>
      <p:ext uri="{BB962C8B-B14F-4D97-AF65-F5344CB8AC3E}">
        <p14:creationId xmlns:p14="http://schemas.microsoft.com/office/powerpoint/2010/main" val="2718176720"/>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Frictional Unemployment:  Description</a:t>
            </a:r>
            <a:endParaRPr lang="en-US" b="1" dirty="0"/>
          </a:p>
        </p:txBody>
      </p:sp>
      <p:sp>
        <p:nvSpPr>
          <p:cNvPr id="3" name="Content Placeholder 2"/>
          <p:cNvSpPr>
            <a:spLocks noGrp="1"/>
          </p:cNvSpPr>
          <p:nvPr>
            <p:ph idx="1"/>
          </p:nvPr>
        </p:nvSpPr>
        <p:spPr/>
        <p:txBody>
          <a:bodyPr>
            <a:normAutofit/>
          </a:bodyPr>
          <a:lstStyle/>
          <a:p>
            <a:r>
              <a:rPr lang="en-US" sz="4000" dirty="0" smtClean="0"/>
              <a:t>People who are in between jobs</a:t>
            </a:r>
          </a:p>
          <a:p>
            <a:r>
              <a:rPr lang="en-US" sz="4000" dirty="0" smtClean="0"/>
              <a:t>Looking for their first job</a:t>
            </a:r>
          </a:p>
          <a:p>
            <a:r>
              <a:rPr lang="en-US" sz="4000" dirty="0" smtClean="0"/>
              <a:t>Very short term (3 months or less)</a:t>
            </a:r>
          </a:p>
        </p:txBody>
      </p:sp>
    </p:spTree>
    <p:extLst>
      <p:ext uri="{BB962C8B-B14F-4D97-AF65-F5344CB8AC3E}">
        <p14:creationId xmlns:p14="http://schemas.microsoft.com/office/powerpoint/2010/main" val="523090730"/>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Frictional Unemployment:  Causes</a:t>
            </a:r>
            <a:endParaRPr lang="en-US" b="1" dirty="0"/>
          </a:p>
        </p:txBody>
      </p:sp>
      <p:sp>
        <p:nvSpPr>
          <p:cNvPr id="3" name="Content Placeholder 2"/>
          <p:cNvSpPr>
            <a:spLocks noGrp="1"/>
          </p:cNvSpPr>
          <p:nvPr>
            <p:ph idx="1"/>
          </p:nvPr>
        </p:nvSpPr>
        <p:spPr/>
        <p:txBody>
          <a:bodyPr>
            <a:normAutofit lnSpcReduction="10000"/>
          </a:bodyPr>
          <a:lstStyle/>
          <a:p>
            <a:r>
              <a:rPr lang="en-US" sz="4000" dirty="0" smtClean="0"/>
              <a:t>Young workers entering the labor force for the first time</a:t>
            </a:r>
          </a:p>
          <a:p>
            <a:r>
              <a:rPr lang="en-US" sz="4000" dirty="0" smtClean="0"/>
              <a:t>Workers who voluntarily quit to seek better job opportunities</a:t>
            </a:r>
          </a:p>
          <a:p>
            <a:pPr marL="68580" indent="0">
              <a:buNone/>
            </a:pPr>
            <a:endParaRPr lang="en-US" sz="4000" dirty="0" smtClean="0"/>
          </a:p>
        </p:txBody>
      </p:sp>
    </p:spTree>
    <p:extLst>
      <p:ext uri="{BB962C8B-B14F-4D97-AF65-F5344CB8AC3E}">
        <p14:creationId xmlns:p14="http://schemas.microsoft.com/office/powerpoint/2010/main" val="57786702"/>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Frictional Unemployment:  Possible solution</a:t>
            </a:r>
            <a:endParaRPr lang="en-US" b="1" dirty="0"/>
          </a:p>
        </p:txBody>
      </p:sp>
      <p:sp>
        <p:nvSpPr>
          <p:cNvPr id="3" name="Content Placeholder 2"/>
          <p:cNvSpPr>
            <a:spLocks noGrp="1"/>
          </p:cNvSpPr>
          <p:nvPr>
            <p:ph idx="1"/>
          </p:nvPr>
        </p:nvSpPr>
        <p:spPr/>
        <p:txBody>
          <a:bodyPr>
            <a:normAutofit lnSpcReduction="10000"/>
          </a:bodyPr>
          <a:lstStyle/>
          <a:p>
            <a:r>
              <a:rPr lang="en-US" sz="4000" dirty="0" smtClean="0"/>
              <a:t>Improve information symmetry between employers and job seekers</a:t>
            </a:r>
          </a:p>
          <a:p>
            <a:r>
              <a:rPr lang="en-US" sz="4000" dirty="0" smtClean="0"/>
              <a:t>Reduce unemployment benefits</a:t>
            </a:r>
          </a:p>
          <a:p>
            <a:pPr marL="68580" indent="0">
              <a:buNone/>
            </a:pPr>
            <a:endParaRPr lang="en-US" sz="4000" dirty="0" smtClean="0"/>
          </a:p>
        </p:txBody>
      </p:sp>
    </p:spTree>
    <p:extLst>
      <p:ext uri="{BB962C8B-B14F-4D97-AF65-F5344CB8AC3E}">
        <p14:creationId xmlns:p14="http://schemas.microsoft.com/office/powerpoint/2010/main" val="3978062779"/>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Seasonal Unemployment:  Description</a:t>
            </a:r>
            <a:endParaRPr lang="en-US" b="1" dirty="0"/>
          </a:p>
        </p:txBody>
      </p:sp>
      <p:sp>
        <p:nvSpPr>
          <p:cNvPr id="3" name="Content Placeholder 2"/>
          <p:cNvSpPr>
            <a:spLocks noGrp="1"/>
          </p:cNvSpPr>
          <p:nvPr>
            <p:ph idx="1"/>
          </p:nvPr>
        </p:nvSpPr>
        <p:spPr/>
        <p:txBody>
          <a:bodyPr>
            <a:normAutofit/>
          </a:bodyPr>
          <a:lstStyle/>
          <a:p>
            <a:r>
              <a:rPr lang="en-US" sz="4000" dirty="0" smtClean="0"/>
              <a:t>Seasonal workers who need to seek other work between seasons</a:t>
            </a:r>
          </a:p>
        </p:txBody>
      </p:sp>
    </p:spTree>
    <p:extLst>
      <p:ext uri="{BB962C8B-B14F-4D97-AF65-F5344CB8AC3E}">
        <p14:creationId xmlns:p14="http://schemas.microsoft.com/office/powerpoint/2010/main" val="2056968235"/>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Seasonal Unemployment:  Causes</a:t>
            </a:r>
            <a:endParaRPr lang="en-US" b="1" dirty="0"/>
          </a:p>
        </p:txBody>
      </p:sp>
      <p:sp>
        <p:nvSpPr>
          <p:cNvPr id="3" name="Content Placeholder 2"/>
          <p:cNvSpPr>
            <a:spLocks noGrp="1"/>
          </p:cNvSpPr>
          <p:nvPr>
            <p:ph idx="1"/>
          </p:nvPr>
        </p:nvSpPr>
        <p:spPr/>
        <p:txBody>
          <a:bodyPr>
            <a:normAutofit/>
          </a:bodyPr>
          <a:lstStyle/>
          <a:p>
            <a:r>
              <a:rPr lang="en-US" sz="4000" dirty="0" smtClean="0"/>
              <a:t>Workers choosing jobs that allow for flexibility of time and location</a:t>
            </a:r>
          </a:p>
          <a:p>
            <a:r>
              <a:rPr lang="en-US" sz="4000" dirty="0" smtClean="0"/>
              <a:t>Such unemployment is considered voluntary</a:t>
            </a:r>
          </a:p>
          <a:p>
            <a:pPr marL="68580" indent="0">
              <a:buNone/>
            </a:pPr>
            <a:endParaRPr lang="en-US" sz="4000" dirty="0" smtClean="0"/>
          </a:p>
        </p:txBody>
      </p:sp>
    </p:spTree>
    <p:extLst>
      <p:ext uri="{BB962C8B-B14F-4D97-AF65-F5344CB8AC3E}">
        <p14:creationId xmlns:p14="http://schemas.microsoft.com/office/powerpoint/2010/main" val="844093503"/>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Seasonal Unemployment:  Possible solution</a:t>
            </a:r>
            <a:endParaRPr lang="en-US" b="1" dirty="0"/>
          </a:p>
        </p:txBody>
      </p:sp>
      <p:sp>
        <p:nvSpPr>
          <p:cNvPr id="3" name="Content Placeholder 2"/>
          <p:cNvSpPr>
            <a:spLocks noGrp="1"/>
          </p:cNvSpPr>
          <p:nvPr>
            <p:ph idx="1"/>
          </p:nvPr>
        </p:nvSpPr>
        <p:spPr/>
        <p:txBody>
          <a:bodyPr>
            <a:normAutofit lnSpcReduction="10000"/>
          </a:bodyPr>
          <a:lstStyle/>
          <a:p>
            <a:r>
              <a:rPr lang="en-US" sz="4000" dirty="0" smtClean="0"/>
              <a:t>Improve information symmetry between employers and job seekers</a:t>
            </a:r>
          </a:p>
          <a:p>
            <a:r>
              <a:rPr lang="en-US" sz="4000" dirty="0" smtClean="0"/>
              <a:t>Reduce unemployment benefits</a:t>
            </a:r>
          </a:p>
          <a:p>
            <a:pPr marL="68580" indent="0">
              <a:buNone/>
            </a:pPr>
            <a:endParaRPr lang="en-US" sz="4000" dirty="0" smtClean="0"/>
          </a:p>
        </p:txBody>
      </p:sp>
    </p:spTree>
    <p:extLst>
      <p:ext uri="{BB962C8B-B14F-4D97-AF65-F5344CB8AC3E}">
        <p14:creationId xmlns:p14="http://schemas.microsoft.com/office/powerpoint/2010/main" val="3441614449"/>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Structural Unemployment:  Description</a:t>
            </a:r>
            <a:endParaRPr lang="en-US" b="1" dirty="0"/>
          </a:p>
        </p:txBody>
      </p:sp>
      <p:sp>
        <p:nvSpPr>
          <p:cNvPr id="3" name="Content Placeholder 2"/>
          <p:cNvSpPr>
            <a:spLocks noGrp="1"/>
          </p:cNvSpPr>
          <p:nvPr>
            <p:ph idx="1"/>
          </p:nvPr>
        </p:nvSpPr>
        <p:spPr/>
        <p:txBody>
          <a:bodyPr>
            <a:normAutofit/>
          </a:bodyPr>
          <a:lstStyle/>
          <a:p>
            <a:r>
              <a:rPr lang="en-US" sz="4000" dirty="0" smtClean="0"/>
              <a:t>Workers unable to find work because their skills do not match those demanded by firms</a:t>
            </a:r>
          </a:p>
        </p:txBody>
      </p:sp>
    </p:spTree>
    <p:extLst>
      <p:ext uri="{BB962C8B-B14F-4D97-AF65-F5344CB8AC3E}">
        <p14:creationId xmlns:p14="http://schemas.microsoft.com/office/powerpoint/2010/main" val="1771312196"/>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Structural Unemployment:  Causes</a:t>
            </a:r>
            <a:endParaRPr lang="en-US" b="1" dirty="0"/>
          </a:p>
        </p:txBody>
      </p:sp>
      <p:sp>
        <p:nvSpPr>
          <p:cNvPr id="3" name="Content Placeholder 2"/>
          <p:cNvSpPr>
            <a:spLocks noGrp="1"/>
          </p:cNvSpPr>
          <p:nvPr>
            <p:ph idx="1"/>
          </p:nvPr>
        </p:nvSpPr>
        <p:spPr/>
        <p:txBody>
          <a:bodyPr>
            <a:normAutofit fontScale="92500" lnSpcReduction="10000"/>
          </a:bodyPr>
          <a:lstStyle/>
          <a:p>
            <a:r>
              <a:rPr lang="en-US" sz="4000" dirty="0" smtClean="0"/>
              <a:t>Globalization</a:t>
            </a:r>
          </a:p>
          <a:p>
            <a:r>
              <a:rPr lang="en-US" sz="4000" dirty="0" smtClean="0"/>
              <a:t>Outsourcing of secondary and tertiary sector jobs</a:t>
            </a:r>
          </a:p>
          <a:p>
            <a:r>
              <a:rPr lang="en-US" sz="4000" dirty="0" smtClean="0"/>
              <a:t>New technologies that automate processes which used to require labor</a:t>
            </a:r>
          </a:p>
          <a:p>
            <a:pPr marL="68580" indent="0">
              <a:buNone/>
            </a:pPr>
            <a:endParaRPr lang="en-US" sz="4000" dirty="0" smtClean="0"/>
          </a:p>
        </p:txBody>
      </p:sp>
    </p:spTree>
    <p:extLst>
      <p:ext uri="{BB962C8B-B14F-4D97-AF65-F5344CB8AC3E}">
        <p14:creationId xmlns:p14="http://schemas.microsoft.com/office/powerpoint/2010/main" val="3767590205"/>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Structural Unemployment:  Possible solution</a:t>
            </a:r>
            <a:endParaRPr lang="en-US" b="1" dirty="0"/>
          </a:p>
        </p:txBody>
      </p:sp>
      <p:sp>
        <p:nvSpPr>
          <p:cNvPr id="3" name="Content Placeholder 2"/>
          <p:cNvSpPr>
            <a:spLocks noGrp="1"/>
          </p:cNvSpPr>
          <p:nvPr>
            <p:ph idx="1"/>
          </p:nvPr>
        </p:nvSpPr>
        <p:spPr/>
        <p:txBody>
          <a:bodyPr>
            <a:normAutofit lnSpcReduction="10000"/>
          </a:bodyPr>
          <a:lstStyle/>
          <a:p>
            <a:r>
              <a:rPr lang="en-US" sz="4000" dirty="0" smtClean="0"/>
              <a:t>Improve training, education and mobility of labor force to encourage relocation as demands for labor change in regional areas</a:t>
            </a:r>
          </a:p>
          <a:p>
            <a:pPr marL="68580" indent="0">
              <a:buNone/>
            </a:pPr>
            <a:endParaRPr lang="en-US" sz="4000" dirty="0" smtClean="0"/>
          </a:p>
        </p:txBody>
      </p:sp>
    </p:spTree>
    <p:extLst>
      <p:ext uri="{BB962C8B-B14F-4D97-AF65-F5344CB8AC3E}">
        <p14:creationId xmlns:p14="http://schemas.microsoft.com/office/powerpoint/2010/main" val="51501485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Unemployment rate (UR) calculations:</a:t>
            </a:r>
            <a:endParaRPr lang="en-US" dirty="0"/>
          </a:p>
        </p:txBody>
      </p:sp>
      <p:sp>
        <p:nvSpPr>
          <p:cNvPr id="3" name="Content Placeholder 2"/>
          <p:cNvSpPr>
            <a:spLocks noGrp="1"/>
          </p:cNvSpPr>
          <p:nvPr>
            <p:ph idx="1"/>
          </p:nvPr>
        </p:nvSpPr>
        <p:spPr/>
        <p:txBody>
          <a:bodyPr/>
          <a:lstStyle/>
          <a:p>
            <a:pPr marL="68580" indent="0">
              <a:buNone/>
            </a:pPr>
            <a:r>
              <a:rPr lang="en-US" dirty="0" smtClean="0"/>
              <a:t>  </a:t>
            </a:r>
          </a:p>
          <a:p>
            <a:r>
              <a:rPr lang="en-US" sz="2800" dirty="0" smtClean="0"/>
              <a:t>UR = </a:t>
            </a:r>
            <a:r>
              <a:rPr lang="en-US" sz="2800" u="sng" dirty="0" smtClean="0"/>
              <a:t>number of unemployed</a:t>
            </a:r>
            <a:r>
              <a:rPr lang="en-US" sz="2800" dirty="0" smtClean="0"/>
              <a:t>  x 100</a:t>
            </a:r>
          </a:p>
          <a:p>
            <a:pPr marL="68580" indent="0">
              <a:buNone/>
            </a:pPr>
            <a:r>
              <a:rPr lang="en-US" sz="2800" dirty="0"/>
              <a:t>	</a:t>
            </a:r>
            <a:r>
              <a:rPr lang="en-US" sz="2800" dirty="0" smtClean="0"/>
              <a:t>	     labor force</a:t>
            </a:r>
          </a:p>
          <a:p>
            <a:pPr marL="68580" indent="0">
              <a:buNone/>
            </a:pPr>
            <a:endParaRPr lang="en-US" sz="2800" dirty="0"/>
          </a:p>
          <a:p>
            <a:r>
              <a:rPr lang="en-US" dirty="0" smtClean="0"/>
              <a:t>Unemployment rate is the percentage of the total labor force in a nation that is unemployed.</a:t>
            </a:r>
            <a:endParaRPr lang="en-US" dirty="0"/>
          </a:p>
        </p:txBody>
      </p:sp>
    </p:spTree>
    <p:extLst>
      <p:ext uri="{BB962C8B-B14F-4D97-AF65-F5344CB8AC3E}">
        <p14:creationId xmlns:p14="http://schemas.microsoft.com/office/powerpoint/2010/main" val="4225956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Cyclical Unemployment:  Description</a:t>
            </a:r>
            <a:endParaRPr lang="en-US" b="1" dirty="0"/>
          </a:p>
        </p:txBody>
      </p:sp>
      <p:sp>
        <p:nvSpPr>
          <p:cNvPr id="3" name="Content Placeholder 2"/>
          <p:cNvSpPr>
            <a:spLocks noGrp="1"/>
          </p:cNvSpPr>
          <p:nvPr>
            <p:ph idx="1"/>
          </p:nvPr>
        </p:nvSpPr>
        <p:spPr/>
        <p:txBody>
          <a:bodyPr>
            <a:normAutofit/>
          </a:bodyPr>
          <a:lstStyle/>
          <a:p>
            <a:r>
              <a:rPr lang="en-US" sz="4000" dirty="0" smtClean="0"/>
              <a:t>Workers unable to find work because a reduction in private and public spending reduces AD</a:t>
            </a:r>
          </a:p>
        </p:txBody>
      </p:sp>
    </p:spTree>
    <p:extLst>
      <p:ext uri="{BB962C8B-B14F-4D97-AF65-F5344CB8AC3E}">
        <p14:creationId xmlns:p14="http://schemas.microsoft.com/office/powerpoint/2010/main" val="3889620039"/>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Cyclical Unemployment:  Causes</a:t>
            </a:r>
            <a:endParaRPr lang="en-US" b="1" dirty="0"/>
          </a:p>
        </p:txBody>
      </p:sp>
      <p:sp>
        <p:nvSpPr>
          <p:cNvPr id="3" name="Content Placeholder 2"/>
          <p:cNvSpPr>
            <a:spLocks noGrp="1"/>
          </p:cNvSpPr>
          <p:nvPr>
            <p:ph idx="1"/>
          </p:nvPr>
        </p:nvSpPr>
        <p:spPr/>
        <p:txBody>
          <a:bodyPr>
            <a:normAutofit lnSpcReduction="10000"/>
          </a:bodyPr>
          <a:lstStyle/>
          <a:p>
            <a:r>
              <a:rPr lang="en-US" sz="4000" dirty="0" smtClean="0"/>
              <a:t>Fall in consumption, investment or net exports reduces demand for labor</a:t>
            </a:r>
          </a:p>
          <a:p>
            <a:r>
              <a:rPr lang="en-US" sz="4000" dirty="0" smtClean="0"/>
              <a:t>Employment falls as the nation’s output falls</a:t>
            </a:r>
          </a:p>
          <a:p>
            <a:pPr marL="68580" indent="0">
              <a:buNone/>
            </a:pPr>
            <a:endParaRPr lang="en-US" sz="4000" dirty="0" smtClean="0"/>
          </a:p>
        </p:txBody>
      </p:sp>
    </p:spTree>
    <p:extLst>
      <p:ext uri="{BB962C8B-B14F-4D97-AF65-F5344CB8AC3E}">
        <p14:creationId xmlns:p14="http://schemas.microsoft.com/office/powerpoint/2010/main" val="3355545080"/>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Cyclical Unemployment:  Possible solution</a:t>
            </a:r>
            <a:endParaRPr lang="en-US" b="1" dirty="0"/>
          </a:p>
        </p:txBody>
      </p:sp>
      <p:sp>
        <p:nvSpPr>
          <p:cNvPr id="3" name="Content Placeholder 2"/>
          <p:cNvSpPr>
            <a:spLocks noGrp="1"/>
          </p:cNvSpPr>
          <p:nvPr>
            <p:ph idx="1"/>
          </p:nvPr>
        </p:nvSpPr>
        <p:spPr/>
        <p:txBody>
          <a:bodyPr>
            <a:normAutofit lnSpcReduction="10000"/>
          </a:bodyPr>
          <a:lstStyle/>
          <a:p>
            <a:r>
              <a:rPr lang="en-US" sz="4000" dirty="0" smtClean="0"/>
              <a:t>Implementation of fiscal or monetary stimulus aimed at increasing the level of AD and raising the nation’s output and employment</a:t>
            </a:r>
          </a:p>
          <a:p>
            <a:pPr marL="68580" indent="0">
              <a:buNone/>
            </a:pPr>
            <a:endParaRPr lang="en-US" sz="4000" dirty="0" smtClean="0"/>
          </a:p>
        </p:txBody>
      </p:sp>
    </p:spTree>
    <p:extLst>
      <p:ext uri="{BB962C8B-B14F-4D97-AF65-F5344CB8AC3E}">
        <p14:creationId xmlns:p14="http://schemas.microsoft.com/office/powerpoint/2010/main" val="1398664836"/>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Natural Rate of Unemployment:  Description</a:t>
            </a:r>
            <a:endParaRPr lang="en-US" b="1" dirty="0"/>
          </a:p>
        </p:txBody>
      </p:sp>
      <p:sp>
        <p:nvSpPr>
          <p:cNvPr id="3" name="Content Placeholder 2"/>
          <p:cNvSpPr>
            <a:spLocks noGrp="1"/>
          </p:cNvSpPr>
          <p:nvPr>
            <p:ph idx="1"/>
          </p:nvPr>
        </p:nvSpPr>
        <p:spPr/>
        <p:txBody>
          <a:bodyPr>
            <a:normAutofit fontScale="92500" lnSpcReduction="10000"/>
          </a:bodyPr>
          <a:lstStyle/>
          <a:p>
            <a:r>
              <a:rPr lang="en-US" sz="4000" dirty="0" smtClean="0"/>
              <a:t>Unemployment occurring when an economy is producing full-employment output level</a:t>
            </a:r>
          </a:p>
          <a:p>
            <a:r>
              <a:rPr lang="en-US" sz="4000" dirty="0" smtClean="0"/>
              <a:t>Structural + seasonal + frictional unemployment</a:t>
            </a:r>
          </a:p>
        </p:txBody>
      </p:sp>
    </p:spTree>
    <p:extLst>
      <p:ext uri="{BB962C8B-B14F-4D97-AF65-F5344CB8AC3E}">
        <p14:creationId xmlns:p14="http://schemas.microsoft.com/office/powerpoint/2010/main" val="3060277935"/>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Natural Rate of Unemployment:  Causes</a:t>
            </a:r>
            <a:endParaRPr lang="en-US" b="1" dirty="0"/>
          </a:p>
        </p:txBody>
      </p:sp>
      <p:sp>
        <p:nvSpPr>
          <p:cNvPr id="3" name="Content Placeholder 2"/>
          <p:cNvSpPr>
            <a:spLocks noGrp="1"/>
          </p:cNvSpPr>
          <p:nvPr>
            <p:ph idx="1"/>
          </p:nvPr>
        </p:nvSpPr>
        <p:spPr/>
        <p:txBody>
          <a:bodyPr>
            <a:normAutofit fontScale="92500" lnSpcReduction="20000"/>
          </a:bodyPr>
          <a:lstStyle/>
          <a:p>
            <a:r>
              <a:rPr lang="en-US" sz="4000" dirty="0" smtClean="0"/>
              <a:t>NRU is caused by the natural changes and shifting of resources in the economy and is considered a healthy and desirable level of unemployment</a:t>
            </a:r>
          </a:p>
          <a:p>
            <a:pPr marL="68580" indent="0">
              <a:buNone/>
            </a:pPr>
            <a:endParaRPr lang="en-US" sz="4000" dirty="0" smtClean="0"/>
          </a:p>
        </p:txBody>
      </p:sp>
    </p:spTree>
    <p:extLst>
      <p:ext uri="{BB962C8B-B14F-4D97-AF65-F5344CB8AC3E}">
        <p14:creationId xmlns:p14="http://schemas.microsoft.com/office/powerpoint/2010/main" val="3623653161"/>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1295988"/>
          </a:xfrm>
        </p:spPr>
        <p:txBody>
          <a:bodyPr>
            <a:normAutofit fontScale="90000"/>
          </a:bodyPr>
          <a:lstStyle/>
          <a:p>
            <a:r>
              <a:rPr lang="en-US" b="1" dirty="0" smtClean="0"/>
              <a:t>Natural Rate of Unemployment:  Possible solution</a:t>
            </a:r>
            <a:endParaRPr lang="en-US" b="1" dirty="0"/>
          </a:p>
        </p:txBody>
      </p:sp>
      <p:sp>
        <p:nvSpPr>
          <p:cNvPr id="3" name="Content Placeholder 2"/>
          <p:cNvSpPr>
            <a:spLocks noGrp="1"/>
          </p:cNvSpPr>
          <p:nvPr>
            <p:ph idx="1"/>
          </p:nvPr>
        </p:nvSpPr>
        <p:spPr/>
        <p:txBody>
          <a:bodyPr>
            <a:normAutofit fontScale="92500"/>
          </a:bodyPr>
          <a:lstStyle/>
          <a:p>
            <a:r>
              <a:rPr lang="en-US" sz="4000" dirty="0" smtClean="0"/>
              <a:t>A nation’s NRU can be reduced via government policy aiming to increase productivity of the labor force and create incentives to accept work</a:t>
            </a:r>
          </a:p>
          <a:p>
            <a:pPr marL="68580" indent="0">
              <a:buNone/>
            </a:pPr>
            <a:endParaRPr lang="en-US" sz="4000" dirty="0" smtClean="0"/>
          </a:p>
        </p:txBody>
      </p:sp>
    </p:spTree>
    <p:extLst>
      <p:ext uri="{BB962C8B-B14F-4D97-AF65-F5344CB8AC3E}">
        <p14:creationId xmlns:p14="http://schemas.microsoft.com/office/powerpoint/2010/main" val="2970891540"/>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Unemployment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43686163"/>
              </p:ext>
            </p:extLst>
          </p:nvPr>
        </p:nvGraphicFramePr>
        <p:xfrm>
          <a:off x="913107" y="2324100"/>
          <a:ext cx="6777037" cy="3159414"/>
        </p:xfrm>
        <a:graphic>
          <a:graphicData uri="http://schemas.openxmlformats.org/drawingml/2006/table">
            <a:tbl>
              <a:tblPr firstRow="1" bandRow="1">
                <a:tableStyleId>{5C22544A-7EE6-4342-B048-85BDC9FD1C3A}</a:tableStyleId>
              </a:tblPr>
              <a:tblGrid>
                <a:gridCol w="6777037"/>
              </a:tblGrid>
              <a:tr h="1579707">
                <a:tc>
                  <a:txBody>
                    <a:bodyPr/>
                    <a:lstStyle/>
                    <a:p>
                      <a:r>
                        <a:rPr lang="en-US" dirty="0" smtClean="0"/>
                        <a:t>Description:</a:t>
                      </a:r>
                    </a:p>
                    <a:p>
                      <a:r>
                        <a:rPr lang="en-US" sz="2800" dirty="0" smtClean="0"/>
                        <a:t>People</a:t>
                      </a:r>
                      <a:r>
                        <a:rPr lang="en-US" sz="2800" baseline="0" dirty="0" smtClean="0"/>
                        <a:t> who are in between jobs or looking for their first job</a:t>
                      </a:r>
                      <a:endParaRPr lang="en-US" sz="2800" dirty="0"/>
                    </a:p>
                  </a:txBody>
                  <a:tcPr/>
                </a:tc>
              </a:tr>
              <a:tr h="1579707">
                <a:tc>
                  <a:txBody>
                    <a:bodyPr/>
                    <a:lstStyle/>
                    <a:p>
                      <a:pPr algn="ctr"/>
                      <a:endParaRPr lang="en-US" sz="3600" dirty="0"/>
                    </a:p>
                  </a:txBody>
                  <a:tcPr/>
                </a:tc>
              </a:tr>
            </a:tbl>
          </a:graphicData>
        </a:graphic>
      </p:graphicFrame>
    </p:spTree>
    <p:extLst>
      <p:ext uri="{BB962C8B-B14F-4D97-AF65-F5344CB8AC3E}">
        <p14:creationId xmlns:p14="http://schemas.microsoft.com/office/powerpoint/2010/main" val="207677646"/>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Unemployment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67235225"/>
              </p:ext>
            </p:extLst>
          </p:nvPr>
        </p:nvGraphicFramePr>
        <p:xfrm>
          <a:off x="913107" y="2324100"/>
          <a:ext cx="6777037" cy="3159414"/>
        </p:xfrm>
        <a:graphic>
          <a:graphicData uri="http://schemas.openxmlformats.org/drawingml/2006/table">
            <a:tbl>
              <a:tblPr firstRow="1" bandRow="1">
                <a:tableStyleId>{5C22544A-7EE6-4342-B048-85BDC9FD1C3A}</a:tableStyleId>
              </a:tblPr>
              <a:tblGrid>
                <a:gridCol w="6777037"/>
              </a:tblGrid>
              <a:tr h="1579707">
                <a:tc>
                  <a:txBody>
                    <a:bodyPr/>
                    <a:lstStyle/>
                    <a:p>
                      <a:r>
                        <a:rPr lang="en-US" dirty="0" smtClean="0"/>
                        <a:t>Description:</a:t>
                      </a:r>
                    </a:p>
                    <a:p>
                      <a:r>
                        <a:rPr lang="en-US" sz="2800" dirty="0" smtClean="0"/>
                        <a:t>People</a:t>
                      </a:r>
                      <a:r>
                        <a:rPr lang="en-US" sz="2800" baseline="0" dirty="0" smtClean="0"/>
                        <a:t> who are in between jobs or looking for their first job</a:t>
                      </a:r>
                      <a:endParaRPr lang="en-US" sz="2800" dirty="0"/>
                    </a:p>
                  </a:txBody>
                  <a:tcPr/>
                </a:tc>
              </a:tr>
              <a:tr h="1579707">
                <a:tc>
                  <a:txBody>
                    <a:bodyPr/>
                    <a:lstStyle/>
                    <a:p>
                      <a:pPr algn="ctr"/>
                      <a:r>
                        <a:rPr lang="en-US" sz="3600" dirty="0" smtClean="0"/>
                        <a:t>Frictional Unemployment</a:t>
                      </a:r>
                      <a:endParaRPr lang="en-US" sz="3600" dirty="0"/>
                    </a:p>
                  </a:txBody>
                  <a:tcPr/>
                </a:tc>
              </a:tr>
            </a:tbl>
          </a:graphicData>
        </a:graphic>
      </p:graphicFrame>
    </p:spTree>
    <p:extLst>
      <p:ext uri="{BB962C8B-B14F-4D97-AF65-F5344CB8AC3E}">
        <p14:creationId xmlns:p14="http://schemas.microsoft.com/office/powerpoint/2010/main" val="2354365310"/>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Unemployment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48065134"/>
              </p:ext>
            </p:extLst>
          </p:nvPr>
        </p:nvGraphicFramePr>
        <p:xfrm>
          <a:off x="913107" y="2324100"/>
          <a:ext cx="6777037" cy="3225627"/>
        </p:xfrm>
        <a:graphic>
          <a:graphicData uri="http://schemas.openxmlformats.org/drawingml/2006/table">
            <a:tbl>
              <a:tblPr firstRow="1" bandRow="1">
                <a:tableStyleId>{5C22544A-7EE6-4342-B048-85BDC9FD1C3A}</a:tableStyleId>
              </a:tblPr>
              <a:tblGrid>
                <a:gridCol w="6777037"/>
              </a:tblGrid>
              <a:tr h="1579707">
                <a:tc>
                  <a:txBody>
                    <a:bodyPr/>
                    <a:lstStyle/>
                    <a:p>
                      <a:r>
                        <a:rPr lang="en-US" dirty="0" smtClean="0"/>
                        <a:t>Description:</a:t>
                      </a:r>
                    </a:p>
                    <a:p>
                      <a:r>
                        <a:rPr lang="en-US" sz="2800" baseline="0" dirty="0" smtClean="0"/>
                        <a:t>Workers unable to find work because a reduction in private and public spending reduces AD.</a:t>
                      </a:r>
                      <a:endParaRPr lang="en-US" sz="2800" dirty="0"/>
                    </a:p>
                  </a:txBody>
                  <a:tcPr/>
                </a:tc>
              </a:tr>
              <a:tr h="1579707">
                <a:tc>
                  <a:txBody>
                    <a:bodyPr/>
                    <a:lstStyle/>
                    <a:p>
                      <a:pPr algn="ctr"/>
                      <a:endParaRPr lang="en-US" sz="3600" dirty="0"/>
                    </a:p>
                  </a:txBody>
                  <a:tcPr/>
                </a:tc>
              </a:tr>
            </a:tbl>
          </a:graphicData>
        </a:graphic>
      </p:graphicFrame>
    </p:spTree>
    <p:extLst>
      <p:ext uri="{BB962C8B-B14F-4D97-AF65-F5344CB8AC3E}">
        <p14:creationId xmlns:p14="http://schemas.microsoft.com/office/powerpoint/2010/main" val="3051852187"/>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Unemployment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16362209"/>
              </p:ext>
            </p:extLst>
          </p:nvPr>
        </p:nvGraphicFramePr>
        <p:xfrm>
          <a:off x="913107" y="2324100"/>
          <a:ext cx="6777037" cy="3225627"/>
        </p:xfrm>
        <a:graphic>
          <a:graphicData uri="http://schemas.openxmlformats.org/drawingml/2006/table">
            <a:tbl>
              <a:tblPr firstRow="1" bandRow="1">
                <a:tableStyleId>{5C22544A-7EE6-4342-B048-85BDC9FD1C3A}</a:tableStyleId>
              </a:tblPr>
              <a:tblGrid>
                <a:gridCol w="6777037"/>
              </a:tblGrid>
              <a:tr h="1579707">
                <a:tc>
                  <a:txBody>
                    <a:bodyPr/>
                    <a:lstStyle/>
                    <a:p>
                      <a:r>
                        <a:rPr lang="en-US" dirty="0" smtClean="0"/>
                        <a:t>Description:</a:t>
                      </a:r>
                    </a:p>
                    <a:p>
                      <a:r>
                        <a:rPr lang="en-US" sz="2800" baseline="0" dirty="0" smtClean="0"/>
                        <a:t>Workers unable to find work because a reduction in private and public spending reduces AD.</a:t>
                      </a:r>
                      <a:endParaRPr lang="en-US" sz="2800" dirty="0"/>
                    </a:p>
                  </a:txBody>
                  <a:tcPr/>
                </a:tc>
              </a:tr>
              <a:tr h="1579707">
                <a:tc>
                  <a:txBody>
                    <a:bodyPr/>
                    <a:lstStyle/>
                    <a:p>
                      <a:pPr algn="ctr"/>
                      <a:r>
                        <a:rPr lang="en-US" sz="3600" dirty="0" smtClean="0"/>
                        <a:t>Cyclical Unemployment</a:t>
                      </a:r>
                    </a:p>
                    <a:p>
                      <a:pPr algn="ctr"/>
                      <a:r>
                        <a:rPr lang="en-US" sz="3600" dirty="0" smtClean="0"/>
                        <a:t>(Demand-Deficient)</a:t>
                      </a:r>
                      <a:endParaRPr lang="en-US" sz="3600" dirty="0"/>
                    </a:p>
                  </a:txBody>
                  <a:tcPr/>
                </a:tc>
              </a:tr>
            </a:tbl>
          </a:graphicData>
        </a:graphic>
      </p:graphicFrame>
    </p:spTree>
    <p:extLst>
      <p:ext uri="{BB962C8B-B14F-4D97-AF65-F5344CB8AC3E}">
        <p14:creationId xmlns:p14="http://schemas.microsoft.com/office/powerpoint/2010/main" val="30708587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7874"/>
            <a:ext cx="7024744" cy="665850"/>
          </a:xfrm>
        </p:spPr>
        <p:txBody>
          <a:bodyPr>
            <a:normAutofit fontScale="90000"/>
          </a:bodyPr>
          <a:lstStyle/>
          <a:p>
            <a:pPr algn="ctr"/>
            <a:r>
              <a:rPr lang="en-US" dirty="0" smtClean="0"/>
              <a:t>Labor Force</a:t>
            </a:r>
            <a:endParaRPr lang="en-US" dirty="0"/>
          </a:p>
        </p:txBody>
      </p:sp>
      <p:sp>
        <p:nvSpPr>
          <p:cNvPr id="3" name="Content Placeholder 2"/>
          <p:cNvSpPr>
            <a:spLocks noGrp="1"/>
          </p:cNvSpPr>
          <p:nvPr>
            <p:ph idx="1"/>
          </p:nvPr>
        </p:nvSpPr>
        <p:spPr>
          <a:xfrm>
            <a:off x="802906" y="1547522"/>
            <a:ext cx="7576509" cy="4744757"/>
          </a:xfrm>
        </p:spPr>
        <p:txBody>
          <a:bodyPr/>
          <a:lstStyle/>
          <a:p>
            <a:r>
              <a:rPr lang="en-US" dirty="0" smtClean="0"/>
              <a:t>It’s the sum of EMPLOYED and UNEMPLOYED persons aged 16-64 (age range may vary from nation to nation)</a:t>
            </a:r>
          </a:p>
          <a:p>
            <a:pPr marL="68580" indent="0">
              <a:buNone/>
            </a:pPr>
            <a:endParaRPr lang="en-US" dirty="0" smtClean="0"/>
          </a:p>
          <a:p>
            <a:r>
              <a:rPr lang="en-US" dirty="0" smtClean="0"/>
              <a:t>Persons who are neither employed nor seeking employment are not in the labor force</a:t>
            </a:r>
          </a:p>
          <a:p>
            <a:pPr lvl="1"/>
            <a:r>
              <a:rPr lang="en-US" dirty="0" smtClean="0"/>
              <a:t>Retired persons</a:t>
            </a:r>
          </a:p>
          <a:p>
            <a:pPr lvl="1"/>
            <a:r>
              <a:rPr lang="en-US" dirty="0" smtClean="0"/>
              <a:t>Students</a:t>
            </a:r>
          </a:p>
          <a:p>
            <a:pPr lvl="1"/>
            <a:r>
              <a:rPr lang="en-US" dirty="0" smtClean="0"/>
              <a:t>Those taking care of children or other family members</a:t>
            </a:r>
          </a:p>
          <a:p>
            <a:pPr lvl="1"/>
            <a:r>
              <a:rPr lang="en-US" dirty="0" smtClean="0"/>
              <a:t>Others who are neither working nor seeking work</a:t>
            </a:r>
          </a:p>
        </p:txBody>
      </p:sp>
    </p:spTree>
    <p:extLst>
      <p:ext uri="{BB962C8B-B14F-4D97-AF65-F5344CB8AC3E}">
        <p14:creationId xmlns:p14="http://schemas.microsoft.com/office/powerpoint/2010/main" val="7436799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dissolv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dissolv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dissolv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Unemployment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57381703"/>
              </p:ext>
            </p:extLst>
          </p:nvPr>
        </p:nvGraphicFramePr>
        <p:xfrm>
          <a:off x="913107" y="2324100"/>
          <a:ext cx="6777037" cy="3159414"/>
        </p:xfrm>
        <a:graphic>
          <a:graphicData uri="http://schemas.openxmlformats.org/drawingml/2006/table">
            <a:tbl>
              <a:tblPr firstRow="1" bandRow="1">
                <a:tableStyleId>{5C22544A-7EE6-4342-B048-85BDC9FD1C3A}</a:tableStyleId>
              </a:tblPr>
              <a:tblGrid>
                <a:gridCol w="6777037"/>
              </a:tblGrid>
              <a:tr h="1579707">
                <a:tc>
                  <a:txBody>
                    <a:bodyPr/>
                    <a:lstStyle/>
                    <a:p>
                      <a:r>
                        <a:rPr lang="en-US" dirty="0" smtClean="0"/>
                        <a:t>Description:</a:t>
                      </a:r>
                    </a:p>
                    <a:p>
                      <a:r>
                        <a:rPr lang="en-US" sz="2800" baseline="0" dirty="0" smtClean="0"/>
                        <a:t>Workers who need to seek other work between seasons.</a:t>
                      </a:r>
                      <a:endParaRPr lang="en-US" sz="2800" dirty="0"/>
                    </a:p>
                  </a:txBody>
                  <a:tcPr/>
                </a:tc>
              </a:tr>
              <a:tr h="1579707">
                <a:tc>
                  <a:txBody>
                    <a:bodyPr/>
                    <a:lstStyle/>
                    <a:p>
                      <a:pPr algn="ctr"/>
                      <a:endParaRPr lang="en-US" sz="3600" dirty="0"/>
                    </a:p>
                  </a:txBody>
                  <a:tcPr/>
                </a:tc>
              </a:tr>
            </a:tbl>
          </a:graphicData>
        </a:graphic>
      </p:graphicFrame>
    </p:spTree>
    <p:extLst>
      <p:ext uri="{BB962C8B-B14F-4D97-AF65-F5344CB8AC3E}">
        <p14:creationId xmlns:p14="http://schemas.microsoft.com/office/powerpoint/2010/main" val="513098919"/>
      </p:ext>
    </p:extLst>
  </p:cSld>
  <p:clrMapOvr>
    <a:masterClrMapping/>
  </p:clrMapOvr>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Unemployment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0987272"/>
              </p:ext>
            </p:extLst>
          </p:nvPr>
        </p:nvGraphicFramePr>
        <p:xfrm>
          <a:off x="913107" y="2324100"/>
          <a:ext cx="6777037" cy="3159414"/>
        </p:xfrm>
        <a:graphic>
          <a:graphicData uri="http://schemas.openxmlformats.org/drawingml/2006/table">
            <a:tbl>
              <a:tblPr firstRow="1" bandRow="1">
                <a:tableStyleId>{5C22544A-7EE6-4342-B048-85BDC9FD1C3A}</a:tableStyleId>
              </a:tblPr>
              <a:tblGrid>
                <a:gridCol w="6777037"/>
              </a:tblGrid>
              <a:tr h="1579707">
                <a:tc>
                  <a:txBody>
                    <a:bodyPr/>
                    <a:lstStyle/>
                    <a:p>
                      <a:r>
                        <a:rPr lang="en-US" dirty="0" smtClean="0"/>
                        <a:t>Description:</a:t>
                      </a:r>
                    </a:p>
                    <a:p>
                      <a:r>
                        <a:rPr lang="en-US" sz="2800" baseline="0" dirty="0" smtClean="0"/>
                        <a:t>Workers who need to seek other work between seasons.</a:t>
                      </a:r>
                      <a:endParaRPr lang="en-US" sz="2800" dirty="0"/>
                    </a:p>
                  </a:txBody>
                  <a:tcPr/>
                </a:tc>
              </a:tr>
              <a:tr h="1579707">
                <a:tc>
                  <a:txBody>
                    <a:bodyPr/>
                    <a:lstStyle/>
                    <a:p>
                      <a:pPr algn="ctr"/>
                      <a:r>
                        <a:rPr lang="en-US" sz="3600" dirty="0" smtClean="0"/>
                        <a:t>Seasonal Unemployment</a:t>
                      </a:r>
                      <a:endParaRPr lang="en-US" sz="3600" dirty="0"/>
                    </a:p>
                  </a:txBody>
                  <a:tcPr/>
                </a:tc>
              </a:tr>
            </a:tbl>
          </a:graphicData>
        </a:graphic>
      </p:graphicFrame>
    </p:spTree>
    <p:extLst>
      <p:ext uri="{BB962C8B-B14F-4D97-AF65-F5344CB8AC3E}">
        <p14:creationId xmlns:p14="http://schemas.microsoft.com/office/powerpoint/2010/main" val="3703302991"/>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Unemployment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96859216"/>
              </p:ext>
            </p:extLst>
          </p:nvPr>
        </p:nvGraphicFramePr>
        <p:xfrm>
          <a:off x="913107" y="2324100"/>
          <a:ext cx="6777037" cy="3225627"/>
        </p:xfrm>
        <a:graphic>
          <a:graphicData uri="http://schemas.openxmlformats.org/drawingml/2006/table">
            <a:tbl>
              <a:tblPr firstRow="1" bandRow="1">
                <a:tableStyleId>{5C22544A-7EE6-4342-B048-85BDC9FD1C3A}</a:tableStyleId>
              </a:tblPr>
              <a:tblGrid>
                <a:gridCol w="6777037"/>
              </a:tblGrid>
              <a:tr h="1579707">
                <a:tc>
                  <a:txBody>
                    <a:bodyPr/>
                    <a:lstStyle/>
                    <a:p>
                      <a:r>
                        <a:rPr lang="en-US" dirty="0" smtClean="0"/>
                        <a:t>Description:</a:t>
                      </a:r>
                    </a:p>
                    <a:p>
                      <a:r>
                        <a:rPr lang="en-US" sz="2800" baseline="0" dirty="0" smtClean="0"/>
                        <a:t>Workers unable to find work because their skills do not match those demanded by firms.</a:t>
                      </a:r>
                      <a:endParaRPr lang="en-US" sz="2800" dirty="0"/>
                    </a:p>
                  </a:txBody>
                  <a:tcPr/>
                </a:tc>
              </a:tr>
              <a:tr h="1579707">
                <a:tc>
                  <a:txBody>
                    <a:bodyPr/>
                    <a:lstStyle/>
                    <a:p>
                      <a:pPr algn="ctr"/>
                      <a:endParaRPr lang="en-US" sz="3600" dirty="0"/>
                    </a:p>
                  </a:txBody>
                  <a:tcPr/>
                </a:tc>
              </a:tr>
            </a:tbl>
          </a:graphicData>
        </a:graphic>
      </p:graphicFrame>
    </p:spTree>
    <p:extLst>
      <p:ext uri="{BB962C8B-B14F-4D97-AF65-F5344CB8AC3E}">
        <p14:creationId xmlns:p14="http://schemas.microsoft.com/office/powerpoint/2010/main" val="167092931"/>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Unemployment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36518763"/>
              </p:ext>
            </p:extLst>
          </p:nvPr>
        </p:nvGraphicFramePr>
        <p:xfrm>
          <a:off x="913107" y="2324100"/>
          <a:ext cx="6777037" cy="3225627"/>
        </p:xfrm>
        <a:graphic>
          <a:graphicData uri="http://schemas.openxmlformats.org/drawingml/2006/table">
            <a:tbl>
              <a:tblPr firstRow="1" bandRow="1">
                <a:tableStyleId>{5C22544A-7EE6-4342-B048-85BDC9FD1C3A}</a:tableStyleId>
              </a:tblPr>
              <a:tblGrid>
                <a:gridCol w="6777037"/>
              </a:tblGrid>
              <a:tr h="1579707">
                <a:tc>
                  <a:txBody>
                    <a:bodyPr/>
                    <a:lstStyle/>
                    <a:p>
                      <a:r>
                        <a:rPr lang="en-US" dirty="0" smtClean="0"/>
                        <a:t>Description:</a:t>
                      </a:r>
                    </a:p>
                    <a:p>
                      <a:r>
                        <a:rPr lang="en-US" sz="2800" baseline="0" dirty="0" smtClean="0"/>
                        <a:t>Workers unable to find work because their skills do not match those demanded by firms.</a:t>
                      </a:r>
                      <a:endParaRPr lang="en-US" sz="2800" dirty="0"/>
                    </a:p>
                  </a:txBody>
                  <a:tcPr/>
                </a:tc>
              </a:tr>
              <a:tr h="1579707">
                <a:tc>
                  <a:txBody>
                    <a:bodyPr/>
                    <a:lstStyle/>
                    <a:p>
                      <a:pPr algn="ctr"/>
                      <a:r>
                        <a:rPr lang="en-US" sz="3600" dirty="0" smtClean="0"/>
                        <a:t>Structural Unemployment</a:t>
                      </a:r>
                      <a:endParaRPr lang="en-US" sz="3600" dirty="0"/>
                    </a:p>
                  </a:txBody>
                  <a:tcPr/>
                </a:tc>
              </a:tr>
            </a:tbl>
          </a:graphicData>
        </a:graphic>
      </p:graphicFrame>
    </p:spTree>
    <p:extLst>
      <p:ext uri="{BB962C8B-B14F-4D97-AF65-F5344CB8AC3E}">
        <p14:creationId xmlns:p14="http://schemas.microsoft.com/office/powerpoint/2010/main" val="1657669089"/>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Unemployment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20242627"/>
              </p:ext>
            </p:extLst>
          </p:nvPr>
        </p:nvGraphicFramePr>
        <p:xfrm>
          <a:off x="913107" y="2324100"/>
          <a:ext cx="6777037" cy="3225627"/>
        </p:xfrm>
        <a:graphic>
          <a:graphicData uri="http://schemas.openxmlformats.org/drawingml/2006/table">
            <a:tbl>
              <a:tblPr firstRow="1" bandRow="1">
                <a:tableStyleId>{5C22544A-7EE6-4342-B048-85BDC9FD1C3A}</a:tableStyleId>
              </a:tblPr>
              <a:tblGrid>
                <a:gridCol w="6777037"/>
              </a:tblGrid>
              <a:tr h="1579707">
                <a:tc>
                  <a:txBody>
                    <a:bodyPr/>
                    <a:lstStyle/>
                    <a:p>
                      <a:r>
                        <a:rPr lang="en-US" dirty="0" smtClean="0"/>
                        <a:t>Description:</a:t>
                      </a:r>
                    </a:p>
                    <a:p>
                      <a:r>
                        <a:rPr lang="en-US" sz="2800" baseline="0" dirty="0" smtClean="0"/>
                        <a:t>Unemployment occurring when an economy is producing full-employment output level</a:t>
                      </a:r>
                      <a:endParaRPr lang="en-US" sz="2800" dirty="0"/>
                    </a:p>
                  </a:txBody>
                  <a:tcPr/>
                </a:tc>
              </a:tr>
              <a:tr h="1579707">
                <a:tc>
                  <a:txBody>
                    <a:bodyPr/>
                    <a:lstStyle/>
                    <a:p>
                      <a:pPr algn="ctr"/>
                      <a:endParaRPr lang="en-US" sz="3600" dirty="0"/>
                    </a:p>
                  </a:txBody>
                  <a:tcPr/>
                </a:tc>
              </a:tr>
            </a:tbl>
          </a:graphicData>
        </a:graphic>
      </p:graphicFrame>
    </p:spTree>
    <p:extLst>
      <p:ext uri="{BB962C8B-B14F-4D97-AF65-F5344CB8AC3E}">
        <p14:creationId xmlns:p14="http://schemas.microsoft.com/office/powerpoint/2010/main" val="2821726097"/>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Unemployment</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07374755"/>
              </p:ext>
            </p:extLst>
          </p:nvPr>
        </p:nvGraphicFramePr>
        <p:xfrm>
          <a:off x="913107" y="2324100"/>
          <a:ext cx="6777037" cy="3225627"/>
        </p:xfrm>
        <a:graphic>
          <a:graphicData uri="http://schemas.openxmlformats.org/drawingml/2006/table">
            <a:tbl>
              <a:tblPr firstRow="1" bandRow="1">
                <a:tableStyleId>{5C22544A-7EE6-4342-B048-85BDC9FD1C3A}</a:tableStyleId>
              </a:tblPr>
              <a:tblGrid>
                <a:gridCol w="6777037"/>
              </a:tblGrid>
              <a:tr h="1579707">
                <a:tc>
                  <a:txBody>
                    <a:bodyPr/>
                    <a:lstStyle/>
                    <a:p>
                      <a:r>
                        <a:rPr lang="en-US" dirty="0" smtClean="0"/>
                        <a:t>Description:</a:t>
                      </a:r>
                    </a:p>
                    <a:p>
                      <a:r>
                        <a:rPr lang="en-US" sz="2800" baseline="0" dirty="0" smtClean="0"/>
                        <a:t>Unemployment occurring when an economy is producing full-employment output level</a:t>
                      </a:r>
                      <a:endParaRPr lang="en-US" sz="2800" dirty="0"/>
                    </a:p>
                  </a:txBody>
                  <a:tcPr/>
                </a:tc>
              </a:tr>
              <a:tr h="1579707">
                <a:tc>
                  <a:txBody>
                    <a:bodyPr/>
                    <a:lstStyle/>
                    <a:p>
                      <a:pPr algn="ctr"/>
                      <a:r>
                        <a:rPr lang="en-US" sz="3600" dirty="0" smtClean="0"/>
                        <a:t>Natural</a:t>
                      </a:r>
                      <a:r>
                        <a:rPr lang="en-US" sz="3600" baseline="0" dirty="0" smtClean="0"/>
                        <a:t> Rate of Unemployment (NRU)</a:t>
                      </a:r>
                      <a:endParaRPr lang="en-US" sz="3600" dirty="0"/>
                    </a:p>
                  </a:txBody>
                  <a:tcPr/>
                </a:tc>
              </a:tr>
            </a:tbl>
          </a:graphicData>
        </a:graphic>
      </p:graphicFrame>
    </p:spTree>
    <p:extLst>
      <p:ext uri="{BB962C8B-B14F-4D97-AF65-F5344CB8AC3E}">
        <p14:creationId xmlns:p14="http://schemas.microsoft.com/office/powerpoint/2010/main" val="1507821496"/>
      </p:ext>
    </p:extLst>
  </p:cSld>
  <p:clrMapOvr>
    <a:masterClrMapping/>
  </p:clrMapOvr>
  <p:timing>
    <p:tnLst>
      <p:par>
        <p:cTn xmlns:p14="http://schemas.microsoft.com/office/powerpoint/2010/mai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79477"/>
            <a:ext cx="7024744" cy="476059"/>
          </a:xfrm>
        </p:spPr>
        <p:txBody>
          <a:bodyPr>
            <a:normAutofit fontScale="90000"/>
          </a:bodyPr>
          <a:lstStyle/>
          <a:p>
            <a:pPr algn="ctr"/>
            <a:r>
              <a:rPr lang="en-US" sz="3200" dirty="0" smtClean="0"/>
              <a:t>TYPES OF UNEMPLOYMENT</a:t>
            </a:r>
            <a:endParaRPr lang="en-US" sz="3200" dirty="0"/>
          </a:p>
        </p:txBody>
      </p:sp>
      <p:sp>
        <p:nvSpPr>
          <p:cNvPr id="3" name="Content Placeholder 2"/>
          <p:cNvSpPr>
            <a:spLocks noGrp="1"/>
          </p:cNvSpPr>
          <p:nvPr>
            <p:ph idx="1"/>
          </p:nvPr>
        </p:nvSpPr>
        <p:spPr/>
        <p:txBody>
          <a:bodyPr/>
          <a:lstStyle/>
          <a:p>
            <a:r>
              <a:rPr lang="en-US" dirty="0">
                <a:hlinkClick r:id="rId3"/>
              </a:rPr>
              <a:t>http://www.youtube.com/watch?v</a:t>
            </a:r>
            <a:r>
              <a:rPr lang="en-US">
                <a:hlinkClick r:id="rId3"/>
              </a:rPr>
              <a:t>=ZckAN1KYB5I&amp;list</a:t>
            </a:r>
            <a:r>
              <a:rPr lang="en-US">
                <a:hlinkClick r:id="rId3"/>
              </a:rPr>
              <a:t>=</a:t>
            </a:r>
            <a:r>
              <a:rPr lang="en-US" smtClean="0">
                <a:hlinkClick r:id="rId3"/>
              </a:rPr>
              <a:t>PLF2A3693D8481F442</a:t>
            </a:r>
            <a:endParaRPr lang="en-US" smtClean="0"/>
          </a:p>
          <a:p>
            <a:pPr marL="68580" indent="0">
              <a:buNone/>
            </a:pPr>
            <a:endParaRPr lang="en-US"/>
          </a:p>
        </p:txBody>
      </p:sp>
    </p:spTree>
    <p:extLst>
      <p:ext uri="{BB962C8B-B14F-4D97-AF65-F5344CB8AC3E}">
        <p14:creationId xmlns:p14="http://schemas.microsoft.com/office/powerpoint/2010/main" val="838322092"/>
      </p:ext>
    </p:extLst>
  </p:cSld>
  <p:clrMapOvr>
    <a:masterClrMapping/>
  </p:clrMapOvr>
  <p:timing>
    <p:tnLst>
      <p:par>
        <p:cTn xmlns:p14="http://schemas.microsoft.com/office/powerpoint/2010/mai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6630" y="758988"/>
            <a:ext cx="7024744" cy="900496"/>
          </a:xfrm>
        </p:spPr>
        <p:txBody>
          <a:bodyPr>
            <a:normAutofit fontScale="90000"/>
          </a:bodyPr>
          <a:lstStyle/>
          <a:p>
            <a:r>
              <a:rPr lang="en-US" sz="3200" dirty="0"/>
              <a:t>Cyclical unemployment arises from a fall in aggregate demand</a:t>
            </a:r>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37587" y="2239347"/>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2865540" y="2922075"/>
            <a:ext cx="3045155" cy="2266656"/>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907462"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31" name="Line 27"/>
          <p:cNvSpPr>
            <a:spLocks noChangeShapeType="1"/>
          </p:cNvSpPr>
          <p:nvPr/>
        </p:nvSpPr>
        <p:spPr bwMode="auto">
          <a:xfrm>
            <a:off x="1119743" y="3850584"/>
            <a:ext cx="304515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06088" y="2239347"/>
            <a:ext cx="3509439" cy="2758220"/>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ectangle 41"/>
          <p:cNvSpPr/>
          <p:nvPr/>
        </p:nvSpPr>
        <p:spPr>
          <a:xfrm>
            <a:off x="719348" y="3665918"/>
            <a:ext cx="413169" cy="369332"/>
          </a:xfrm>
          <a:prstGeom prst="rect">
            <a:avLst/>
          </a:prstGeom>
        </p:spPr>
        <p:txBody>
          <a:bodyPr wrap="none">
            <a:spAutoFit/>
          </a:bodyPr>
          <a:lstStyle/>
          <a:p>
            <a:r>
              <a:rPr lang="en-US" dirty="0" smtClean="0"/>
              <a:t>P</a:t>
            </a:r>
            <a:r>
              <a:rPr lang="en-US" baseline="-25000" dirty="0"/>
              <a:t>E</a:t>
            </a:r>
            <a:endParaRPr lang="en-US" dirty="0"/>
          </a:p>
        </p:txBody>
      </p:sp>
      <p:sp>
        <p:nvSpPr>
          <p:cNvPr id="44" name="Rectangle 43"/>
          <p:cNvSpPr/>
          <p:nvPr/>
        </p:nvSpPr>
        <p:spPr>
          <a:xfrm>
            <a:off x="5910695" y="5309090"/>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9" name="TextBox 48"/>
          <p:cNvSpPr txBox="1"/>
          <p:nvPr/>
        </p:nvSpPr>
        <p:spPr>
          <a:xfrm>
            <a:off x="4509587" y="1870015"/>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688247"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5729864" y="1870015"/>
            <a:ext cx="3287925" cy="3170099"/>
          </a:xfrm>
          <a:prstGeom prst="rect">
            <a:avLst/>
          </a:prstGeom>
          <a:solidFill>
            <a:srgbClr val="C3AFCC"/>
          </a:solidFill>
        </p:spPr>
        <p:txBody>
          <a:bodyPr wrap="square" rtlCol="0">
            <a:spAutoFit/>
          </a:bodyPr>
          <a:lstStyle/>
          <a:p>
            <a:pPr marL="285750" indent="-285750">
              <a:buFont typeface="Arial"/>
              <a:buChar char="•"/>
            </a:pPr>
            <a:r>
              <a:rPr lang="en-US" sz="2000" dirty="0" smtClean="0"/>
              <a:t>At Y</a:t>
            </a:r>
            <a:r>
              <a:rPr lang="en-US" sz="2000" baseline="-25000" dirty="0" smtClean="0"/>
              <a:t>FE</a:t>
            </a:r>
            <a:r>
              <a:rPr lang="en-US" sz="2000" dirty="0" smtClean="0"/>
              <a:t>, the nation experiences very low unemployment, stable prices (meaning low inflation), nation’s resources are being used efficiently and near their full capacity towards the production of G&amp;S</a:t>
            </a:r>
          </a:p>
        </p:txBody>
      </p:sp>
    </p:spTree>
    <p:extLst>
      <p:ext uri="{BB962C8B-B14F-4D97-AF65-F5344CB8AC3E}">
        <p14:creationId xmlns:p14="http://schemas.microsoft.com/office/powerpoint/2010/main" val="4233608408"/>
      </p:ext>
    </p:extLst>
  </p:cSld>
  <p:clrMapOvr>
    <a:masterClrMapping/>
  </p:clrMapOvr>
  <p:timing>
    <p:tnLst>
      <p:par>
        <p:cTn xmlns:p14="http://schemas.microsoft.com/office/powerpoint/2010/mai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079" y="727015"/>
            <a:ext cx="7024744" cy="1143000"/>
          </a:xfrm>
        </p:spPr>
        <p:txBody>
          <a:bodyPr>
            <a:normAutofit/>
          </a:bodyPr>
          <a:lstStyle/>
          <a:p>
            <a:r>
              <a:rPr lang="en-US" sz="3200" dirty="0" smtClean="0"/>
              <a:t>Cyclical unemployment arises from a fall in aggregate demand</a:t>
            </a:r>
            <a:endParaRPr lang="en-US" sz="3200" dirty="0"/>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PL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4929601"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4137587" y="2239347"/>
            <a:ext cx="27311" cy="3886816"/>
          </a:xfrm>
          <a:prstGeom prst="line">
            <a:avLst/>
          </a:prstGeom>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3086739" y="2694048"/>
            <a:ext cx="3045155" cy="2266656"/>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992327" y="2898793"/>
            <a:ext cx="3285133" cy="2405401"/>
          </a:xfrm>
          <a:prstGeom prst="line">
            <a:avLst/>
          </a:prstGeom>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5257330" y="6211669"/>
            <a:ext cx="901257" cy="646331"/>
          </a:xfrm>
          <a:prstGeom prst="rect">
            <a:avLst/>
          </a:prstGeom>
          <a:noFill/>
        </p:spPr>
        <p:txBody>
          <a:bodyPr wrap="square" rtlCol="0">
            <a:spAutoFit/>
          </a:bodyPr>
          <a:lstStyle/>
          <a:p>
            <a:r>
              <a:rPr lang="en-US" dirty="0" smtClean="0"/>
              <a:t>Real GDP</a:t>
            </a:r>
            <a:endParaRPr lang="en-US" dirty="0"/>
          </a:p>
        </p:txBody>
      </p:sp>
      <p:sp>
        <p:nvSpPr>
          <p:cNvPr id="22" name="Rectangle 21"/>
          <p:cNvSpPr/>
          <p:nvPr/>
        </p:nvSpPr>
        <p:spPr>
          <a:xfrm>
            <a:off x="3907462" y="6161451"/>
            <a:ext cx="514872" cy="369332"/>
          </a:xfrm>
          <a:prstGeom prst="rect">
            <a:avLst/>
          </a:prstGeom>
        </p:spPr>
        <p:txBody>
          <a:bodyPr wrap="none">
            <a:spAutoFit/>
          </a:bodyPr>
          <a:lstStyle/>
          <a:p>
            <a:r>
              <a:rPr lang="en-US" dirty="0"/>
              <a:t>Y</a:t>
            </a:r>
            <a:r>
              <a:rPr lang="en-US" baseline="-25000" dirty="0"/>
              <a:t>FE</a:t>
            </a:r>
            <a:r>
              <a:rPr lang="en-US" dirty="0"/>
              <a:t> </a:t>
            </a:r>
          </a:p>
        </p:txBody>
      </p:sp>
      <p:sp>
        <p:nvSpPr>
          <p:cNvPr id="23" name="TextBox 22"/>
          <p:cNvSpPr txBox="1"/>
          <p:nvPr/>
        </p:nvSpPr>
        <p:spPr>
          <a:xfrm>
            <a:off x="3142934" y="5982895"/>
            <a:ext cx="450628" cy="369332"/>
          </a:xfrm>
          <a:prstGeom prst="rect">
            <a:avLst/>
          </a:prstGeom>
          <a:noFill/>
        </p:spPr>
        <p:txBody>
          <a:bodyPr wrap="square" rtlCol="0">
            <a:spAutoFit/>
          </a:bodyPr>
          <a:lstStyle/>
          <a:p>
            <a:endParaRPr lang="en-US" dirty="0"/>
          </a:p>
        </p:txBody>
      </p:sp>
      <p:sp>
        <p:nvSpPr>
          <p:cNvPr id="24" name="TextBox 23"/>
          <p:cNvSpPr txBox="1"/>
          <p:nvPr/>
        </p:nvSpPr>
        <p:spPr>
          <a:xfrm>
            <a:off x="3295334" y="6135295"/>
            <a:ext cx="450628" cy="369332"/>
          </a:xfrm>
          <a:prstGeom prst="rect">
            <a:avLst/>
          </a:prstGeom>
          <a:noFill/>
        </p:spPr>
        <p:txBody>
          <a:bodyPr wrap="square" rtlCol="0">
            <a:spAutoFit/>
          </a:bodyPr>
          <a:lstStyle/>
          <a:p>
            <a:endParaRPr lang="en-US" dirty="0"/>
          </a:p>
        </p:txBody>
      </p:sp>
      <p:sp>
        <p:nvSpPr>
          <p:cNvPr id="25" name="Rectangle 24"/>
          <p:cNvSpPr/>
          <p:nvPr/>
        </p:nvSpPr>
        <p:spPr>
          <a:xfrm>
            <a:off x="3086739" y="6126163"/>
            <a:ext cx="417189" cy="369332"/>
          </a:xfrm>
          <a:prstGeom prst="rect">
            <a:avLst/>
          </a:prstGeom>
        </p:spPr>
        <p:txBody>
          <a:bodyPr wrap="none">
            <a:spAutoFit/>
          </a:bodyPr>
          <a:lstStyle/>
          <a:p>
            <a:r>
              <a:rPr lang="en-US" dirty="0" smtClean="0"/>
              <a:t>Y</a:t>
            </a:r>
            <a:r>
              <a:rPr lang="en-US" baseline="-25000" dirty="0"/>
              <a:t>1</a:t>
            </a:r>
            <a:r>
              <a:rPr lang="en-US" dirty="0" smtClean="0"/>
              <a:t> </a:t>
            </a:r>
            <a:endParaRPr lang="en-US" dirty="0"/>
          </a:p>
        </p:txBody>
      </p:sp>
      <p:sp>
        <p:nvSpPr>
          <p:cNvPr id="28" name="Line 27"/>
          <p:cNvSpPr>
            <a:spLocks noChangeShapeType="1"/>
          </p:cNvSpPr>
          <p:nvPr/>
        </p:nvSpPr>
        <p:spPr bwMode="auto">
          <a:xfrm>
            <a:off x="3295333" y="3842432"/>
            <a:ext cx="1" cy="2283732"/>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29" name="Line 27"/>
          <p:cNvSpPr>
            <a:spLocks noChangeShapeType="1"/>
          </p:cNvSpPr>
          <p:nvPr/>
        </p:nvSpPr>
        <p:spPr bwMode="auto">
          <a:xfrm flipH="1">
            <a:off x="1119743" y="3842431"/>
            <a:ext cx="2175590"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32517" y="3532011"/>
            <a:ext cx="3045155"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8" name="Freeform 37"/>
          <p:cNvSpPr/>
          <p:nvPr/>
        </p:nvSpPr>
        <p:spPr>
          <a:xfrm>
            <a:off x="1132517" y="2239347"/>
            <a:ext cx="3483010" cy="2102801"/>
          </a:xfrm>
          <a:custGeom>
            <a:avLst/>
            <a:gdLst>
              <a:gd name="connsiteX0" fmla="*/ 0 w 3659655"/>
              <a:gd name="connsiteY0" fmla="*/ 3004002 h 3004002"/>
              <a:gd name="connsiteX1" fmla="*/ 3058810 w 3659655"/>
              <a:gd name="connsiteY1" fmla="*/ 1870674 h 3004002"/>
              <a:gd name="connsiteX2" fmla="*/ 3659648 w 3659655"/>
              <a:gd name="connsiteY2" fmla="*/ 0 h 3004002"/>
            </a:gdLst>
            <a:ahLst/>
            <a:cxnLst>
              <a:cxn ang="0">
                <a:pos x="connsiteX0" y="connsiteY0"/>
              </a:cxn>
              <a:cxn ang="0">
                <a:pos x="connsiteX1" y="connsiteY1"/>
              </a:cxn>
              <a:cxn ang="0">
                <a:pos x="connsiteX2" y="connsiteY2"/>
              </a:cxn>
            </a:cxnLst>
            <a:rect l="l" t="t" r="r" b="b"/>
            <a:pathLst>
              <a:path w="3659655" h="3004002">
                <a:moveTo>
                  <a:pt x="0" y="3004002"/>
                </a:moveTo>
                <a:cubicBezTo>
                  <a:pt x="1224434" y="2687671"/>
                  <a:pt x="2448869" y="2371341"/>
                  <a:pt x="3058810" y="1870674"/>
                </a:cubicBezTo>
                <a:cubicBezTo>
                  <a:pt x="3668751" y="1370007"/>
                  <a:pt x="3659648" y="0"/>
                  <a:pt x="365964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2" name="Rectangle 41"/>
          <p:cNvSpPr/>
          <p:nvPr/>
        </p:nvSpPr>
        <p:spPr>
          <a:xfrm>
            <a:off x="705693" y="3347345"/>
            <a:ext cx="443621" cy="369332"/>
          </a:xfrm>
          <a:prstGeom prst="rect">
            <a:avLst/>
          </a:prstGeom>
        </p:spPr>
        <p:txBody>
          <a:bodyPr wrap="square">
            <a:spAutoFit/>
          </a:bodyPr>
          <a:lstStyle/>
          <a:p>
            <a:r>
              <a:rPr lang="en-US" dirty="0" smtClean="0"/>
              <a:t>P</a:t>
            </a:r>
            <a:r>
              <a:rPr lang="en-US" baseline="-25000" dirty="0"/>
              <a:t>E</a:t>
            </a:r>
            <a:endParaRPr lang="en-US" dirty="0"/>
          </a:p>
        </p:txBody>
      </p:sp>
      <p:sp>
        <p:nvSpPr>
          <p:cNvPr id="43" name="Rectangle 42"/>
          <p:cNvSpPr/>
          <p:nvPr/>
        </p:nvSpPr>
        <p:spPr>
          <a:xfrm>
            <a:off x="705693" y="3716677"/>
            <a:ext cx="400395" cy="369332"/>
          </a:xfrm>
          <a:prstGeom prst="rect">
            <a:avLst/>
          </a:prstGeom>
        </p:spPr>
        <p:txBody>
          <a:bodyPr wrap="none">
            <a:spAutoFit/>
          </a:bodyPr>
          <a:lstStyle/>
          <a:p>
            <a:r>
              <a:rPr lang="en-US" dirty="0" smtClean="0"/>
              <a:t>P</a:t>
            </a:r>
            <a:r>
              <a:rPr lang="en-US" baseline="-25000" dirty="0"/>
              <a:t>1</a:t>
            </a:r>
            <a:r>
              <a:rPr lang="en-US" dirty="0" smtClean="0"/>
              <a:t> </a:t>
            </a:r>
            <a:endParaRPr lang="en-US" dirty="0"/>
          </a:p>
        </p:txBody>
      </p:sp>
      <p:sp>
        <p:nvSpPr>
          <p:cNvPr id="44" name="Rectangle 43"/>
          <p:cNvSpPr/>
          <p:nvPr/>
        </p:nvSpPr>
        <p:spPr>
          <a:xfrm>
            <a:off x="6049344" y="4960704"/>
            <a:ext cx="597527" cy="369332"/>
          </a:xfrm>
          <a:prstGeom prst="rect">
            <a:avLst/>
          </a:prstGeom>
        </p:spPr>
        <p:txBody>
          <a:bodyPr wrap="none">
            <a:spAutoFit/>
          </a:bodyPr>
          <a:lstStyle/>
          <a:p>
            <a:r>
              <a:rPr lang="en-US" dirty="0" smtClean="0"/>
              <a:t>AD</a:t>
            </a:r>
            <a:r>
              <a:rPr lang="en-US" baseline="-25000" dirty="0" smtClean="0"/>
              <a:t>1</a:t>
            </a:r>
            <a:r>
              <a:rPr lang="en-US" dirty="0" smtClean="0"/>
              <a:t> </a:t>
            </a:r>
            <a:endParaRPr lang="en-US" dirty="0"/>
          </a:p>
        </p:txBody>
      </p:sp>
      <p:sp>
        <p:nvSpPr>
          <p:cNvPr id="47" name="Rectangle 46"/>
          <p:cNvSpPr/>
          <p:nvPr/>
        </p:nvSpPr>
        <p:spPr>
          <a:xfrm>
            <a:off x="4978696" y="5328107"/>
            <a:ext cx="597527" cy="369332"/>
          </a:xfrm>
          <a:prstGeom prst="rect">
            <a:avLst/>
          </a:prstGeom>
        </p:spPr>
        <p:txBody>
          <a:bodyPr wrap="none">
            <a:spAutoFit/>
          </a:bodyPr>
          <a:lstStyle/>
          <a:p>
            <a:r>
              <a:rPr lang="en-US" dirty="0" smtClean="0"/>
              <a:t>AD</a:t>
            </a:r>
            <a:r>
              <a:rPr lang="en-US" baseline="-25000" dirty="0"/>
              <a:t>2</a:t>
            </a:r>
            <a:r>
              <a:rPr lang="en-US" dirty="0" smtClean="0"/>
              <a:t> </a:t>
            </a:r>
            <a:endParaRPr lang="en-US" dirty="0"/>
          </a:p>
        </p:txBody>
      </p:sp>
      <p:sp>
        <p:nvSpPr>
          <p:cNvPr id="49" name="TextBox 48"/>
          <p:cNvSpPr txBox="1"/>
          <p:nvPr/>
        </p:nvSpPr>
        <p:spPr>
          <a:xfrm>
            <a:off x="4509587" y="1870015"/>
            <a:ext cx="747743" cy="369332"/>
          </a:xfrm>
          <a:prstGeom prst="rect">
            <a:avLst/>
          </a:prstGeom>
          <a:noFill/>
        </p:spPr>
        <p:txBody>
          <a:bodyPr wrap="square" rtlCol="0">
            <a:spAutoFit/>
          </a:bodyPr>
          <a:lstStyle/>
          <a:p>
            <a:r>
              <a:rPr lang="en-US" dirty="0" smtClean="0"/>
              <a:t>SRAS</a:t>
            </a:r>
            <a:endParaRPr lang="en-US" dirty="0"/>
          </a:p>
        </p:txBody>
      </p:sp>
      <p:sp>
        <p:nvSpPr>
          <p:cNvPr id="50" name="TextBox 49"/>
          <p:cNvSpPr txBox="1"/>
          <p:nvPr/>
        </p:nvSpPr>
        <p:spPr>
          <a:xfrm>
            <a:off x="3688247" y="1870015"/>
            <a:ext cx="747743" cy="369332"/>
          </a:xfrm>
          <a:prstGeom prst="rect">
            <a:avLst/>
          </a:prstGeom>
          <a:noFill/>
        </p:spPr>
        <p:txBody>
          <a:bodyPr wrap="square" rtlCol="0">
            <a:spAutoFit/>
          </a:bodyPr>
          <a:lstStyle/>
          <a:p>
            <a:r>
              <a:rPr lang="en-US" dirty="0"/>
              <a:t>L</a:t>
            </a:r>
            <a:r>
              <a:rPr lang="en-US" dirty="0" smtClean="0"/>
              <a:t>RAS</a:t>
            </a:r>
            <a:endParaRPr lang="en-US" dirty="0"/>
          </a:p>
        </p:txBody>
      </p:sp>
      <p:sp>
        <p:nvSpPr>
          <p:cNvPr id="32" name="TextBox 31"/>
          <p:cNvSpPr txBox="1"/>
          <p:nvPr/>
        </p:nvSpPr>
        <p:spPr>
          <a:xfrm>
            <a:off x="5729864" y="2503937"/>
            <a:ext cx="3287925" cy="1323439"/>
          </a:xfrm>
          <a:prstGeom prst="rect">
            <a:avLst/>
          </a:prstGeom>
          <a:solidFill>
            <a:srgbClr val="C3AFCC"/>
          </a:solidFill>
        </p:spPr>
        <p:txBody>
          <a:bodyPr wrap="square" rtlCol="0">
            <a:spAutoFit/>
          </a:bodyPr>
          <a:lstStyle/>
          <a:p>
            <a:pPr marL="285750" indent="-285750">
              <a:buFont typeface="Arial"/>
              <a:buChar char="•"/>
            </a:pPr>
            <a:r>
              <a:rPr lang="en-US" sz="2000" dirty="0" smtClean="0"/>
              <a:t>A </a:t>
            </a:r>
            <a:r>
              <a:rPr lang="en-US" sz="2000" dirty="0"/>
              <a:t>fall in AD, small decrease in price level, large decrease in </a:t>
            </a:r>
            <a:r>
              <a:rPr lang="en-US" sz="2000" dirty="0" smtClean="0"/>
              <a:t>output</a:t>
            </a:r>
            <a:endParaRPr lang="en-US" sz="2000" dirty="0"/>
          </a:p>
        </p:txBody>
      </p:sp>
    </p:spTree>
    <p:extLst>
      <p:ext uri="{BB962C8B-B14F-4D97-AF65-F5344CB8AC3E}">
        <p14:creationId xmlns:p14="http://schemas.microsoft.com/office/powerpoint/2010/main" val="3027364773"/>
      </p:ext>
    </p:extLst>
  </p:cSld>
  <p:clrMapOvr>
    <a:masterClrMapping/>
  </p:clrMapOvr>
  <p:timing>
    <p:tnLst>
      <p:par>
        <p:cTn xmlns:p14="http://schemas.microsoft.com/office/powerpoint/2010/mai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079" y="727015"/>
            <a:ext cx="7024744" cy="1143000"/>
          </a:xfrm>
        </p:spPr>
        <p:txBody>
          <a:bodyPr>
            <a:normAutofit/>
          </a:bodyPr>
          <a:lstStyle/>
          <a:p>
            <a:r>
              <a:rPr lang="en-US" sz="3200" dirty="0" smtClean="0"/>
              <a:t>Cyclical unemployment arises from a fall in aggregate demand</a:t>
            </a:r>
            <a:endParaRPr lang="en-US" sz="3200" dirty="0"/>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WL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721796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106962" y="2395430"/>
            <a:ext cx="3073856" cy="2279987"/>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693563" y="3292038"/>
            <a:ext cx="3285133" cy="2405401"/>
          </a:xfrm>
          <a:prstGeom prst="line">
            <a:avLst/>
          </a:prstGeom>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7436449" y="6146734"/>
            <a:ext cx="901257" cy="646331"/>
          </a:xfrm>
          <a:prstGeom prst="rect">
            <a:avLst/>
          </a:prstGeom>
          <a:noFill/>
        </p:spPr>
        <p:txBody>
          <a:bodyPr wrap="square" rtlCol="0">
            <a:spAutoFit/>
          </a:bodyPr>
          <a:lstStyle/>
          <a:p>
            <a:r>
              <a:rPr lang="en-US" dirty="0" err="1" smtClean="0"/>
              <a:t>Qty</a:t>
            </a:r>
            <a:r>
              <a:rPr lang="en-US" dirty="0" smtClean="0"/>
              <a:t> of Labor</a:t>
            </a:r>
            <a:endParaRPr lang="en-US" dirty="0"/>
          </a:p>
        </p:txBody>
      </p:sp>
      <p:sp>
        <p:nvSpPr>
          <p:cNvPr id="22" name="Rectangle 21"/>
          <p:cNvSpPr/>
          <p:nvPr/>
        </p:nvSpPr>
        <p:spPr>
          <a:xfrm>
            <a:off x="3295334" y="6120578"/>
            <a:ext cx="542862" cy="369332"/>
          </a:xfrm>
          <a:prstGeom prst="rect">
            <a:avLst/>
          </a:prstGeom>
        </p:spPr>
        <p:txBody>
          <a:bodyPr wrap="none">
            <a:spAutoFit/>
          </a:bodyPr>
          <a:lstStyle/>
          <a:p>
            <a:r>
              <a:rPr lang="en-US" dirty="0"/>
              <a:t>Q</a:t>
            </a:r>
            <a:r>
              <a:rPr lang="en-US" baseline="-25000" dirty="0" smtClean="0"/>
              <a:t>FE</a:t>
            </a:r>
            <a:r>
              <a:rPr lang="en-US" dirty="0" smtClean="0"/>
              <a:t> </a:t>
            </a:r>
            <a:endParaRPr lang="en-US" dirty="0"/>
          </a:p>
        </p:txBody>
      </p:sp>
      <p:sp>
        <p:nvSpPr>
          <p:cNvPr id="25" name="Rectangle 24"/>
          <p:cNvSpPr/>
          <p:nvPr/>
        </p:nvSpPr>
        <p:spPr>
          <a:xfrm>
            <a:off x="1693563" y="6027003"/>
            <a:ext cx="471027" cy="369332"/>
          </a:xfrm>
          <a:prstGeom prst="rect">
            <a:avLst/>
          </a:prstGeom>
        </p:spPr>
        <p:txBody>
          <a:bodyPr wrap="none">
            <a:spAutoFit/>
          </a:bodyPr>
          <a:lstStyle/>
          <a:p>
            <a:r>
              <a:rPr lang="en-US" dirty="0"/>
              <a:t>Q</a:t>
            </a:r>
            <a:r>
              <a:rPr lang="en-US" baseline="-25000" dirty="0" smtClean="0"/>
              <a:t>1</a:t>
            </a:r>
            <a:r>
              <a:rPr lang="en-US" dirty="0" smtClean="0"/>
              <a:t> </a:t>
            </a:r>
            <a:endParaRPr lang="en-US" dirty="0"/>
          </a:p>
        </p:txBody>
      </p:sp>
      <p:sp>
        <p:nvSpPr>
          <p:cNvPr id="28" name="Line 27"/>
          <p:cNvSpPr>
            <a:spLocks noChangeShapeType="1"/>
          </p:cNvSpPr>
          <p:nvPr/>
        </p:nvSpPr>
        <p:spPr bwMode="auto">
          <a:xfrm>
            <a:off x="1977082" y="3532011"/>
            <a:ext cx="0" cy="262944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32517" y="3532011"/>
            <a:ext cx="7205189"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 name="Rectangle 41"/>
          <p:cNvSpPr/>
          <p:nvPr/>
        </p:nvSpPr>
        <p:spPr>
          <a:xfrm>
            <a:off x="498475" y="3347345"/>
            <a:ext cx="650840" cy="369332"/>
          </a:xfrm>
          <a:prstGeom prst="rect">
            <a:avLst/>
          </a:prstGeom>
        </p:spPr>
        <p:txBody>
          <a:bodyPr wrap="square">
            <a:spAutoFit/>
          </a:bodyPr>
          <a:lstStyle/>
          <a:p>
            <a:r>
              <a:rPr lang="en-US" dirty="0"/>
              <a:t>W</a:t>
            </a:r>
            <a:r>
              <a:rPr lang="en-US" baseline="-25000" dirty="0" smtClean="0"/>
              <a:t>E</a:t>
            </a:r>
            <a:endParaRPr lang="en-US" dirty="0"/>
          </a:p>
        </p:txBody>
      </p:sp>
      <p:sp>
        <p:nvSpPr>
          <p:cNvPr id="44" name="Rectangle 43"/>
          <p:cNvSpPr/>
          <p:nvPr/>
        </p:nvSpPr>
        <p:spPr>
          <a:xfrm>
            <a:off x="5180818" y="4616913"/>
            <a:ext cx="719105" cy="369332"/>
          </a:xfrm>
          <a:prstGeom prst="rect">
            <a:avLst/>
          </a:prstGeom>
        </p:spPr>
        <p:txBody>
          <a:bodyPr wrap="none">
            <a:spAutoFit/>
          </a:bodyPr>
          <a:lstStyle/>
          <a:p>
            <a:r>
              <a:rPr lang="en-US" dirty="0" smtClean="0"/>
              <a:t>ADL</a:t>
            </a:r>
            <a:r>
              <a:rPr lang="en-US" baseline="-25000" dirty="0" smtClean="0"/>
              <a:t>1</a:t>
            </a:r>
            <a:r>
              <a:rPr lang="en-US" dirty="0" smtClean="0"/>
              <a:t> </a:t>
            </a:r>
            <a:endParaRPr lang="en-US" dirty="0"/>
          </a:p>
        </p:txBody>
      </p:sp>
      <p:sp>
        <p:nvSpPr>
          <p:cNvPr id="47" name="Rectangle 46"/>
          <p:cNvSpPr/>
          <p:nvPr/>
        </p:nvSpPr>
        <p:spPr>
          <a:xfrm>
            <a:off x="4978696" y="5328107"/>
            <a:ext cx="719105" cy="369332"/>
          </a:xfrm>
          <a:prstGeom prst="rect">
            <a:avLst/>
          </a:prstGeom>
        </p:spPr>
        <p:txBody>
          <a:bodyPr wrap="none">
            <a:spAutoFit/>
          </a:bodyPr>
          <a:lstStyle/>
          <a:p>
            <a:r>
              <a:rPr lang="en-US" dirty="0" smtClean="0"/>
              <a:t>ADL</a:t>
            </a:r>
            <a:r>
              <a:rPr lang="en-US" baseline="-25000" dirty="0" smtClean="0"/>
              <a:t>2</a:t>
            </a:r>
            <a:r>
              <a:rPr lang="en-US" dirty="0" smtClean="0"/>
              <a:t> </a:t>
            </a:r>
            <a:endParaRPr lang="en-US" dirty="0"/>
          </a:p>
        </p:txBody>
      </p:sp>
      <p:cxnSp>
        <p:nvCxnSpPr>
          <p:cNvPr id="7" name="Straight Connector 6"/>
          <p:cNvCxnSpPr/>
          <p:nvPr/>
        </p:nvCxnSpPr>
        <p:spPr>
          <a:xfrm flipV="1">
            <a:off x="1818337" y="2239347"/>
            <a:ext cx="3016131" cy="309069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909417" y="1995404"/>
            <a:ext cx="1035494" cy="369332"/>
          </a:xfrm>
          <a:prstGeom prst="rect">
            <a:avLst/>
          </a:prstGeom>
          <a:noFill/>
        </p:spPr>
        <p:txBody>
          <a:bodyPr wrap="square" rtlCol="0">
            <a:spAutoFit/>
          </a:bodyPr>
          <a:lstStyle/>
          <a:p>
            <a:r>
              <a:rPr lang="en-US" dirty="0" smtClean="0"/>
              <a:t>ASL</a:t>
            </a:r>
            <a:endParaRPr lang="en-US" dirty="0"/>
          </a:p>
        </p:txBody>
      </p:sp>
      <p:sp>
        <p:nvSpPr>
          <p:cNvPr id="30" name="Line 27"/>
          <p:cNvSpPr>
            <a:spLocks noChangeShapeType="1"/>
          </p:cNvSpPr>
          <p:nvPr/>
        </p:nvSpPr>
        <p:spPr bwMode="auto">
          <a:xfrm>
            <a:off x="3587219" y="3505855"/>
            <a:ext cx="0" cy="262944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cxnSp>
        <p:nvCxnSpPr>
          <p:cNvPr id="17" name="Straight Connector 16"/>
          <p:cNvCxnSpPr/>
          <p:nvPr/>
        </p:nvCxnSpPr>
        <p:spPr>
          <a:xfrm flipH="1">
            <a:off x="6248731" y="2364736"/>
            <a:ext cx="1356537" cy="3450675"/>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778443" y="1995404"/>
            <a:ext cx="938031" cy="369332"/>
          </a:xfrm>
          <a:prstGeom prst="rect">
            <a:avLst/>
          </a:prstGeom>
          <a:noFill/>
        </p:spPr>
        <p:txBody>
          <a:bodyPr wrap="square" rtlCol="0">
            <a:spAutoFit/>
          </a:bodyPr>
          <a:lstStyle/>
          <a:p>
            <a:r>
              <a:rPr lang="en-US" dirty="0" smtClean="0"/>
              <a:t>TLF</a:t>
            </a:r>
            <a:endParaRPr lang="en-US" dirty="0"/>
          </a:p>
        </p:txBody>
      </p:sp>
      <p:sp>
        <p:nvSpPr>
          <p:cNvPr id="36" name="Line 27"/>
          <p:cNvSpPr>
            <a:spLocks noChangeShapeType="1"/>
          </p:cNvSpPr>
          <p:nvPr/>
        </p:nvSpPr>
        <p:spPr bwMode="auto">
          <a:xfrm>
            <a:off x="7159825" y="3505855"/>
            <a:ext cx="0" cy="262944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7" name="Rectangle 36"/>
          <p:cNvSpPr/>
          <p:nvPr/>
        </p:nvSpPr>
        <p:spPr>
          <a:xfrm>
            <a:off x="6562862" y="6135295"/>
            <a:ext cx="596963" cy="369332"/>
          </a:xfrm>
          <a:prstGeom prst="rect">
            <a:avLst/>
          </a:prstGeom>
        </p:spPr>
        <p:txBody>
          <a:bodyPr wrap="none">
            <a:spAutoFit/>
          </a:bodyPr>
          <a:lstStyle/>
          <a:p>
            <a:r>
              <a:rPr lang="en-US" dirty="0" smtClean="0"/>
              <a:t>Q</a:t>
            </a:r>
            <a:r>
              <a:rPr lang="en-US" baseline="-25000" dirty="0" smtClean="0"/>
              <a:t>TLF</a:t>
            </a:r>
            <a:endParaRPr lang="en-US" dirty="0"/>
          </a:p>
        </p:txBody>
      </p:sp>
      <p:cxnSp>
        <p:nvCxnSpPr>
          <p:cNvPr id="21" name="Straight Arrow Connector 20"/>
          <p:cNvCxnSpPr/>
          <p:nvPr/>
        </p:nvCxnSpPr>
        <p:spPr>
          <a:xfrm flipH="1">
            <a:off x="1977082" y="2727327"/>
            <a:ext cx="389643" cy="56471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92886767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258645" y="2024873"/>
            <a:ext cx="6637468" cy="2880477"/>
          </a:xfrm>
        </p:spPr>
        <p:txBody>
          <a:bodyPr>
            <a:normAutofit/>
          </a:bodyPr>
          <a:lstStyle/>
          <a:p>
            <a:pPr algn="ctr"/>
            <a:r>
              <a:rPr lang="en-US" dirty="0" smtClean="0"/>
              <a:t>Examples of people who are part of the labor force and who are not part of the labor force</a:t>
            </a:r>
            <a:endParaRPr lang="en-US" dirty="0"/>
          </a:p>
        </p:txBody>
      </p:sp>
    </p:spTree>
    <p:extLst>
      <p:ext uri="{BB962C8B-B14F-4D97-AF65-F5344CB8AC3E}">
        <p14:creationId xmlns:p14="http://schemas.microsoft.com/office/powerpoint/2010/main" val="95313585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0079" y="727015"/>
            <a:ext cx="7024744" cy="1143000"/>
          </a:xfrm>
        </p:spPr>
        <p:txBody>
          <a:bodyPr>
            <a:normAutofit/>
          </a:bodyPr>
          <a:lstStyle/>
          <a:p>
            <a:r>
              <a:rPr lang="en-US" sz="3200" dirty="0" smtClean="0"/>
              <a:t>Cyclical unemployment arises from a fall in aggregate demand</a:t>
            </a:r>
            <a:endParaRPr lang="en-US" sz="3200" dirty="0"/>
          </a:p>
        </p:txBody>
      </p:sp>
      <p:sp>
        <p:nvSpPr>
          <p:cNvPr id="3" name="Content Placeholder 2"/>
          <p:cNvSpPr>
            <a:spLocks noGrp="1"/>
          </p:cNvSpPr>
          <p:nvPr>
            <p:ph idx="1"/>
          </p:nvPr>
        </p:nvSpPr>
        <p:spPr>
          <a:xfrm>
            <a:off x="498474" y="1995404"/>
            <a:ext cx="5209485" cy="4144963"/>
          </a:xfrm>
        </p:spPr>
        <p:txBody>
          <a:bodyPr/>
          <a:lstStyle/>
          <a:p>
            <a:pPr marL="0" indent="0">
              <a:buNone/>
            </a:pPr>
            <a:r>
              <a:rPr lang="en-US" dirty="0" smtClean="0"/>
              <a:t>WL</a:t>
            </a:r>
            <a:endParaRPr lang="en-US" dirty="0"/>
          </a:p>
        </p:txBody>
      </p:sp>
      <p:cxnSp>
        <p:nvCxnSpPr>
          <p:cNvPr id="5" name="Straight Arrow Connector 4"/>
          <p:cNvCxnSpPr/>
          <p:nvPr/>
        </p:nvCxnSpPr>
        <p:spPr>
          <a:xfrm flipV="1">
            <a:off x="1106087" y="2239347"/>
            <a:ext cx="13656" cy="389594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1119743" y="6135295"/>
            <a:ext cx="721796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106962" y="2395430"/>
            <a:ext cx="3073856" cy="2279987"/>
          </a:xfrm>
          <a:prstGeom prst="line">
            <a:avLst/>
          </a:prstGeom>
          <a:ln>
            <a:solidFill>
              <a:srgbClr val="FF6600"/>
            </a:solidFill>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1693563" y="3292038"/>
            <a:ext cx="2924437" cy="2191476"/>
          </a:xfrm>
          <a:prstGeom prst="line">
            <a:avLst/>
          </a:prstGeom>
          <a:ln/>
        </p:spPr>
        <p:style>
          <a:lnRef idx="2">
            <a:schemeClr val="dk1"/>
          </a:lnRef>
          <a:fillRef idx="0">
            <a:schemeClr val="dk1"/>
          </a:fillRef>
          <a:effectRef idx="1">
            <a:schemeClr val="dk1"/>
          </a:effectRef>
          <a:fontRef idx="minor">
            <a:schemeClr val="tx1"/>
          </a:fontRef>
        </p:style>
      </p:cxnSp>
      <p:sp>
        <p:nvSpPr>
          <p:cNvPr id="20" name="TextBox 19"/>
          <p:cNvSpPr txBox="1"/>
          <p:nvPr/>
        </p:nvSpPr>
        <p:spPr>
          <a:xfrm>
            <a:off x="7436449" y="6146734"/>
            <a:ext cx="901257" cy="646331"/>
          </a:xfrm>
          <a:prstGeom prst="rect">
            <a:avLst/>
          </a:prstGeom>
          <a:noFill/>
        </p:spPr>
        <p:txBody>
          <a:bodyPr wrap="square" rtlCol="0">
            <a:spAutoFit/>
          </a:bodyPr>
          <a:lstStyle/>
          <a:p>
            <a:r>
              <a:rPr lang="en-US" dirty="0" err="1" smtClean="0"/>
              <a:t>Qty</a:t>
            </a:r>
            <a:r>
              <a:rPr lang="en-US" dirty="0" smtClean="0"/>
              <a:t> of Labor</a:t>
            </a:r>
            <a:endParaRPr lang="en-US" dirty="0"/>
          </a:p>
        </p:txBody>
      </p:sp>
      <p:sp>
        <p:nvSpPr>
          <p:cNvPr id="22" name="Rectangle 21"/>
          <p:cNvSpPr/>
          <p:nvPr/>
        </p:nvSpPr>
        <p:spPr>
          <a:xfrm>
            <a:off x="3295334" y="6120578"/>
            <a:ext cx="542862" cy="369332"/>
          </a:xfrm>
          <a:prstGeom prst="rect">
            <a:avLst/>
          </a:prstGeom>
        </p:spPr>
        <p:txBody>
          <a:bodyPr wrap="none">
            <a:spAutoFit/>
          </a:bodyPr>
          <a:lstStyle/>
          <a:p>
            <a:r>
              <a:rPr lang="en-US" dirty="0"/>
              <a:t>Q</a:t>
            </a:r>
            <a:r>
              <a:rPr lang="en-US" baseline="-25000" dirty="0" smtClean="0"/>
              <a:t>FE</a:t>
            </a:r>
            <a:r>
              <a:rPr lang="en-US" dirty="0" smtClean="0"/>
              <a:t> </a:t>
            </a:r>
            <a:endParaRPr lang="en-US" dirty="0"/>
          </a:p>
        </p:txBody>
      </p:sp>
      <p:sp>
        <p:nvSpPr>
          <p:cNvPr id="25" name="Rectangle 24"/>
          <p:cNvSpPr/>
          <p:nvPr/>
        </p:nvSpPr>
        <p:spPr>
          <a:xfrm>
            <a:off x="1693563" y="6027003"/>
            <a:ext cx="471027" cy="369332"/>
          </a:xfrm>
          <a:prstGeom prst="rect">
            <a:avLst/>
          </a:prstGeom>
        </p:spPr>
        <p:txBody>
          <a:bodyPr wrap="none">
            <a:spAutoFit/>
          </a:bodyPr>
          <a:lstStyle/>
          <a:p>
            <a:r>
              <a:rPr lang="en-US" dirty="0"/>
              <a:t>Q</a:t>
            </a:r>
            <a:r>
              <a:rPr lang="en-US" baseline="-25000" dirty="0" smtClean="0"/>
              <a:t>1</a:t>
            </a:r>
            <a:r>
              <a:rPr lang="en-US" dirty="0" smtClean="0"/>
              <a:t> </a:t>
            </a:r>
            <a:endParaRPr lang="en-US" dirty="0"/>
          </a:p>
        </p:txBody>
      </p:sp>
      <p:sp>
        <p:nvSpPr>
          <p:cNvPr id="28" name="Line 27"/>
          <p:cNvSpPr>
            <a:spLocks noChangeShapeType="1"/>
          </p:cNvSpPr>
          <p:nvPr/>
        </p:nvSpPr>
        <p:spPr bwMode="auto">
          <a:xfrm>
            <a:off x="1977082" y="3532011"/>
            <a:ext cx="0" cy="262944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1" name="Line 27"/>
          <p:cNvSpPr>
            <a:spLocks noChangeShapeType="1"/>
          </p:cNvSpPr>
          <p:nvPr/>
        </p:nvSpPr>
        <p:spPr bwMode="auto">
          <a:xfrm>
            <a:off x="1132517" y="3532011"/>
            <a:ext cx="7205189" cy="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 name="Rectangle 41"/>
          <p:cNvSpPr/>
          <p:nvPr/>
        </p:nvSpPr>
        <p:spPr>
          <a:xfrm>
            <a:off x="498475" y="3347345"/>
            <a:ext cx="650840" cy="369332"/>
          </a:xfrm>
          <a:prstGeom prst="rect">
            <a:avLst/>
          </a:prstGeom>
        </p:spPr>
        <p:txBody>
          <a:bodyPr wrap="square">
            <a:spAutoFit/>
          </a:bodyPr>
          <a:lstStyle/>
          <a:p>
            <a:r>
              <a:rPr lang="en-US" dirty="0"/>
              <a:t>W</a:t>
            </a:r>
            <a:r>
              <a:rPr lang="en-US" baseline="-25000" dirty="0" smtClean="0"/>
              <a:t>E</a:t>
            </a:r>
            <a:endParaRPr lang="en-US" dirty="0"/>
          </a:p>
        </p:txBody>
      </p:sp>
      <p:sp>
        <p:nvSpPr>
          <p:cNvPr id="44" name="Rectangle 43"/>
          <p:cNvSpPr/>
          <p:nvPr/>
        </p:nvSpPr>
        <p:spPr>
          <a:xfrm>
            <a:off x="5180818" y="4616913"/>
            <a:ext cx="719105" cy="369332"/>
          </a:xfrm>
          <a:prstGeom prst="rect">
            <a:avLst/>
          </a:prstGeom>
        </p:spPr>
        <p:txBody>
          <a:bodyPr wrap="none">
            <a:spAutoFit/>
          </a:bodyPr>
          <a:lstStyle/>
          <a:p>
            <a:r>
              <a:rPr lang="en-US" dirty="0" smtClean="0"/>
              <a:t>ADL</a:t>
            </a:r>
            <a:r>
              <a:rPr lang="en-US" baseline="-25000" dirty="0" smtClean="0"/>
              <a:t>1</a:t>
            </a:r>
            <a:r>
              <a:rPr lang="en-US" dirty="0" smtClean="0"/>
              <a:t> </a:t>
            </a:r>
            <a:endParaRPr lang="en-US" dirty="0"/>
          </a:p>
        </p:txBody>
      </p:sp>
      <p:sp>
        <p:nvSpPr>
          <p:cNvPr id="47" name="Rectangle 46"/>
          <p:cNvSpPr/>
          <p:nvPr/>
        </p:nvSpPr>
        <p:spPr>
          <a:xfrm>
            <a:off x="4690156" y="5298848"/>
            <a:ext cx="719105" cy="369332"/>
          </a:xfrm>
          <a:prstGeom prst="rect">
            <a:avLst/>
          </a:prstGeom>
        </p:spPr>
        <p:txBody>
          <a:bodyPr wrap="none">
            <a:spAutoFit/>
          </a:bodyPr>
          <a:lstStyle/>
          <a:p>
            <a:r>
              <a:rPr lang="en-US" dirty="0" smtClean="0"/>
              <a:t>ADL</a:t>
            </a:r>
            <a:r>
              <a:rPr lang="en-US" baseline="-25000" dirty="0" smtClean="0"/>
              <a:t>2</a:t>
            </a:r>
            <a:r>
              <a:rPr lang="en-US" dirty="0" smtClean="0"/>
              <a:t> </a:t>
            </a:r>
            <a:endParaRPr lang="en-US" dirty="0"/>
          </a:p>
        </p:txBody>
      </p:sp>
      <p:cxnSp>
        <p:nvCxnSpPr>
          <p:cNvPr id="7" name="Straight Connector 6"/>
          <p:cNvCxnSpPr/>
          <p:nvPr/>
        </p:nvCxnSpPr>
        <p:spPr>
          <a:xfrm flipV="1">
            <a:off x="1818337" y="2239347"/>
            <a:ext cx="3016131" cy="3090690"/>
          </a:xfrm>
          <a:prstGeom prst="line">
            <a:avLst/>
          </a:prstGeom>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909417" y="1995404"/>
            <a:ext cx="1035494" cy="369332"/>
          </a:xfrm>
          <a:prstGeom prst="rect">
            <a:avLst/>
          </a:prstGeom>
          <a:noFill/>
        </p:spPr>
        <p:txBody>
          <a:bodyPr wrap="square" rtlCol="0">
            <a:spAutoFit/>
          </a:bodyPr>
          <a:lstStyle/>
          <a:p>
            <a:r>
              <a:rPr lang="en-US" dirty="0" smtClean="0"/>
              <a:t>ASL</a:t>
            </a:r>
            <a:endParaRPr lang="en-US" dirty="0"/>
          </a:p>
        </p:txBody>
      </p:sp>
      <p:sp>
        <p:nvSpPr>
          <p:cNvPr id="30" name="Line 27"/>
          <p:cNvSpPr>
            <a:spLocks noChangeShapeType="1"/>
          </p:cNvSpPr>
          <p:nvPr/>
        </p:nvSpPr>
        <p:spPr bwMode="auto">
          <a:xfrm>
            <a:off x="3587219" y="3505855"/>
            <a:ext cx="0" cy="262944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cxnSp>
        <p:nvCxnSpPr>
          <p:cNvPr id="17" name="Straight Connector 16"/>
          <p:cNvCxnSpPr/>
          <p:nvPr/>
        </p:nvCxnSpPr>
        <p:spPr>
          <a:xfrm flipH="1">
            <a:off x="6393043" y="2364736"/>
            <a:ext cx="1212226" cy="3118778"/>
          </a:xfrm>
          <a:prstGeom prst="line">
            <a:avLst/>
          </a:prstGeom>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7778443" y="1995404"/>
            <a:ext cx="938031" cy="369332"/>
          </a:xfrm>
          <a:prstGeom prst="rect">
            <a:avLst/>
          </a:prstGeom>
          <a:noFill/>
        </p:spPr>
        <p:txBody>
          <a:bodyPr wrap="square" rtlCol="0">
            <a:spAutoFit/>
          </a:bodyPr>
          <a:lstStyle/>
          <a:p>
            <a:r>
              <a:rPr lang="en-US" dirty="0" smtClean="0"/>
              <a:t>TLF</a:t>
            </a:r>
            <a:endParaRPr lang="en-US" dirty="0"/>
          </a:p>
        </p:txBody>
      </p:sp>
      <p:sp>
        <p:nvSpPr>
          <p:cNvPr id="36" name="Line 27"/>
          <p:cNvSpPr>
            <a:spLocks noChangeShapeType="1"/>
          </p:cNvSpPr>
          <p:nvPr/>
        </p:nvSpPr>
        <p:spPr bwMode="auto">
          <a:xfrm>
            <a:off x="7159825" y="3505855"/>
            <a:ext cx="0" cy="2629440"/>
          </a:xfrm>
          <a:prstGeom prst="line">
            <a:avLst/>
          </a:prstGeom>
          <a:noFill/>
          <a:ln w="38100">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37" name="Rectangle 36"/>
          <p:cNvSpPr/>
          <p:nvPr/>
        </p:nvSpPr>
        <p:spPr>
          <a:xfrm>
            <a:off x="6562862" y="6135295"/>
            <a:ext cx="596963" cy="369332"/>
          </a:xfrm>
          <a:prstGeom prst="rect">
            <a:avLst/>
          </a:prstGeom>
        </p:spPr>
        <p:txBody>
          <a:bodyPr wrap="none">
            <a:spAutoFit/>
          </a:bodyPr>
          <a:lstStyle/>
          <a:p>
            <a:r>
              <a:rPr lang="en-US" dirty="0" smtClean="0"/>
              <a:t>Q</a:t>
            </a:r>
            <a:r>
              <a:rPr lang="en-US" baseline="-25000" dirty="0" smtClean="0"/>
              <a:t>TLF</a:t>
            </a:r>
            <a:endParaRPr lang="en-US" dirty="0"/>
          </a:p>
        </p:txBody>
      </p:sp>
      <p:cxnSp>
        <p:nvCxnSpPr>
          <p:cNvPr id="21" name="Straight Arrow Connector 20"/>
          <p:cNvCxnSpPr/>
          <p:nvPr/>
        </p:nvCxnSpPr>
        <p:spPr>
          <a:xfrm flipH="1">
            <a:off x="1977082" y="2727327"/>
            <a:ext cx="389643" cy="56471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 name="Straight Arrow Connector 7"/>
          <p:cNvCxnSpPr/>
          <p:nvPr/>
        </p:nvCxnSpPr>
        <p:spPr>
          <a:xfrm>
            <a:off x="2106962" y="5697439"/>
            <a:ext cx="1356538" cy="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2106962" y="5815411"/>
            <a:ext cx="1356538" cy="646331"/>
          </a:xfrm>
          <a:prstGeom prst="rect">
            <a:avLst/>
          </a:prstGeom>
          <a:noFill/>
        </p:spPr>
        <p:txBody>
          <a:bodyPr wrap="square" rtlCol="0">
            <a:spAutoFit/>
          </a:bodyPr>
          <a:lstStyle/>
          <a:p>
            <a:pPr algn="ctr"/>
            <a:r>
              <a:rPr lang="en-US" dirty="0" smtClean="0"/>
              <a:t>Cyclical UE</a:t>
            </a:r>
            <a:endParaRPr lang="en-US" dirty="0"/>
          </a:p>
        </p:txBody>
      </p:sp>
      <p:cxnSp>
        <p:nvCxnSpPr>
          <p:cNvPr id="27" name="Straight Arrow Connector 26"/>
          <p:cNvCxnSpPr/>
          <p:nvPr/>
        </p:nvCxnSpPr>
        <p:spPr>
          <a:xfrm flipV="1">
            <a:off x="3838196" y="5815411"/>
            <a:ext cx="3189822" cy="3442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4618000" y="6027003"/>
            <a:ext cx="1775043" cy="369332"/>
          </a:xfrm>
          <a:prstGeom prst="rect">
            <a:avLst/>
          </a:prstGeom>
          <a:noFill/>
        </p:spPr>
        <p:txBody>
          <a:bodyPr wrap="square" rtlCol="0">
            <a:spAutoFit/>
          </a:bodyPr>
          <a:lstStyle/>
          <a:p>
            <a:pPr algn="ctr"/>
            <a:r>
              <a:rPr lang="en-US" dirty="0" smtClean="0"/>
              <a:t>NRU</a:t>
            </a:r>
            <a:endParaRPr lang="en-US" dirty="0"/>
          </a:p>
        </p:txBody>
      </p:sp>
    </p:spTree>
    <p:extLst>
      <p:ext uri="{BB962C8B-B14F-4D97-AF65-F5344CB8AC3E}">
        <p14:creationId xmlns:p14="http://schemas.microsoft.com/office/powerpoint/2010/main" val="427086000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1700</TotalTime>
  <Words>4095</Words>
  <Application>Microsoft Macintosh PowerPoint</Application>
  <PresentationFormat>On-screen Show (4:3)</PresentationFormat>
  <Paragraphs>542</Paragraphs>
  <Slides>90</Slides>
  <Notes>29</Notes>
  <HiddenSlides>0</HiddenSlides>
  <MMClips>0</MMClips>
  <ScaleCrop>false</ScaleCrop>
  <HeadingPairs>
    <vt:vector size="4" baseType="variant">
      <vt:variant>
        <vt:lpstr>Theme</vt:lpstr>
      </vt:variant>
      <vt:variant>
        <vt:i4>1</vt:i4>
      </vt:variant>
      <vt:variant>
        <vt:lpstr>Slide Titles</vt:lpstr>
      </vt:variant>
      <vt:variant>
        <vt:i4>90</vt:i4>
      </vt:variant>
    </vt:vector>
  </HeadingPairs>
  <TitlesOfParts>
    <vt:vector size="91" baseType="lpstr">
      <vt:lpstr>Austin</vt:lpstr>
      <vt:lpstr>PowerPoint Presentation</vt:lpstr>
      <vt:lpstr>Ch. 13 UNEMPLOYMENT</vt:lpstr>
      <vt:lpstr>UNEMPLOYMENT</vt:lpstr>
      <vt:lpstr>TYPES OF UNEMPLOYMENT</vt:lpstr>
      <vt:lpstr>Macroeconomic Objectives</vt:lpstr>
      <vt:lpstr>Meaning of unemployment</vt:lpstr>
      <vt:lpstr>Unemployment rate (UR) calculations:</vt:lpstr>
      <vt:lpstr>Labor Force</vt:lpstr>
      <vt:lpstr>Examples of people who are part of the labor force and who are not part of the labor force</vt:lpstr>
      <vt:lpstr>Part of the labor force because she is employed</vt:lpstr>
      <vt:lpstr>NOT part of the labor force because she is not employed nor seeking employment</vt:lpstr>
      <vt:lpstr>NOT part of the labor force because although he is working, he is not formally employed nor is he seeking employment</vt:lpstr>
      <vt:lpstr>Part of the labor force because he is employed</vt:lpstr>
      <vt:lpstr>Part of the labor force because he is unemployed</vt:lpstr>
      <vt:lpstr>NOT part of the labor force because he is no longer seeking employment</vt:lpstr>
      <vt:lpstr>NOT part of the labor force because he is not currently seeking employment</vt:lpstr>
      <vt:lpstr>Part of the labor force because she is unemployed</vt:lpstr>
      <vt:lpstr>Labor force participation rate (LFPR)</vt:lpstr>
      <vt:lpstr>Labor force participation rate (LFPR)</vt:lpstr>
      <vt:lpstr>Labor force participation rate (LFPR)</vt:lpstr>
      <vt:lpstr>LFPR is an important determinant of its potential for economic growth</vt:lpstr>
      <vt:lpstr>Supply side policies that will promote a growth in the LFPR</vt:lpstr>
      <vt:lpstr>Supply side policies that will promote a growth in the LFPR</vt:lpstr>
      <vt:lpstr>Shortcomings of the unemployment rate as a measure of economic health</vt:lpstr>
      <vt:lpstr>Underemployment vs Unemployment</vt:lpstr>
      <vt:lpstr>FoxNews:  Unemployment</vt:lpstr>
      <vt:lpstr>HL Calculations:  Questions</vt:lpstr>
      <vt:lpstr>HL Calculations:  Answer</vt:lpstr>
      <vt:lpstr>HL Calculations:  Questions</vt:lpstr>
      <vt:lpstr>HL Calculations:  Answer</vt:lpstr>
      <vt:lpstr>HL Calculations:  Questions</vt:lpstr>
      <vt:lpstr>HL Calculations:  Answer</vt:lpstr>
      <vt:lpstr>HL Calculations:  Questions</vt:lpstr>
      <vt:lpstr>HL Calculations:  Answer</vt:lpstr>
      <vt:lpstr>HL Calculations:  Questions</vt:lpstr>
      <vt:lpstr>HL Calculations:  Answer</vt:lpstr>
      <vt:lpstr>HL Calculations:  Questions</vt:lpstr>
      <vt:lpstr>HL Calculations:  Answer</vt:lpstr>
      <vt:lpstr>HL Calculations:  Questions</vt:lpstr>
      <vt:lpstr>HL Calculations:  Answer</vt:lpstr>
      <vt:lpstr>HL Calculations:  Questions</vt:lpstr>
      <vt:lpstr>HL Calculations:  Answer</vt:lpstr>
      <vt:lpstr>In 2008, the size of the US working-age population was approx. 225 million people</vt:lpstr>
      <vt:lpstr>In 2008, the size of the US working-age population was approx. 225 million people</vt:lpstr>
      <vt:lpstr>In 2008, the size of the US working-age population was approx. 225 million people</vt:lpstr>
      <vt:lpstr>In 2008, the size of the US working-age population was approx. 225 million people</vt:lpstr>
      <vt:lpstr>Summary:</vt:lpstr>
      <vt:lpstr>Consequences of unemployment</vt:lpstr>
      <vt:lpstr>Consequences of unemployment</vt:lpstr>
      <vt:lpstr>Economic consequences of unemployment</vt:lpstr>
      <vt:lpstr>Economic consequences of unemployment</vt:lpstr>
      <vt:lpstr>Economic consequences of unemployment</vt:lpstr>
      <vt:lpstr>Economic consequences of unemployment</vt:lpstr>
      <vt:lpstr>Economic consequences of unemployment</vt:lpstr>
      <vt:lpstr>Economic consequences of unemployment (T/F)</vt:lpstr>
      <vt:lpstr>Economic consequences of unemployment (T/F)</vt:lpstr>
      <vt:lpstr>Economic consequences of unemployment (T/F)</vt:lpstr>
      <vt:lpstr>Economic consequences of unemployment (T/F)</vt:lpstr>
      <vt:lpstr>Economic consequences of unemployment (T/F)</vt:lpstr>
      <vt:lpstr>Types of unemployment </vt:lpstr>
      <vt:lpstr>Frictional Unemployment:  Description</vt:lpstr>
      <vt:lpstr>Frictional Unemployment:  Causes</vt:lpstr>
      <vt:lpstr>Frictional Unemployment:  Possible solution</vt:lpstr>
      <vt:lpstr>Seasonal Unemployment:  Description</vt:lpstr>
      <vt:lpstr>Seasonal Unemployment:  Causes</vt:lpstr>
      <vt:lpstr>Seasonal Unemployment:  Possible solution</vt:lpstr>
      <vt:lpstr>Structural Unemployment:  Description</vt:lpstr>
      <vt:lpstr>Structural Unemployment:  Causes</vt:lpstr>
      <vt:lpstr>Structural Unemployment:  Possible solution</vt:lpstr>
      <vt:lpstr>Cyclical Unemployment:  Description</vt:lpstr>
      <vt:lpstr>Cyclical Unemployment:  Causes</vt:lpstr>
      <vt:lpstr>Cyclical Unemployment:  Possible solution</vt:lpstr>
      <vt:lpstr>Natural Rate of Unemployment:  Description</vt:lpstr>
      <vt:lpstr>Natural Rate of Unemployment:  Causes</vt:lpstr>
      <vt:lpstr>Natural Rate of Unemployment:  Possible solution</vt:lpstr>
      <vt:lpstr>Types of Unemployment</vt:lpstr>
      <vt:lpstr>Types of Unemployment</vt:lpstr>
      <vt:lpstr>Types of Unemployment</vt:lpstr>
      <vt:lpstr>Types of Unemployment</vt:lpstr>
      <vt:lpstr>Types of Unemployment</vt:lpstr>
      <vt:lpstr>Types of Unemployment</vt:lpstr>
      <vt:lpstr>Types of Unemployment</vt:lpstr>
      <vt:lpstr>Types of Unemployment</vt:lpstr>
      <vt:lpstr>Types of Unemployment</vt:lpstr>
      <vt:lpstr>Types of Unemployment</vt:lpstr>
      <vt:lpstr>TYPES OF UNEMPLOYMENT</vt:lpstr>
      <vt:lpstr>Cyclical unemployment arises from a fall in aggregate demand</vt:lpstr>
      <vt:lpstr>Cyclical unemployment arises from a fall in aggregate demand</vt:lpstr>
      <vt:lpstr>Cyclical unemployment arises from a fall in aggregate demand</vt:lpstr>
      <vt:lpstr>Cyclical unemployment arises from a fall in aggregate demand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13 UNEMPLOYMENT</dc:title>
  <dc:creator>Hazel</dc:creator>
  <cp:lastModifiedBy>Janeth Alexander</cp:lastModifiedBy>
  <cp:revision>76</cp:revision>
  <dcterms:created xsi:type="dcterms:W3CDTF">2013-04-03T04:23:04Z</dcterms:created>
  <dcterms:modified xsi:type="dcterms:W3CDTF">2013-08-10T11:42:43Z</dcterms:modified>
</cp:coreProperties>
</file>