
<file path=[Content_Types].xml><?xml version="1.0" encoding="utf-8"?>
<Types xmlns="http://schemas.openxmlformats.org/package/2006/content-types">
  <Default Extension="xml" ContentType="application/xml"/>
  <Default Extension="wmf" ContentType="image/x-wmf"/>
  <Default Extension="jpg" ContentType="image/jpeg"/>
  <Default Extension="m4v" ContentType="video/unknown"/>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24"/>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6" r:id="rId19"/>
    <p:sldId id="274" r:id="rId20"/>
    <p:sldId id="275" r:id="rId21"/>
    <p:sldId id="278"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6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51414-E8C2-764A-ACFC-4BA3F86CFF75}" type="datetimeFigureOut">
              <a:rPr lang="en-US" smtClean="0"/>
              <a:t>5/1/13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75EBC5-937D-C944-A1A3-1C15584E7DCC}" type="slidenum">
              <a:rPr lang="en-US" smtClean="0"/>
              <a:t>‹#›</a:t>
            </a:fld>
            <a:endParaRPr lang="en-US"/>
          </a:p>
        </p:txBody>
      </p:sp>
    </p:spTree>
    <p:extLst>
      <p:ext uri="{BB962C8B-B14F-4D97-AF65-F5344CB8AC3E}">
        <p14:creationId xmlns:p14="http://schemas.microsoft.com/office/powerpoint/2010/main" val="29930323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www.youtube.com</a:t>
            </a:r>
            <a:r>
              <a:rPr lang="en-US" dirty="0" smtClean="0"/>
              <a:t>/</a:t>
            </a:r>
            <a:r>
              <a:rPr lang="en-US" dirty="0" err="1" smtClean="0"/>
              <a:t>watch?v</a:t>
            </a:r>
            <a:r>
              <a:rPr lang="en-US" dirty="0" smtClean="0"/>
              <a:t>=</a:t>
            </a:r>
            <a:r>
              <a:rPr lang="en-US" dirty="0" err="1" smtClean="0"/>
              <a:t>HfCEHYukiPw&amp;list</a:t>
            </a:r>
            <a:r>
              <a:rPr lang="en-US" dirty="0" smtClean="0"/>
              <a:t>=PLF2A3693D8481F442</a:t>
            </a:r>
            <a:endParaRPr lang="en-US" dirty="0"/>
          </a:p>
        </p:txBody>
      </p:sp>
      <p:sp>
        <p:nvSpPr>
          <p:cNvPr id="4" name="Slide Number Placeholder 3"/>
          <p:cNvSpPr>
            <a:spLocks noGrp="1"/>
          </p:cNvSpPr>
          <p:nvPr>
            <p:ph type="sldNum" sz="quarter" idx="10"/>
          </p:nvPr>
        </p:nvSpPr>
        <p:spPr/>
        <p:txBody>
          <a:bodyPr/>
          <a:lstStyle/>
          <a:p>
            <a:fld id="{8A75EBC5-937D-C944-A1A3-1C15584E7DCC}" type="slidenum">
              <a:rPr lang="en-US" smtClean="0"/>
              <a:t>3</a:t>
            </a:fld>
            <a:endParaRPr lang="en-US"/>
          </a:p>
        </p:txBody>
      </p:sp>
    </p:spTree>
    <p:extLst>
      <p:ext uri="{BB962C8B-B14F-4D97-AF65-F5344CB8AC3E}">
        <p14:creationId xmlns:p14="http://schemas.microsoft.com/office/powerpoint/2010/main" val="55772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Nation with a large</a:t>
            </a:r>
            <a:r>
              <a:rPr lang="en-US" baseline="0" dirty="0" smtClean="0"/>
              <a:t> GDP is not necessarily a rich nation</a:t>
            </a:r>
          </a:p>
          <a:p>
            <a:pPr marL="228600" indent="-228600">
              <a:buAutoNum type="arabicPeriod"/>
            </a:pPr>
            <a:r>
              <a:rPr lang="en-US" baseline="0" dirty="0" smtClean="0"/>
              <a:t>What matters is not the total output of goods and services, but the average output per person</a:t>
            </a:r>
            <a:endParaRPr lang="en-US" dirty="0"/>
          </a:p>
        </p:txBody>
      </p:sp>
      <p:sp>
        <p:nvSpPr>
          <p:cNvPr id="4" name="Slide Number Placeholder 3"/>
          <p:cNvSpPr>
            <a:spLocks noGrp="1"/>
          </p:cNvSpPr>
          <p:nvPr>
            <p:ph type="sldNum" sz="quarter" idx="10"/>
          </p:nvPr>
        </p:nvSpPr>
        <p:spPr/>
        <p:txBody>
          <a:bodyPr/>
          <a:lstStyle/>
          <a:p>
            <a:fld id="{8A75EBC5-937D-C944-A1A3-1C15584E7DCC}" type="slidenum">
              <a:rPr lang="en-US" smtClean="0"/>
              <a:t>4</a:t>
            </a:fld>
            <a:endParaRPr lang="en-US"/>
          </a:p>
        </p:txBody>
      </p:sp>
    </p:spTree>
    <p:extLst>
      <p:ext uri="{BB962C8B-B14F-4D97-AF65-F5344CB8AC3E}">
        <p14:creationId xmlns:p14="http://schemas.microsoft.com/office/powerpoint/2010/main" val="140775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8AEFE6-C704-5E46-B9C1-AD61E6E19CB9}" type="slidenum">
              <a:rPr lang="en-GB"/>
              <a:pPr>
                <a:defRPr/>
              </a:pPr>
              <a:t>5</a:t>
            </a:fld>
            <a:endParaRPr lang="en-GB"/>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pPr eaLnBrk="1" hangingPunct="1">
              <a:defRPr/>
            </a:pPr>
            <a:r>
              <a:rPr lang="en-GB" smtClean="0"/>
              <a:t>These slides introduce the diagrams and then have animation to show how points on the PPF relate to different resource use and allocation. Moving from point A to point B involves sacrificing some capital goods to gain more consumer goods and thus demonstrates the opportunity cost involved. Students doing history can be reminded about the resource allocation decisions taken by Stalin during the 1930s and the subsequent decisions by successive Soviet premiers since the war about what resources are important for a nation like the USSR! (you might of course have to explain a little bit about what the USSR was!)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20BE3C-66E2-3D4D-9DC7-C7DD5C043F51}" type="slidenum">
              <a:rPr lang="en-GB"/>
              <a:pPr>
                <a:defRPr/>
              </a:pPr>
              <a:t>6</a:t>
            </a:fld>
            <a:endParaRPr lang="en-GB"/>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pPr eaLnBrk="1" hangingPunct="1">
              <a:defRPr/>
            </a:pPr>
            <a:r>
              <a:rPr lang="en-GB" smtClean="0"/>
              <a:t>The next slide allows the lecturer to demonstrate what happens when resources are not used efficiently and production takes place within the PPF. It then allows the expansion of the PPF and can be used to illustrate the issue of economic growth and where opportunity cost does not exist if the economy moves from point A to point C (in a simple context of course – there is always some form of sacrifice of using resources!).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 growth</a:t>
            </a:r>
            <a:r>
              <a:rPr lang="en-US" baseline="0" dirty="0" smtClean="0"/>
              <a:t> is an increase in the GDP from one year to the next.  But sometimes, the economy shrinks.</a:t>
            </a:r>
            <a:endParaRPr lang="en-US" dirty="0"/>
          </a:p>
        </p:txBody>
      </p:sp>
      <p:sp>
        <p:nvSpPr>
          <p:cNvPr id="4" name="Slide Number Placeholder 3"/>
          <p:cNvSpPr>
            <a:spLocks noGrp="1"/>
          </p:cNvSpPr>
          <p:nvPr>
            <p:ph type="sldNum" sz="quarter" idx="10"/>
          </p:nvPr>
        </p:nvSpPr>
        <p:spPr/>
        <p:txBody>
          <a:bodyPr/>
          <a:lstStyle/>
          <a:p>
            <a:fld id="{979B4AF3-715B-8D45-A458-093088C86607}" type="slidenum">
              <a:rPr lang="en-US" smtClean="0"/>
              <a:t>8</a:t>
            </a:fld>
            <a:endParaRPr lang="en-US"/>
          </a:p>
        </p:txBody>
      </p:sp>
    </p:spTree>
    <p:extLst>
      <p:ext uri="{BB962C8B-B14F-4D97-AF65-F5344CB8AC3E}">
        <p14:creationId xmlns:p14="http://schemas.microsoft.com/office/powerpoint/2010/main" val="55592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note:  Short-term fluctuations, the highs and</a:t>
            </a:r>
            <a:r>
              <a:rPr lang="en-US" baseline="0" dirty="0" smtClean="0"/>
              <a:t> lows of the roller coaster, can be quite dramatic.  Many believe that it is the job of policy makers to ‘smooth out’ the peaks and troughs, to allow for more economic stability whenever this is possible.</a:t>
            </a:r>
            <a:endParaRPr lang="en-US" dirty="0"/>
          </a:p>
        </p:txBody>
      </p:sp>
      <p:sp>
        <p:nvSpPr>
          <p:cNvPr id="4" name="Slide Number Placeholder 3"/>
          <p:cNvSpPr>
            <a:spLocks noGrp="1"/>
          </p:cNvSpPr>
          <p:nvPr>
            <p:ph type="sldNum" sz="quarter" idx="10"/>
          </p:nvPr>
        </p:nvSpPr>
        <p:spPr/>
        <p:txBody>
          <a:bodyPr/>
          <a:lstStyle/>
          <a:p>
            <a:fld id="{979B4AF3-715B-8D45-A458-093088C86607}" type="slidenum">
              <a:rPr lang="en-US" smtClean="0"/>
              <a:t>12</a:t>
            </a:fld>
            <a:endParaRPr lang="en-US"/>
          </a:p>
        </p:txBody>
      </p:sp>
    </p:spTree>
    <p:extLst>
      <p:ext uri="{BB962C8B-B14F-4D97-AF65-F5344CB8AC3E}">
        <p14:creationId xmlns:p14="http://schemas.microsoft.com/office/powerpoint/2010/main" val="286268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278</a:t>
            </a:r>
            <a:endParaRPr lang="en-US" dirty="0"/>
          </a:p>
        </p:txBody>
      </p:sp>
      <p:sp>
        <p:nvSpPr>
          <p:cNvPr id="4" name="Slide Number Placeholder 3"/>
          <p:cNvSpPr>
            <a:spLocks noGrp="1"/>
          </p:cNvSpPr>
          <p:nvPr>
            <p:ph type="sldNum" sz="quarter" idx="10"/>
          </p:nvPr>
        </p:nvSpPr>
        <p:spPr/>
        <p:txBody>
          <a:bodyPr/>
          <a:lstStyle/>
          <a:p>
            <a:fld id="{C354E278-6C1F-6E48-9A51-93C6CEEC67D4}" type="slidenum">
              <a:rPr lang="en-US" smtClean="0"/>
              <a:t>13</a:t>
            </a:fld>
            <a:endParaRPr lang="en-US"/>
          </a:p>
        </p:txBody>
      </p:sp>
    </p:spTree>
    <p:extLst>
      <p:ext uri="{BB962C8B-B14F-4D97-AF65-F5344CB8AC3E}">
        <p14:creationId xmlns:p14="http://schemas.microsoft.com/office/powerpoint/2010/main" val="288296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5EBC5-937D-C944-A1A3-1C15584E7DCC}" type="slidenum">
              <a:rPr lang="en-US" smtClean="0"/>
              <a:t>17</a:t>
            </a:fld>
            <a:endParaRPr lang="en-US"/>
          </a:p>
        </p:txBody>
      </p:sp>
    </p:spTree>
    <p:extLst>
      <p:ext uri="{BB962C8B-B14F-4D97-AF65-F5344CB8AC3E}">
        <p14:creationId xmlns:p14="http://schemas.microsoft.com/office/powerpoint/2010/main" val="13280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529C7FE-1EE6-344A-9AC0-DBF3B3BABE97}"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74C7E049-B585-4EE6-96C0-EEB30EAA14F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9C7FE-1EE6-344A-9AC0-DBF3B3BABE97}"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F0B4-0AE3-E54A-B6AA-0FA70A83D6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9C7FE-1EE6-344A-9AC0-DBF3B3BABE97}"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F0B4-0AE3-E54A-B6AA-0FA70A83D6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529C7FE-1EE6-344A-9AC0-DBF3B3BABE97}"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FF0B4-0AE3-E54A-B6AA-0FA70A83D60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529C7FE-1EE6-344A-9AC0-DBF3B3BABE97}"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529C7FE-1EE6-344A-9AC0-DBF3B3BABE97}" type="datetimeFigureOut">
              <a:rPr lang="en-US" smtClean="0"/>
              <a:t>5/1/13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FF0B4-0AE3-E54A-B6AA-0FA70A83D60E}" type="slidenum">
              <a:rPr lang="en-US" smtClean="0"/>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F529C7FE-1EE6-344A-9AC0-DBF3B3BABE97}" type="datetimeFigureOut">
              <a:rPr lang="en-US" smtClean="0"/>
              <a:t>5/1/13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FF0B4-0AE3-E54A-B6AA-0FA70A83D60E}" type="slidenum">
              <a:rPr lang="en-US" smtClean="0"/>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F529C7FE-1EE6-344A-9AC0-DBF3B3BABE97}" type="datetimeFigureOut">
              <a:rPr lang="en-US" smtClean="0"/>
              <a:t>5/1/13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FF0B4-0AE3-E54A-B6AA-0FA70A83D60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F529C7FE-1EE6-344A-9AC0-DBF3B3BABE97}" type="datetimeFigureOut">
              <a:rPr lang="en-US" smtClean="0"/>
              <a:t>5/1/13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FF0B4-0AE3-E54A-B6AA-0FA70A83D60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529C7FE-1EE6-344A-9AC0-DBF3B3BABE97}" type="datetimeFigureOut">
              <a:rPr lang="en-US" smtClean="0"/>
              <a:t>5/1/13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FF0B4-0AE3-E54A-B6AA-0FA70A83D60E}" type="slidenum">
              <a:rPr lang="en-US" smtClean="0"/>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529C7FE-1EE6-344A-9AC0-DBF3B3BABE97}" type="datetimeFigureOut">
              <a:rPr lang="en-US" smtClean="0"/>
              <a:t>5/1/13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FF0B4-0AE3-E54A-B6AA-0FA70A83D60E}" type="slidenum">
              <a:rPr lang="en-US" smtClean="0"/>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F529C7FE-1EE6-344A-9AC0-DBF3B3BABE97}" type="datetimeFigureOut">
              <a:rPr lang="en-US" smtClean="0"/>
              <a:t>5/1/13</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15EFF0B4-0AE3-E54A-B6AA-0FA70A83D6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ntentextra.com/bacconline/bacContentFiles/EconomicFiles/Quizzes/Eco_C15/Intro.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m4v"/><Relationship Id="rId2" Type="http://schemas.openxmlformats.org/officeDocument/2006/relationships/video" Target="../media/media1.m4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3697" y="1681164"/>
            <a:ext cx="6071899" cy="1524000"/>
          </a:xfrm>
        </p:spPr>
        <p:txBody>
          <a:bodyPr>
            <a:normAutofit fontScale="90000"/>
          </a:bodyPr>
          <a:lstStyle/>
          <a:p>
            <a:r>
              <a:rPr lang="en-US" dirty="0" smtClean="0"/>
              <a:t>Macroeconomic objective: economic growth</a:t>
            </a:r>
            <a:endParaRPr lang="en-US" dirty="0"/>
          </a:p>
        </p:txBody>
      </p:sp>
      <p:sp>
        <p:nvSpPr>
          <p:cNvPr id="3" name="Subtitle 2"/>
          <p:cNvSpPr>
            <a:spLocks noGrp="1"/>
          </p:cNvSpPr>
          <p:nvPr>
            <p:ph type="subTitle" idx="1"/>
          </p:nvPr>
        </p:nvSpPr>
        <p:spPr>
          <a:xfrm>
            <a:off x="2386301" y="3203574"/>
            <a:ext cx="6071899" cy="1825625"/>
          </a:xfrm>
        </p:spPr>
        <p:txBody>
          <a:bodyPr>
            <a:normAutofit/>
          </a:bodyPr>
          <a:lstStyle/>
          <a:p>
            <a:r>
              <a:rPr lang="en-US" sz="2800" dirty="0" smtClean="0"/>
              <a:t>Chapter 15</a:t>
            </a:r>
            <a:endParaRPr lang="en-US" sz="2800" dirty="0"/>
          </a:p>
        </p:txBody>
      </p:sp>
    </p:spTree>
    <p:extLst>
      <p:ext uri="{BB962C8B-B14F-4D97-AF65-F5344CB8AC3E}">
        <p14:creationId xmlns:p14="http://schemas.microsoft.com/office/powerpoint/2010/main" val="19835796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iness cyc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17513" y="620713"/>
            <a:ext cx="8278812" cy="5757862"/>
          </a:xfrm>
        </p:spPr>
      </p:pic>
      <p:sp>
        <p:nvSpPr>
          <p:cNvPr id="2" name="Rectangle 1"/>
          <p:cNvSpPr/>
          <p:nvPr/>
        </p:nvSpPr>
        <p:spPr>
          <a:xfrm>
            <a:off x="4423941" y="1311544"/>
            <a:ext cx="4138524" cy="14708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609461" y="1501044"/>
            <a:ext cx="3781756" cy="923330"/>
          </a:xfrm>
          <a:prstGeom prst="rect">
            <a:avLst/>
          </a:prstGeom>
          <a:noFill/>
        </p:spPr>
        <p:txBody>
          <a:bodyPr wrap="square" rtlCol="0">
            <a:spAutoFit/>
          </a:bodyPr>
          <a:lstStyle/>
          <a:p>
            <a:r>
              <a:rPr lang="en-US" dirty="0" smtClean="0">
                <a:solidFill>
                  <a:srgbClr val="FFFFFF"/>
                </a:solidFill>
              </a:rPr>
              <a:t>Expansion</a:t>
            </a:r>
          </a:p>
          <a:p>
            <a:pPr marL="285750" indent="-285750">
              <a:buFont typeface="Arial"/>
              <a:buChar char="•"/>
            </a:pPr>
            <a:r>
              <a:rPr lang="en-US" dirty="0" smtClean="0">
                <a:solidFill>
                  <a:srgbClr val="FFFFFF"/>
                </a:solidFill>
              </a:rPr>
              <a:t>Economy grow beyond its previous level of output</a:t>
            </a:r>
          </a:p>
        </p:txBody>
      </p:sp>
    </p:spTree>
    <p:extLst>
      <p:ext uri="{BB962C8B-B14F-4D97-AF65-F5344CB8AC3E}">
        <p14:creationId xmlns:p14="http://schemas.microsoft.com/office/powerpoint/2010/main" val="38458993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iness cyc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17513" y="620713"/>
            <a:ext cx="8278812" cy="5757862"/>
          </a:xfrm>
        </p:spPr>
      </p:pic>
      <p:sp>
        <p:nvSpPr>
          <p:cNvPr id="2" name="Rectangle 1"/>
          <p:cNvSpPr/>
          <p:nvPr/>
        </p:nvSpPr>
        <p:spPr>
          <a:xfrm>
            <a:off x="4713843" y="3009650"/>
            <a:ext cx="4138524" cy="14708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914569" y="3254372"/>
            <a:ext cx="3781756" cy="923330"/>
          </a:xfrm>
          <a:prstGeom prst="rect">
            <a:avLst/>
          </a:prstGeom>
          <a:noFill/>
        </p:spPr>
        <p:txBody>
          <a:bodyPr wrap="square" rtlCol="0">
            <a:spAutoFit/>
          </a:bodyPr>
          <a:lstStyle/>
          <a:p>
            <a:r>
              <a:rPr lang="en-US" dirty="0" smtClean="0">
                <a:solidFill>
                  <a:srgbClr val="FFFFFF"/>
                </a:solidFill>
              </a:rPr>
              <a:t>Peak</a:t>
            </a:r>
          </a:p>
          <a:p>
            <a:pPr marL="285750" indent="-285750">
              <a:buFont typeface="Arial"/>
              <a:buChar char="•"/>
            </a:pPr>
            <a:r>
              <a:rPr lang="en-US" dirty="0" smtClean="0">
                <a:solidFill>
                  <a:srgbClr val="FFFFFF"/>
                </a:solidFill>
              </a:rPr>
              <a:t>Highest point of output before a recession</a:t>
            </a:r>
          </a:p>
        </p:txBody>
      </p:sp>
    </p:spTree>
    <p:extLst>
      <p:ext uri="{BB962C8B-B14F-4D97-AF65-F5344CB8AC3E}">
        <p14:creationId xmlns:p14="http://schemas.microsoft.com/office/powerpoint/2010/main" val="3912457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iness cycle.jp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417513" y="620713"/>
            <a:ext cx="8278812" cy="5757862"/>
          </a:xfrm>
        </p:spPr>
      </p:pic>
    </p:spTree>
    <p:extLst>
      <p:ext uri="{BB962C8B-B14F-4D97-AF65-F5344CB8AC3E}">
        <p14:creationId xmlns:p14="http://schemas.microsoft.com/office/powerpoint/2010/main" val="25052691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01766"/>
            <a:ext cx="7556313" cy="1116106"/>
          </a:xfrm>
        </p:spPr>
        <p:txBody>
          <a:bodyPr>
            <a:normAutofit fontScale="90000"/>
          </a:bodyPr>
          <a:lstStyle/>
          <a:p>
            <a:r>
              <a:rPr lang="en-US" dirty="0" smtClean="0"/>
              <a:t>ECONOMIC GROWTH IN THE AS/AD MODEL:  SHORT RUN</a:t>
            </a:r>
            <a:endParaRPr lang="en-US" dirty="0"/>
          </a:p>
        </p:txBody>
      </p:sp>
      <p:sp>
        <p:nvSpPr>
          <p:cNvPr id="3" name="Content Placeholder 2"/>
          <p:cNvSpPr>
            <a:spLocks noGrp="1"/>
          </p:cNvSpPr>
          <p:nvPr>
            <p:ph idx="1"/>
          </p:nvPr>
        </p:nvSpPr>
        <p:spPr>
          <a:xfrm>
            <a:off x="498474" y="1995404"/>
            <a:ext cx="5209485" cy="4144963"/>
          </a:xfrm>
        </p:spPr>
        <p:txBody>
          <a:bodyPr/>
          <a:lstStyle/>
          <a:p>
            <a:pPr marL="0" indent="0">
              <a:buNone/>
            </a:pPr>
            <a:r>
              <a:rPr lang="en-US" dirty="0" smtClean="0"/>
              <a:t>PL</a:t>
            </a:r>
            <a:endParaRPr lang="en-US" dirty="0"/>
          </a:p>
        </p:txBody>
      </p:sp>
      <p:cxnSp>
        <p:nvCxnSpPr>
          <p:cNvPr id="5" name="Straight Arrow Connector 4"/>
          <p:cNvCxnSpPr/>
          <p:nvPr/>
        </p:nvCxnSpPr>
        <p:spPr>
          <a:xfrm flipV="1">
            <a:off x="1106087" y="2239347"/>
            <a:ext cx="13656" cy="3895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119743" y="6135295"/>
            <a:ext cx="49296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059428" y="2274635"/>
            <a:ext cx="27311" cy="3886816"/>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837874" y="3866543"/>
            <a:ext cx="2497730" cy="181490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26371" y="2832549"/>
            <a:ext cx="3285133" cy="2405401"/>
          </a:xfrm>
          <a:prstGeom prst="line">
            <a:avLst/>
          </a:prstGeom>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2432287" y="2484801"/>
            <a:ext cx="2930983" cy="2200910"/>
          </a:xfrm>
          <a:prstGeom prst="line">
            <a:avLst/>
          </a:prstGeom>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5257330" y="6211669"/>
            <a:ext cx="901257" cy="646331"/>
          </a:xfrm>
          <a:prstGeom prst="rect">
            <a:avLst/>
          </a:prstGeom>
          <a:noFill/>
        </p:spPr>
        <p:txBody>
          <a:bodyPr wrap="square" rtlCol="0">
            <a:spAutoFit/>
          </a:bodyPr>
          <a:lstStyle/>
          <a:p>
            <a:r>
              <a:rPr lang="en-US" dirty="0" smtClean="0"/>
              <a:t>Real GDP</a:t>
            </a:r>
            <a:endParaRPr lang="en-US" dirty="0"/>
          </a:p>
        </p:txBody>
      </p:sp>
      <p:sp>
        <p:nvSpPr>
          <p:cNvPr id="22" name="Rectangle 21"/>
          <p:cNvSpPr/>
          <p:nvPr/>
        </p:nvSpPr>
        <p:spPr>
          <a:xfrm>
            <a:off x="2854066" y="6135295"/>
            <a:ext cx="514872" cy="369332"/>
          </a:xfrm>
          <a:prstGeom prst="rect">
            <a:avLst/>
          </a:prstGeom>
        </p:spPr>
        <p:txBody>
          <a:bodyPr wrap="none">
            <a:spAutoFit/>
          </a:bodyPr>
          <a:lstStyle/>
          <a:p>
            <a:r>
              <a:rPr lang="en-US" dirty="0"/>
              <a:t>Y</a:t>
            </a:r>
            <a:r>
              <a:rPr lang="en-US" baseline="-25000" dirty="0"/>
              <a:t>FE</a:t>
            </a:r>
            <a:r>
              <a:rPr lang="en-US" dirty="0"/>
              <a:t> </a:t>
            </a:r>
          </a:p>
        </p:txBody>
      </p:sp>
      <p:sp>
        <p:nvSpPr>
          <p:cNvPr id="23" name="TextBox 22"/>
          <p:cNvSpPr txBox="1"/>
          <p:nvPr/>
        </p:nvSpPr>
        <p:spPr>
          <a:xfrm>
            <a:off x="3142934" y="5982895"/>
            <a:ext cx="450628" cy="369332"/>
          </a:xfrm>
          <a:prstGeom prst="rect">
            <a:avLst/>
          </a:prstGeom>
          <a:noFill/>
        </p:spPr>
        <p:txBody>
          <a:bodyPr wrap="square" rtlCol="0">
            <a:spAutoFit/>
          </a:bodyPr>
          <a:lstStyle/>
          <a:p>
            <a:endParaRPr lang="en-US" dirty="0"/>
          </a:p>
        </p:txBody>
      </p:sp>
      <p:sp>
        <p:nvSpPr>
          <p:cNvPr id="25" name="Rectangle 24"/>
          <p:cNvSpPr/>
          <p:nvPr/>
        </p:nvSpPr>
        <p:spPr>
          <a:xfrm>
            <a:off x="3295333" y="6126163"/>
            <a:ext cx="417189" cy="369332"/>
          </a:xfrm>
          <a:prstGeom prst="rect">
            <a:avLst/>
          </a:prstGeom>
        </p:spPr>
        <p:txBody>
          <a:bodyPr wrap="none">
            <a:spAutoFit/>
          </a:bodyPr>
          <a:lstStyle/>
          <a:p>
            <a:r>
              <a:rPr lang="en-US" dirty="0" smtClean="0"/>
              <a:t>Y</a:t>
            </a:r>
            <a:r>
              <a:rPr lang="en-US" baseline="-25000" dirty="0"/>
              <a:t>1</a:t>
            </a:r>
            <a:r>
              <a:rPr lang="en-US" dirty="0" smtClean="0"/>
              <a:t> </a:t>
            </a:r>
            <a:endParaRPr lang="en-US" dirty="0"/>
          </a:p>
        </p:txBody>
      </p:sp>
      <p:sp>
        <p:nvSpPr>
          <p:cNvPr id="26" name="Rectangle 25"/>
          <p:cNvSpPr/>
          <p:nvPr/>
        </p:nvSpPr>
        <p:spPr>
          <a:xfrm>
            <a:off x="3591814" y="6124678"/>
            <a:ext cx="417189" cy="369332"/>
          </a:xfrm>
          <a:prstGeom prst="rect">
            <a:avLst/>
          </a:prstGeom>
        </p:spPr>
        <p:txBody>
          <a:bodyPr wrap="none">
            <a:spAutoFit/>
          </a:bodyPr>
          <a:lstStyle/>
          <a:p>
            <a:r>
              <a:rPr lang="en-US" dirty="0" smtClean="0"/>
              <a:t>Y</a:t>
            </a:r>
            <a:r>
              <a:rPr lang="en-US" baseline="-25000" dirty="0" smtClean="0"/>
              <a:t>2</a:t>
            </a:r>
            <a:r>
              <a:rPr lang="en-US" dirty="0" smtClean="0"/>
              <a:t> </a:t>
            </a:r>
            <a:endParaRPr lang="en-US" dirty="0"/>
          </a:p>
        </p:txBody>
      </p:sp>
      <p:sp>
        <p:nvSpPr>
          <p:cNvPr id="27" name="Line 27"/>
          <p:cNvSpPr>
            <a:spLocks noChangeShapeType="1"/>
          </p:cNvSpPr>
          <p:nvPr/>
        </p:nvSpPr>
        <p:spPr bwMode="auto">
          <a:xfrm>
            <a:off x="3668409" y="3495565"/>
            <a:ext cx="2" cy="2630598"/>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 name="Line 27"/>
          <p:cNvSpPr>
            <a:spLocks noChangeShapeType="1"/>
          </p:cNvSpPr>
          <p:nvPr/>
        </p:nvSpPr>
        <p:spPr bwMode="auto">
          <a:xfrm>
            <a:off x="3480999" y="4157482"/>
            <a:ext cx="0" cy="1968681"/>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 name="Line 27"/>
          <p:cNvSpPr>
            <a:spLocks noChangeShapeType="1"/>
          </p:cNvSpPr>
          <p:nvPr/>
        </p:nvSpPr>
        <p:spPr bwMode="auto">
          <a:xfrm flipH="1">
            <a:off x="1106088" y="4157482"/>
            <a:ext cx="2368956"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 name="Line 27"/>
          <p:cNvSpPr>
            <a:spLocks noChangeShapeType="1"/>
          </p:cNvSpPr>
          <p:nvPr/>
        </p:nvSpPr>
        <p:spPr bwMode="auto">
          <a:xfrm flipH="1">
            <a:off x="1106085" y="4736977"/>
            <a:ext cx="1953342" cy="15853"/>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1" name="Line 27"/>
          <p:cNvSpPr>
            <a:spLocks noChangeShapeType="1"/>
          </p:cNvSpPr>
          <p:nvPr/>
        </p:nvSpPr>
        <p:spPr bwMode="auto">
          <a:xfrm>
            <a:off x="1119743" y="3399983"/>
            <a:ext cx="2544287"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8" name="Freeform 37"/>
          <p:cNvSpPr/>
          <p:nvPr/>
        </p:nvSpPr>
        <p:spPr>
          <a:xfrm>
            <a:off x="1445961" y="2239347"/>
            <a:ext cx="2300002" cy="3442098"/>
          </a:xfrm>
          <a:custGeom>
            <a:avLst/>
            <a:gdLst>
              <a:gd name="connsiteX0" fmla="*/ 0 w 3659655"/>
              <a:gd name="connsiteY0" fmla="*/ 3004002 h 3004002"/>
              <a:gd name="connsiteX1" fmla="*/ 3058810 w 3659655"/>
              <a:gd name="connsiteY1" fmla="*/ 1870674 h 3004002"/>
              <a:gd name="connsiteX2" fmla="*/ 3659648 w 3659655"/>
              <a:gd name="connsiteY2" fmla="*/ 0 h 3004002"/>
            </a:gdLst>
            <a:ahLst/>
            <a:cxnLst>
              <a:cxn ang="0">
                <a:pos x="connsiteX0" y="connsiteY0"/>
              </a:cxn>
              <a:cxn ang="0">
                <a:pos x="connsiteX1" y="connsiteY1"/>
              </a:cxn>
              <a:cxn ang="0">
                <a:pos x="connsiteX2" y="connsiteY2"/>
              </a:cxn>
            </a:cxnLst>
            <a:rect l="l" t="t" r="r" b="b"/>
            <a:pathLst>
              <a:path w="3659655" h="3004002">
                <a:moveTo>
                  <a:pt x="0" y="3004002"/>
                </a:moveTo>
                <a:cubicBezTo>
                  <a:pt x="1224434" y="2687671"/>
                  <a:pt x="2448869" y="2371341"/>
                  <a:pt x="3058810" y="1870674"/>
                </a:cubicBezTo>
                <a:cubicBezTo>
                  <a:pt x="3668751" y="1370007"/>
                  <a:pt x="3659648" y="0"/>
                  <a:pt x="365964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Rectangle 40"/>
          <p:cNvSpPr/>
          <p:nvPr/>
        </p:nvSpPr>
        <p:spPr>
          <a:xfrm>
            <a:off x="688897" y="4552311"/>
            <a:ext cx="413169" cy="369332"/>
          </a:xfrm>
          <a:prstGeom prst="rect">
            <a:avLst/>
          </a:prstGeom>
        </p:spPr>
        <p:txBody>
          <a:bodyPr wrap="none">
            <a:spAutoFit/>
          </a:bodyPr>
          <a:lstStyle/>
          <a:p>
            <a:r>
              <a:rPr lang="en-US" dirty="0" smtClean="0"/>
              <a:t>P</a:t>
            </a:r>
            <a:r>
              <a:rPr lang="en-US" baseline="-25000" dirty="0"/>
              <a:t>E</a:t>
            </a:r>
            <a:r>
              <a:rPr lang="en-US" dirty="0" smtClean="0"/>
              <a:t> </a:t>
            </a:r>
            <a:endParaRPr lang="en-US" dirty="0"/>
          </a:p>
        </p:txBody>
      </p:sp>
      <p:sp>
        <p:nvSpPr>
          <p:cNvPr id="42" name="Rectangle 41"/>
          <p:cNvSpPr/>
          <p:nvPr/>
        </p:nvSpPr>
        <p:spPr>
          <a:xfrm>
            <a:off x="692037" y="3215317"/>
            <a:ext cx="400395" cy="369332"/>
          </a:xfrm>
          <a:prstGeom prst="rect">
            <a:avLst/>
          </a:prstGeom>
        </p:spPr>
        <p:txBody>
          <a:bodyPr wrap="none">
            <a:spAutoFit/>
          </a:bodyPr>
          <a:lstStyle/>
          <a:p>
            <a:r>
              <a:rPr lang="en-US" dirty="0" smtClean="0"/>
              <a:t>P</a:t>
            </a:r>
            <a:r>
              <a:rPr lang="en-US" baseline="-25000" dirty="0" smtClean="0"/>
              <a:t>2</a:t>
            </a:r>
            <a:endParaRPr lang="en-US" dirty="0"/>
          </a:p>
        </p:txBody>
      </p:sp>
      <p:sp>
        <p:nvSpPr>
          <p:cNvPr id="43" name="Rectangle 42"/>
          <p:cNvSpPr/>
          <p:nvPr/>
        </p:nvSpPr>
        <p:spPr>
          <a:xfrm>
            <a:off x="705693" y="4035250"/>
            <a:ext cx="400395" cy="369332"/>
          </a:xfrm>
          <a:prstGeom prst="rect">
            <a:avLst/>
          </a:prstGeom>
        </p:spPr>
        <p:txBody>
          <a:bodyPr wrap="none">
            <a:spAutoFit/>
          </a:bodyPr>
          <a:lstStyle/>
          <a:p>
            <a:r>
              <a:rPr lang="en-US" dirty="0" smtClean="0"/>
              <a:t>P</a:t>
            </a:r>
            <a:r>
              <a:rPr lang="en-US" baseline="-25000" dirty="0"/>
              <a:t>1</a:t>
            </a:r>
            <a:r>
              <a:rPr lang="en-US" dirty="0" smtClean="0"/>
              <a:t> </a:t>
            </a:r>
            <a:endParaRPr lang="en-US" dirty="0"/>
          </a:p>
        </p:txBody>
      </p:sp>
      <p:sp>
        <p:nvSpPr>
          <p:cNvPr id="44" name="Rectangle 43"/>
          <p:cNvSpPr/>
          <p:nvPr/>
        </p:nvSpPr>
        <p:spPr>
          <a:xfrm>
            <a:off x="4168216" y="5641690"/>
            <a:ext cx="597527" cy="369332"/>
          </a:xfrm>
          <a:prstGeom prst="rect">
            <a:avLst/>
          </a:prstGeom>
        </p:spPr>
        <p:txBody>
          <a:bodyPr wrap="none">
            <a:spAutoFit/>
          </a:bodyPr>
          <a:lstStyle/>
          <a:p>
            <a:r>
              <a:rPr lang="en-US" dirty="0" smtClean="0"/>
              <a:t>AD</a:t>
            </a:r>
            <a:r>
              <a:rPr lang="en-US" baseline="-25000" dirty="0" smtClean="0"/>
              <a:t>1</a:t>
            </a:r>
            <a:r>
              <a:rPr lang="en-US" dirty="0" smtClean="0"/>
              <a:t> </a:t>
            </a:r>
            <a:endParaRPr lang="en-US" dirty="0"/>
          </a:p>
        </p:txBody>
      </p:sp>
      <p:sp>
        <p:nvSpPr>
          <p:cNvPr id="46" name="Rectangle 45"/>
          <p:cNvSpPr/>
          <p:nvPr/>
        </p:nvSpPr>
        <p:spPr>
          <a:xfrm>
            <a:off x="5110432" y="4688070"/>
            <a:ext cx="597527" cy="369332"/>
          </a:xfrm>
          <a:prstGeom prst="rect">
            <a:avLst/>
          </a:prstGeom>
        </p:spPr>
        <p:txBody>
          <a:bodyPr wrap="none">
            <a:spAutoFit/>
          </a:bodyPr>
          <a:lstStyle/>
          <a:p>
            <a:r>
              <a:rPr lang="en-US" dirty="0" smtClean="0"/>
              <a:t>AD</a:t>
            </a:r>
            <a:r>
              <a:rPr lang="en-US" baseline="-25000" dirty="0"/>
              <a:t>3</a:t>
            </a:r>
            <a:endParaRPr lang="en-US" dirty="0"/>
          </a:p>
        </p:txBody>
      </p:sp>
      <p:sp>
        <p:nvSpPr>
          <p:cNvPr id="47" name="Rectangle 46"/>
          <p:cNvSpPr/>
          <p:nvPr/>
        </p:nvSpPr>
        <p:spPr>
          <a:xfrm>
            <a:off x="4958566" y="5188890"/>
            <a:ext cx="597527" cy="369332"/>
          </a:xfrm>
          <a:prstGeom prst="rect">
            <a:avLst/>
          </a:prstGeom>
        </p:spPr>
        <p:txBody>
          <a:bodyPr wrap="none">
            <a:spAutoFit/>
          </a:bodyPr>
          <a:lstStyle/>
          <a:p>
            <a:r>
              <a:rPr lang="en-US" dirty="0" smtClean="0"/>
              <a:t>AD</a:t>
            </a:r>
            <a:r>
              <a:rPr lang="en-US" baseline="-25000" dirty="0"/>
              <a:t>2</a:t>
            </a:r>
            <a:r>
              <a:rPr lang="en-US" dirty="0" smtClean="0"/>
              <a:t> </a:t>
            </a:r>
            <a:endParaRPr lang="en-US" dirty="0"/>
          </a:p>
        </p:txBody>
      </p:sp>
      <p:sp>
        <p:nvSpPr>
          <p:cNvPr id="49" name="TextBox 48"/>
          <p:cNvSpPr txBox="1"/>
          <p:nvPr/>
        </p:nvSpPr>
        <p:spPr>
          <a:xfrm>
            <a:off x="3907462" y="1870015"/>
            <a:ext cx="747743" cy="369332"/>
          </a:xfrm>
          <a:prstGeom prst="rect">
            <a:avLst/>
          </a:prstGeom>
          <a:noFill/>
        </p:spPr>
        <p:txBody>
          <a:bodyPr wrap="square" rtlCol="0">
            <a:spAutoFit/>
          </a:bodyPr>
          <a:lstStyle/>
          <a:p>
            <a:r>
              <a:rPr lang="en-US" dirty="0" smtClean="0"/>
              <a:t>SRAS</a:t>
            </a:r>
            <a:endParaRPr lang="en-US" dirty="0"/>
          </a:p>
        </p:txBody>
      </p:sp>
      <p:sp>
        <p:nvSpPr>
          <p:cNvPr id="50" name="TextBox 49"/>
          <p:cNvSpPr txBox="1"/>
          <p:nvPr/>
        </p:nvSpPr>
        <p:spPr>
          <a:xfrm>
            <a:off x="2795579" y="1870015"/>
            <a:ext cx="747743" cy="369332"/>
          </a:xfrm>
          <a:prstGeom prst="rect">
            <a:avLst/>
          </a:prstGeom>
          <a:noFill/>
        </p:spPr>
        <p:txBody>
          <a:bodyPr wrap="square" rtlCol="0">
            <a:spAutoFit/>
          </a:bodyPr>
          <a:lstStyle/>
          <a:p>
            <a:r>
              <a:rPr lang="en-US" dirty="0"/>
              <a:t>L</a:t>
            </a:r>
            <a:r>
              <a:rPr lang="en-US" dirty="0" smtClean="0"/>
              <a:t>RAS</a:t>
            </a:r>
            <a:endParaRPr lang="en-US" dirty="0"/>
          </a:p>
        </p:txBody>
      </p:sp>
      <p:sp>
        <p:nvSpPr>
          <p:cNvPr id="32" name="TextBox 31"/>
          <p:cNvSpPr txBox="1"/>
          <p:nvPr/>
        </p:nvSpPr>
        <p:spPr>
          <a:xfrm>
            <a:off x="6102065" y="1341326"/>
            <a:ext cx="2937814" cy="4708981"/>
          </a:xfrm>
          <a:prstGeom prst="rect">
            <a:avLst/>
          </a:prstGeom>
          <a:solidFill>
            <a:srgbClr val="C3AFCC"/>
          </a:solidFill>
        </p:spPr>
        <p:txBody>
          <a:bodyPr wrap="square" rtlCol="0">
            <a:spAutoFit/>
          </a:bodyPr>
          <a:lstStyle/>
          <a:p>
            <a:pPr marL="285750" indent="-285750">
              <a:buFont typeface="Arial"/>
              <a:buChar char="•"/>
            </a:pPr>
            <a:r>
              <a:rPr lang="en-US" sz="2000" dirty="0" smtClean="0"/>
              <a:t>Increases in either C, I, G or (X-M) cause the AD curve to shift from </a:t>
            </a:r>
            <a:r>
              <a:rPr lang="en-US" sz="2000" dirty="0"/>
              <a:t>AD</a:t>
            </a:r>
            <a:r>
              <a:rPr lang="en-US" sz="2000" baseline="-25000" dirty="0"/>
              <a:t>1</a:t>
            </a:r>
            <a:r>
              <a:rPr lang="en-US" sz="2000" dirty="0"/>
              <a:t> </a:t>
            </a:r>
            <a:r>
              <a:rPr lang="en-US" sz="2000" dirty="0" smtClean="0"/>
              <a:t>to AD</a:t>
            </a:r>
            <a:r>
              <a:rPr lang="en-US" sz="2000" baseline="-25000" dirty="0" smtClean="0"/>
              <a:t>2</a:t>
            </a:r>
            <a:r>
              <a:rPr lang="en-US" sz="2000" dirty="0" smtClean="0"/>
              <a:t> and then to AD</a:t>
            </a:r>
            <a:r>
              <a:rPr lang="en-US" sz="2000" baseline="-25000" dirty="0" smtClean="0"/>
              <a:t>3</a:t>
            </a:r>
            <a:r>
              <a:rPr lang="en-US" sz="2000" dirty="0" smtClean="0"/>
              <a:t> resulting in short-run equilibrium levels of output beyond the full-employment level (Y</a:t>
            </a:r>
            <a:r>
              <a:rPr lang="en-US" sz="2000" baseline="-25000" dirty="0" smtClean="0"/>
              <a:t>FE</a:t>
            </a:r>
            <a:r>
              <a:rPr lang="en-US" sz="2000" dirty="0" smtClean="0"/>
              <a:t>)</a:t>
            </a:r>
            <a:r>
              <a:rPr lang="en-US" sz="2000" baseline="-25000" dirty="0"/>
              <a:t> </a:t>
            </a:r>
            <a:endParaRPr lang="en-US" sz="2000" baseline="-25000" dirty="0" smtClean="0"/>
          </a:p>
          <a:p>
            <a:pPr marL="285750" indent="-285750">
              <a:buFont typeface="Arial"/>
              <a:buChar char="•"/>
            </a:pPr>
            <a:r>
              <a:rPr lang="en-US" sz="2000" dirty="0" smtClean="0"/>
              <a:t>Relatively small increase in output come at the cost of increasing inflation</a:t>
            </a:r>
            <a:endParaRPr lang="en-US" sz="2000" baseline="-25000" dirty="0" smtClean="0"/>
          </a:p>
          <a:p>
            <a:endParaRPr lang="en-US" sz="2000" dirty="0" smtClean="0"/>
          </a:p>
        </p:txBody>
      </p:sp>
    </p:spTree>
    <p:extLst>
      <p:ext uri="{BB962C8B-B14F-4D97-AF65-F5344CB8AC3E}">
        <p14:creationId xmlns:p14="http://schemas.microsoft.com/office/powerpoint/2010/main" val="396456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01766"/>
            <a:ext cx="7556313" cy="1116106"/>
          </a:xfrm>
        </p:spPr>
        <p:txBody>
          <a:bodyPr>
            <a:normAutofit fontScale="90000"/>
          </a:bodyPr>
          <a:lstStyle/>
          <a:p>
            <a:r>
              <a:rPr lang="en-US" dirty="0"/>
              <a:t>ECONOMIC GROWTH IN THE AS/AD MODEL:  </a:t>
            </a:r>
            <a:r>
              <a:rPr lang="en-US" dirty="0" smtClean="0"/>
              <a:t>LONG </a:t>
            </a:r>
            <a:r>
              <a:rPr lang="en-US" dirty="0"/>
              <a:t>RUN</a:t>
            </a:r>
          </a:p>
        </p:txBody>
      </p:sp>
      <p:sp>
        <p:nvSpPr>
          <p:cNvPr id="3" name="Content Placeholder 2"/>
          <p:cNvSpPr>
            <a:spLocks noGrp="1"/>
          </p:cNvSpPr>
          <p:nvPr>
            <p:ph idx="1"/>
          </p:nvPr>
        </p:nvSpPr>
        <p:spPr>
          <a:xfrm>
            <a:off x="498474" y="1995404"/>
            <a:ext cx="5209485" cy="4144963"/>
          </a:xfrm>
        </p:spPr>
        <p:txBody>
          <a:bodyPr/>
          <a:lstStyle/>
          <a:p>
            <a:pPr marL="0" indent="0">
              <a:buNone/>
            </a:pPr>
            <a:r>
              <a:rPr lang="en-US" dirty="0" smtClean="0"/>
              <a:t>PL</a:t>
            </a:r>
            <a:endParaRPr lang="en-US" dirty="0"/>
          </a:p>
        </p:txBody>
      </p:sp>
      <p:cxnSp>
        <p:nvCxnSpPr>
          <p:cNvPr id="5" name="Straight Arrow Connector 4"/>
          <p:cNvCxnSpPr/>
          <p:nvPr/>
        </p:nvCxnSpPr>
        <p:spPr>
          <a:xfrm flipV="1">
            <a:off x="1106087" y="2239347"/>
            <a:ext cx="13656" cy="3895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119743" y="6135295"/>
            <a:ext cx="49296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745962" y="2253551"/>
            <a:ext cx="27311" cy="3886816"/>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658597" y="3051063"/>
            <a:ext cx="2497730" cy="181490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257330" y="6211669"/>
            <a:ext cx="901257" cy="646331"/>
          </a:xfrm>
          <a:prstGeom prst="rect">
            <a:avLst/>
          </a:prstGeom>
          <a:noFill/>
        </p:spPr>
        <p:txBody>
          <a:bodyPr wrap="square" rtlCol="0">
            <a:spAutoFit/>
          </a:bodyPr>
          <a:lstStyle/>
          <a:p>
            <a:r>
              <a:rPr lang="en-US" dirty="0" smtClean="0"/>
              <a:t>Real GDP</a:t>
            </a:r>
            <a:endParaRPr lang="en-US" dirty="0"/>
          </a:p>
        </p:txBody>
      </p:sp>
      <p:sp>
        <p:nvSpPr>
          <p:cNvPr id="22" name="Rectangle 21"/>
          <p:cNvSpPr/>
          <p:nvPr/>
        </p:nvSpPr>
        <p:spPr>
          <a:xfrm>
            <a:off x="3540096" y="6161451"/>
            <a:ext cx="514872" cy="369332"/>
          </a:xfrm>
          <a:prstGeom prst="rect">
            <a:avLst/>
          </a:prstGeom>
        </p:spPr>
        <p:txBody>
          <a:bodyPr wrap="none">
            <a:spAutoFit/>
          </a:bodyPr>
          <a:lstStyle/>
          <a:p>
            <a:r>
              <a:rPr lang="en-US" dirty="0"/>
              <a:t>Y</a:t>
            </a:r>
            <a:r>
              <a:rPr lang="en-US" baseline="-25000" dirty="0"/>
              <a:t>FE</a:t>
            </a:r>
            <a:r>
              <a:rPr lang="en-US" dirty="0"/>
              <a:t> </a:t>
            </a:r>
          </a:p>
        </p:txBody>
      </p:sp>
      <p:sp>
        <p:nvSpPr>
          <p:cNvPr id="23" name="TextBox 22"/>
          <p:cNvSpPr txBox="1"/>
          <p:nvPr/>
        </p:nvSpPr>
        <p:spPr>
          <a:xfrm>
            <a:off x="3142934" y="5982895"/>
            <a:ext cx="450628" cy="369332"/>
          </a:xfrm>
          <a:prstGeom prst="rect">
            <a:avLst/>
          </a:prstGeom>
          <a:noFill/>
        </p:spPr>
        <p:txBody>
          <a:bodyPr wrap="square" rtlCol="0">
            <a:spAutoFit/>
          </a:bodyPr>
          <a:lstStyle/>
          <a:p>
            <a:endParaRPr lang="en-US" dirty="0"/>
          </a:p>
        </p:txBody>
      </p:sp>
      <p:sp>
        <p:nvSpPr>
          <p:cNvPr id="24" name="TextBox 23"/>
          <p:cNvSpPr txBox="1"/>
          <p:nvPr/>
        </p:nvSpPr>
        <p:spPr>
          <a:xfrm>
            <a:off x="3295334" y="6135295"/>
            <a:ext cx="450628" cy="369332"/>
          </a:xfrm>
          <a:prstGeom prst="rect">
            <a:avLst/>
          </a:prstGeom>
          <a:noFill/>
        </p:spPr>
        <p:txBody>
          <a:bodyPr wrap="square" rtlCol="0">
            <a:spAutoFit/>
          </a:bodyPr>
          <a:lstStyle/>
          <a:p>
            <a:endParaRPr lang="en-US" dirty="0"/>
          </a:p>
        </p:txBody>
      </p:sp>
      <p:sp>
        <p:nvSpPr>
          <p:cNvPr id="26" name="Rectangle 25"/>
          <p:cNvSpPr/>
          <p:nvPr/>
        </p:nvSpPr>
        <p:spPr>
          <a:xfrm>
            <a:off x="4146579" y="6126163"/>
            <a:ext cx="598278" cy="369332"/>
          </a:xfrm>
          <a:prstGeom prst="rect">
            <a:avLst/>
          </a:prstGeom>
        </p:spPr>
        <p:txBody>
          <a:bodyPr wrap="none">
            <a:spAutoFit/>
          </a:bodyPr>
          <a:lstStyle/>
          <a:p>
            <a:r>
              <a:rPr lang="en-US" dirty="0" smtClean="0"/>
              <a:t>Y</a:t>
            </a:r>
            <a:r>
              <a:rPr lang="en-US" baseline="-25000" dirty="0" smtClean="0"/>
              <a:t>FE1</a:t>
            </a:r>
            <a:r>
              <a:rPr lang="en-US" dirty="0" smtClean="0"/>
              <a:t> </a:t>
            </a:r>
            <a:endParaRPr lang="en-US" dirty="0"/>
          </a:p>
        </p:txBody>
      </p:sp>
      <p:sp>
        <p:nvSpPr>
          <p:cNvPr id="30" name="Line 27"/>
          <p:cNvSpPr>
            <a:spLocks noChangeShapeType="1"/>
          </p:cNvSpPr>
          <p:nvPr/>
        </p:nvSpPr>
        <p:spPr bwMode="auto">
          <a:xfrm flipH="1">
            <a:off x="1106087" y="4312327"/>
            <a:ext cx="3248411"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1" name="Line 27"/>
          <p:cNvSpPr>
            <a:spLocks noChangeShapeType="1"/>
          </p:cNvSpPr>
          <p:nvPr/>
        </p:nvSpPr>
        <p:spPr bwMode="auto">
          <a:xfrm>
            <a:off x="1119744" y="3850584"/>
            <a:ext cx="265353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8" name="Freeform 37"/>
          <p:cNvSpPr/>
          <p:nvPr/>
        </p:nvSpPr>
        <p:spPr>
          <a:xfrm>
            <a:off x="1142406" y="2239347"/>
            <a:ext cx="3032381" cy="2682296"/>
          </a:xfrm>
          <a:custGeom>
            <a:avLst/>
            <a:gdLst>
              <a:gd name="connsiteX0" fmla="*/ 0 w 3659655"/>
              <a:gd name="connsiteY0" fmla="*/ 3004002 h 3004002"/>
              <a:gd name="connsiteX1" fmla="*/ 3058810 w 3659655"/>
              <a:gd name="connsiteY1" fmla="*/ 1870674 h 3004002"/>
              <a:gd name="connsiteX2" fmla="*/ 3659648 w 3659655"/>
              <a:gd name="connsiteY2" fmla="*/ 0 h 3004002"/>
            </a:gdLst>
            <a:ahLst/>
            <a:cxnLst>
              <a:cxn ang="0">
                <a:pos x="connsiteX0" y="connsiteY0"/>
              </a:cxn>
              <a:cxn ang="0">
                <a:pos x="connsiteX1" y="connsiteY1"/>
              </a:cxn>
              <a:cxn ang="0">
                <a:pos x="connsiteX2" y="connsiteY2"/>
              </a:cxn>
            </a:cxnLst>
            <a:rect l="l" t="t" r="r" b="b"/>
            <a:pathLst>
              <a:path w="3659655" h="3004002">
                <a:moveTo>
                  <a:pt x="0" y="3004002"/>
                </a:moveTo>
                <a:cubicBezTo>
                  <a:pt x="1224434" y="2687671"/>
                  <a:pt x="2448869" y="2371341"/>
                  <a:pt x="3058810" y="1870674"/>
                </a:cubicBezTo>
                <a:cubicBezTo>
                  <a:pt x="3668751" y="1370007"/>
                  <a:pt x="3659648" y="0"/>
                  <a:pt x="365964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Rectangle 40"/>
          <p:cNvSpPr/>
          <p:nvPr/>
        </p:nvSpPr>
        <p:spPr>
          <a:xfrm>
            <a:off x="742011" y="4127661"/>
            <a:ext cx="400395" cy="369332"/>
          </a:xfrm>
          <a:prstGeom prst="rect">
            <a:avLst/>
          </a:prstGeom>
        </p:spPr>
        <p:txBody>
          <a:bodyPr wrap="none">
            <a:spAutoFit/>
          </a:bodyPr>
          <a:lstStyle/>
          <a:p>
            <a:r>
              <a:rPr lang="en-US" dirty="0" smtClean="0"/>
              <a:t>P</a:t>
            </a:r>
            <a:r>
              <a:rPr lang="en-US" baseline="-25000" dirty="0"/>
              <a:t>1</a:t>
            </a:r>
            <a:r>
              <a:rPr lang="en-US" dirty="0" smtClean="0"/>
              <a:t> </a:t>
            </a:r>
            <a:endParaRPr lang="en-US" dirty="0"/>
          </a:p>
        </p:txBody>
      </p:sp>
      <p:sp>
        <p:nvSpPr>
          <p:cNvPr id="42" name="Rectangle 41"/>
          <p:cNvSpPr/>
          <p:nvPr/>
        </p:nvSpPr>
        <p:spPr>
          <a:xfrm>
            <a:off x="719348" y="3665918"/>
            <a:ext cx="413169" cy="369332"/>
          </a:xfrm>
          <a:prstGeom prst="rect">
            <a:avLst/>
          </a:prstGeom>
        </p:spPr>
        <p:txBody>
          <a:bodyPr wrap="none">
            <a:spAutoFit/>
          </a:bodyPr>
          <a:lstStyle/>
          <a:p>
            <a:r>
              <a:rPr lang="en-US" dirty="0" smtClean="0"/>
              <a:t>P</a:t>
            </a:r>
            <a:r>
              <a:rPr lang="en-US" baseline="-25000" dirty="0"/>
              <a:t>E</a:t>
            </a:r>
            <a:endParaRPr lang="en-US" dirty="0"/>
          </a:p>
        </p:txBody>
      </p:sp>
      <p:sp>
        <p:nvSpPr>
          <p:cNvPr id="44" name="Rectangle 43"/>
          <p:cNvSpPr/>
          <p:nvPr/>
        </p:nvSpPr>
        <p:spPr>
          <a:xfrm>
            <a:off x="5064506" y="4736977"/>
            <a:ext cx="597527" cy="369332"/>
          </a:xfrm>
          <a:prstGeom prst="rect">
            <a:avLst/>
          </a:prstGeom>
        </p:spPr>
        <p:txBody>
          <a:bodyPr wrap="none">
            <a:spAutoFit/>
          </a:bodyPr>
          <a:lstStyle/>
          <a:p>
            <a:r>
              <a:rPr lang="en-US" dirty="0" smtClean="0"/>
              <a:t>AD</a:t>
            </a:r>
            <a:r>
              <a:rPr lang="en-US" baseline="-25000" dirty="0" smtClean="0"/>
              <a:t>1</a:t>
            </a:r>
            <a:r>
              <a:rPr lang="en-US" dirty="0" smtClean="0"/>
              <a:t> </a:t>
            </a:r>
            <a:endParaRPr lang="en-US" dirty="0"/>
          </a:p>
        </p:txBody>
      </p:sp>
      <p:sp>
        <p:nvSpPr>
          <p:cNvPr id="49" name="TextBox 48"/>
          <p:cNvSpPr txBox="1"/>
          <p:nvPr/>
        </p:nvSpPr>
        <p:spPr>
          <a:xfrm>
            <a:off x="3966465" y="1884219"/>
            <a:ext cx="747743" cy="369332"/>
          </a:xfrm>
          <a:prstGeom prst="rect">
            <a:avLst/>
          </a:prstGeom>
          <a:noFill/>
        </p:spPr>
        <p:txBody>
          <a:bodyPr wrap="square" rtlCol="0">
            <a:spAutoFit/>
          </a:bodyPr>
          <a:lstStyle/>
          <a:p>
            <a:r>
              <a:rPr lang="en-US" dirty="0" smtClean="0"/>
              <a:t>SRAS</a:t>
            </a:r>
            <a:endParaRPr lang="en-US" dirty="0"/>
          </a:p>
        </p:txBody>
      </p:sp>
      <p:sp>
        <p:nvSpPr>
          <p:cNvPr id="50" name="TextBox 49"/>
          <p:cNvSpPr txBox="1"/>
          <p:nvPr/>
        </p:nvSpPr>
        <p:spPr>
          <a:xfrm>
            <a:off x="3295334" y="1870015"/>
            <a:ext cx="747743" cy="369332"/>
          </a:xfrm>
          <a:prstGeom prst="rect">
            <a:avLst/>
          </a:prstGeom>
          <a:noFill/>
        </p:spPr>
        <p:txBody>
          <a:bodyPr wrap="square" rtlCol="0">
            <a:spAutoFit/>
          </a:bodyPr>
          <a:lstStyle/>
          <a:p>
            <a:r>
              <a:rPr lang="en-US" dirty="0"/>
              <a:t>L</a:t>
            </a:r>
            <a:r>
              <a:rPr lang="en-US" dirty="0" smtClean="0"/>
              <a:t>RAS</a:t>
            </a:r>
            <a:endParaRPr lang="en-US" dirty="0"/>
          </a:p>
        </p:txBody>
      </p:sp>
      <p:sp>
        <p:nvSpPr>
          <p:cNvPr id="32" name="TextBox 31"/>
          <p:cNvSpPr txBox="1"/>
          <p:nvPr/>
        </p:nvSpPr>
        <p:spPr>
          <a:xfrm>
            <a:off x="6049344" y="2558001"/>
            <a:ext cx="2937814" cy="3477875"/>
          </a:xfrm>
          <a:prstGeom prst="rect">
            <a:avLst/>
          </a:prstGeom>
          <a:solidFill>
            <a:srgbClr val="C3AFCC"/>
          </a:solidFill>
        </p:spPr>
        <p:txBody>
          <a:bodyPr wrap="square" rtlCol="0">
            <a:spAutoFit/>
          </a:bodyPr>
          <a:lstStyle/>
          <a:p>
            <a:r>
              <a:rPr lang="en-US" sz="2000" dirty="0"/>
              <a:t>Lower production costs for firms allow them to produce more goods and services and sell their product for lower prices, increasing the full-employment level of output and reducing long-term unemployment in the economy.</a:t>
            </a:r>
          </a:p>
        </p:txBody>
      </p:sp>
      <p:sp>
        <p:nvSpPr>
          <p:cNvPr id="33" name="Freeform 32"/>
          <p:cNvSpPr/>
          <p:nvPr/>
        </p:nvSpPr>
        <p:spPr>
          <a:xfrm>
            <a:off x="1779143" y="3051062"/>
            <a:ext cx="2935065" cy="2325335"/>
          </a:xfrm>
          <a:custGeom>
            <a:avLst/>
            <a:gdLst>
              <a:gd name="connsiteX0" fmla="*/ 0 w 3659655"/>
              <a:gd name="connsiteY0" fmla="*/ 3004002 h 3004002"/>
              <a:gd name="connsiteX1" fmla="*/ 3058810 w 3659655"/>
              <a:gd name="connsiteY1" fmla="*/ 1870674 h 3004002"/>
              <a:gd name="connsiteX2" fmla="*/ 3659648 w 3659655"/>
              <a:gd name="connsiteY2" fmla="*/ 0 h 3004002"/>
            </a:gdLst>
            <a:ahLst/>
            <a:cxnLst>
              <a:cxn ang="0">
                <a:pos x="connsiteX0" y="connsiteY0"/>
              </a:cxn>
              <a:cxn ang="0">
                <a:pos x="connsiteX1" y="connsiteY1"/>
              </a:cxn>
              <a:cxn ang="0">
                <a:pos x="connsiteX2" y="connsiteY2"/>
              </a:cxn>
            </a:cxnLst>
            <a:rect l="l" t="t" r="r" b="b"/>
            <a:pathLst>
              <a:path w="3659655" h="3004002">
                <a:moveTo>
                  <a:pt x="0" y="3004002"/>
                </a:moveTo>
                <a:cubicBezTo>
                  <a:pt x="1224434" y="2687671"/>
                  <a:pt x="2448869" y="2371341"/>
                  <a:pt x="3058810" y="1870674"/>
                </a:cubicBezTo>
                <a:cubicBezTo>
                  <a:pt x="3668751" y="1370007"/>
                  <a:pt x="3659648" y="0"/>
                  <a:pt x="365964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Connector 33"/>
          <p:cNvCxnSpPr/>
          <p:nvPr/>
        </p:nvCxnSpPr>
        <p:spPr>
          <a:xfrm flipV="1">
            <a:off x="4355174" y="2694102"/>
            <a:ext cx="27311" cy="3432061"/>
          </a:xfrm>
          <a:prstGeom prst="line">
            <a:avLst/>
          </a:prstGeom>
        </p:spPr>
        <p:style>
          <a:lnRef idx="3">
            <a:schemeClr val="dk1"/>
          </a:lnRef>
          <a:fillRef idx="0">
            <a:schemeClr val="dk1"/>
          </a:fillRef>
          <a:effectRef idx="2">
            <a:schemeClr val="dk1"/>
          </a:effectRef>
          <a:fontRef idx="minor">
            <a:schemeClr val="tx1"/>
          </a:fontRef>
        </p:style>
      </p:cxnSp>
      <p:sp>
        <p:nvSpPr>
          <p:cNvPr id="35" name="TextBox 34"/>
          <p:cNvSpPr txBox="1"/>
          <p:nvPr/>
        </p:nvSpPr>
        <p:spPr>
          <a:xfrm>
            <a:off x="4174787" y="2309168"/>
            <a:ext cx="889719" cy="369332"/>
          </a:xfrm>
          <a:prstGeom prst="rect">
            <a:avLst/>
          </a:prstGeom>
          <a:noFill/>
        </p:spPr>
        <p:txBody>
          <a:bodyPr wrap="square" rtlCol="0">
            <a:spAutoFit/>
          </a:bodyPr>
          <a:lstStyle/>
          <a:p>
            <a:r>
              <a:rPr lang="en-US" dirty="0" smtClean="0"/>
              <a:t>LRAS</a:t>
            </a:r>
            <a:r>
              <a:rPr lang="en-US" baseline="-25000" dirty="0" smtClean="0"/>
              <a:t>1</a:t>
            </a:r>
            <a:endParaRPr lang="en-US" baseline="-25000" dirty="0"/>
          </a:p>
        </p:txBody>
      </p:sp>
      <p:sp>
        <p:nvSpPr>
          <p:cNvPr id="36" name="TextBox 35"/>
          <p:cNvSpPr txBox="1"/>
          <p:nvPr/>
        </p:nvSpPr>
        <p:spPr>
          <a:xfrm>
            <a:off x="4690634" y="2714193"/>
            <a:ext cx="971399" cy="369332"/>
          </a:xfrm>
          <a:prstGeom prst="rect">
            <a:avLst/>
          </a:prstGeom>
          <a:noFill/>
        </p:spPr>
        <p:txBody>
          <a:bodyPr wrap="square" rtlCol="0">
            <a:spAutoFit/>
          </a:bodyPr>
          <a:lstStyle/>
          <a:p>
            <a:r>
              <a:rPr lang="en-US" dirty="0" smtClean="0"/>
              <a:t>SRAS</a:t>
            </a:r>
            <a:r>
              <a:rPr lang="en-US" baseline="-25000" dirty="0" smtClean="0"/>
              <a:t>1</a:t>
            </a:r>
            <a:endParaRPr lang="en-US" baseline="-25000" dirty="0"/>
          </a:p>
        </p:txBody>
      </p:sp>
    </p:spTree>
    <p:extLst>
      <p:ext uri="{BB962C8B-B14F-4D97-AF65-F5344CB8AC3E}">
        <p14:creationId xmlns:p14="http://schemas.microsoft.com/office/powerpoint/2010/main" val="24822835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Productivity growth</a:t>
            </a:r>
            <a:endParaRPr lang="en-US" dirty="0"/>
          </a:p>
        </p:txBody>
      </p:sp>
      <p:sp>
        <p:nvSpPr>
          <p:cNvPr id="3" name="Content Placeholder 2"/>
          <p:cNvSpPr>
            <a:spLocks noGrp="1"/>
          </p:cNvSpPr>
          <p:nvPr>
            <p:ph idx="1"/>
          </p:nvPr>
        </p:nvSpPr>
        <p:spPr>
          <a:xfrm>
            <a:off x="685800" y="1293152"/>
            <a:ext cx="7772400" cy="4289550"/>
          </a:xfrm>
        </p:spPr>
        <p:txBody>
          <a:bodyPr/>
          <a:lstStyle/>
          <a:p>
            <a:r>
              <a:rPr lang="en-US" sz="2800" dirty="0" smtClean="0"/>
              <a:t>Productivity refers to the amount of output attributable to each unit of input.</a:t>
            </a:r>
          </a:p>
          <a:p>
            <a:r>
              <a:rPr lang="en-US" sz="2800" dirty="0" smtClean="0"/>
              <a:t>Productivity is an important source of growth, as the more productive a nation’s resources (land, labor and capital), the more output and income can be generated on a per capita basis.</a:t>
            </a:r>
          </a:p>
          <a:p>
            <a:r>
              <a:rPr lang="en-US" sz="2800" dirty="0" smtClean="0"/>
              <a:t>Sources of growth:</a:t>
            </a:r>
          </a:p>
          <a:p>
            <a:pPr lvl="1"/>
            <a:r>
              <a:rPr lang="en-US" sz="2800" dirty="0" smtClean="0"/>
              <a:t>Physical capital</a:t>
            </a:r>
          </a:p>
          <a:p>
            <a:pPr lvl="1"/>
            <a:r>
              <a:rPr lang="en-US" sz="2800" dirty="0" smtClean="0"/>
              <a:t>Human capital</a:t>
            </a:r>
          </a:p>
          <a:p>
            <a:pPr marL="468630" lvl="1" indent="0">
              <a:buNone/>
            </a:pPr>
            <a:endParaRPr lang="en-US" dirty="0"/>
          </a:p>
        </p:txBody>
      </p:sp>
    </p:spTree>
    <p:extLst>
      <p:ext uri="{BB962C8B-B14F-4D97-AF65-F5344CB8AC3E}">
        <p14:creationId xmlns:p14="http://schemas.microsoft.com/office/powerpoint/2010/main" val="2641408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Sources of productivity growth</a:t>
            </a:r>
            <a:endParaRPr lang="en-US" dirty="0"/>
          </a:p>
        </p:txBody>
      </p:sp>
      <p:sp>
        <p:nvSpPr>
          <p:cNvPr id="3" name="Content Placeholder 2"/>
          <p:cNvSpPr>
            <a:spLocks noGrp="1"/>
          </p:cNvSpPr>
          <p:nvPr>
            <p:ph idx="1"/>
          </p:nvPr>
        </p:nvSpPr>
        <p:spPr>
          <a:xfrm>
            <a:off x="685800" y="1223369"/>
            <a:ext cx="7772400" cy="4317462"/>
          </a:xfrm>
        </p:spPr>
        <p:txBody>
          <a:bodyPr>
            <a:normAutofit fontScale="85000" lnSpcReduction="20000"/>
          </a:bodyPr>
          <a:lstStyle/>
          <a:p>
            <a:r>
              <a:rPr lang="en-US" sz="3200" dirty="0" smtClean="0"/>
              <a:t>Physical capital</a:t>
            </a:r>
          </a:p>
          <a:p>
            <a:pPr lvl="1"/>
            <a:r>
              <a:rPr lang="en-US" sz="2800" dirty="0" smtClean="0"/>
              <a:t>Human-made resources employed in the production of goods and services</a:t>
            </a:r>
          </a:p>
          <a:p>
            <a:pPr lvl="1"/>
            <a:r>
              <a:rPr lang="en-US" sz="2800" dirty="0" smtClean="0"/>
              <a:t>Factories, robots, computers, buildings, tools and other such equipment </a:t>
            </a:r>
          </a:p>
          <a:p>
            <a:pPr lvl="1"/>
            <a:r>
              <a:rPr lang="en-US" sz="2800" dirty="0" smtClean="0"/>
              <a:t>Higher national levels of private investment increase the quantity and the quality of physical capital, which makes the workers more productive and leads to long-run economic growth.</a:t>
            </a:r>
          </a:p>
          <a:p>
            <a:pPr lvl="1"/>
            <a:r>
              <a:rPr lang="en-US" sz="2800" dirty="0" smtClean="0"/>
              <a:t>Increases in quality of capital and technology leads to vast improvements in worker productivity and, therefore, higher rates of growth.</a:t>
            </a:r>
          </a:p>
          <a:p>
            <a:pPr lvl="1"/>
            <a:endParaRPr lang="en-US" dirty="0"/>
          </a:p>
        </p:txBody>
      </p:sp>
    </p:spTree>
    <p:extLst>
      <p:ext uri="{BB962C8B-B14F-4D97-AF65-F5344CB8AC3E}">
        <p14:creationId xmlns:p14="http://schemas.microsoft.com/office/powerpoint/2010/main" val="24187015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Sources of productivity growth</a:t>
            </a:r>
            <a:endParaRPr lang="en-US" dirty="0"/>
          </a:p>
        </p:txBody>
      </p:sp>
      <p:sp>
        <p:nvSpPr>
          <p:cNvPr id="3" name="Content Placeholder 2"/>
          <p:cNvSpPr>
            <a:spLocks noGrp="1"/>
          </p:cNvSpPr>
          <p:nvPr>
            <p:ph idx="1"/>
          </p:nvPr>
        </p:nvSpPr>
        <p:spPr>
          <a:xfrm>
            <a:off x="685800" y="1223369"/>
            <a:ext cx="7772400" cy="4317462"/>
          </a:xfrm>
        </p:spPr>
        <p:txBody>
          <a:bodyPr>
            <a:normAutofit lnSpcReduction="10000"/>
          </a:bodyPr>
          <a:lstStyle/>
          <a:p>
            <a:r>
              <a:rPr lang="en-US" sz="3200" dirty="0" smtClean="0"/>
              <a:t>Human capital</a:t>
            </a:r>
          </a:p>
          <a:p>
            <a:pPr lvl="1"/>
            <a:r>
              <a:rPr lang="en-US" sz="2800" dirty="0" smtClean="0"/>
              <a:t>Refers to the value of labor created through education, training, knowledge and health.</a:t>
            </a:r>
          </a:p>
          <a:p>
            <a:pPr lvl="1"/>
            <a:r>
              <a:rPr lang="en-US" sz="2800" dirty="0" smtClean="0"/>
              <a:t>“Adding more people to any community causes problems, but people are also the means to solve these problems.  The main fuel to speed the world’s progress is our stock of knowledge, and the brake is our lack of imagination.  The ultimate resource is people – skilled, spirited, hopeful people.” – Julian Simon (Economist)</a:t>
            </a:r>
          </a:p>
          <a:p>
            <a:pPr lvl="1"/>
            <a:endParaRPr lang="en-US" dirty="0"/>
          </a:p>
        </p:txBody>
      </p:sp>
    </p:spTree>
    <p:extLst>
      <p:ext uri="{BB962C8B-B14F-4D97-AF65-F5344CB8AC3E}">
        <p14:creationId xmlns:p14="http://schemas.microsoft.com/office/powerpoint/2010/main" val="28782308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813989"/>
          </a:xfrm>
        </p:spPr>
        <p:txBody>
          <a:bodyPr>
            <a:normAutofit/>
          </a:bodyPr>
          <a:lstStyle/>
          <a:p>
            <a:pPr algn="ctr"/>
            <a:r>
              <a:rPr lang="en-US" sz="2800" dirty="0" smtClean="0"/>
              <a:t>Consequences of economic growth</a:t>
            </a:r>
            <a:endParaRPr lang="en-US" sz="2800" dirty="0"/>
          </a:p>
        </p:txBody>
      </p:sp>
      <p:sp>
        <p:nvSpPr>
          <p:cNvPr id="3" name="Content Placeholder 2"/>
          <p:cNvSpPr>
            <a:spLocks noGrp="1"/>
          </p:cNvSpPr>
          <p:nvPr>
            <p:ph idx="1"/>
          </p:nvPr>
        </p:nvSpPr>
        <p:spPr>
          <a:xfrm>
            <a:off x="685800" y="1096632"/>
            <a:ext cx="7772400" cy="4402329"/>
          </a:xfrm>
        </p:spPr>
        <p:txBody>
          <a:bodyPr>
            <a:noAutofit/>
          </a:bodyPr>
          <a:lstStyle/>
          <a:p>
            <a:r>
              <a:rPr lang="en-US" sz="2400" dirty="0" smtClean="0"/>
              <a:t>Increase in the average level of income and consumption in a nation</a:t>
            </a:r>
          </a:p>
          <a:p>
            <a:r>
              <a:rPr lang="en-US" sz="2400" dirty="0" smtClean="0"/>
              <a:t>Externalities</a:t>
            </a:r>
          </a:p>
          <a:p>
            <a:r>
              <a:rPr lang="en-US" sz="2400" dirty="0" smtClean="0"/>
              <a:t>Inflation</a:t>
            </a:r>
          </a:p>
          <a:p>
            <a:r>
              <a:rPr lang="en-US" sz="2400" dirty="0" smtClean="0"/>
              <a:t>Resource depletion</a:t>
            </a:r>
          </a:p>
          <a:p>
            <a:r>
              <a:rPr lang="en-US" sz="2400" dirty="0" smtClean="0"/>
              <a:t>Structural unemployment</a:t>
            </a:r>
          </a:p>
          <a:p>
            <a:r>
              <a:rPr lang="en-US" sz="2400" dirty="0" smtClean="0"/>
              <a:t>Composition of output (capital </a:t>
            </a:r>
            <a:r>
              <a:rPr lang="en-US" sz="2400" dirty="0" err="1" smtClean="0"/>
              <a:t>vs</a:t>
            </a:r>
            <a:r>
              <a:rPr lang="en-US" sz="2400" dirty="0" smtClean="0"/>
              <a:t> consumer goods and military </a:t>
            </a:r>
            <a:r>
              <a:rPr lang="en-US" sz="2400" dirty="0" err="1" smtClean="0"/>
              <a:t>vs</a:t>
            </a:r>
            <a:r>
              <a:rPr lang="en-US" sz="2400" dirty="0" smtClean="0"/>
              <a:t> civilian goods)</a:t>
            </a:r>
          </a:p>
          <a:p>
            <a:r>
              <a:rPr lang="en-US" sz="2400" dirty="0" smtClean="0"/>
              <a:t>Unequal income distribution</a:t>
            </a:r>
          </a:p>
          <a:p>
            <a:r>
              <a:rPr lang="en-US" sz="2400" dirty="0" smtClean="0"/>
              <a:t>Effect on the balance of payments</a:t>
            </a:r>
            <a:endParaRPr lang="en-US" sz="2400" dirty="0"/>
          </a:p>
        </p:txBody>
      </p:sp>
    </p:spTree>
    <p:extLst>
      <p:ext uri="{BB962C8B-B14F-4D97-AF65-F5344CB8AC3E}">
        <p14:creationId xmlns:p14="http://schemas.microsoft.com/office/powerpoint/2010/main" val="371894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See page 335</a:t>
            </a:r>
          </a:p>
          <a:p>
            <a:pPr lvl="1"/>
            <a:r>
              <a:rPr lang="en-US" sz="2400" dirty="0" smtClean="0"/>
              <a:t>A better-educated workforce correlates with higher per capita income</a:t>
            </a:r>
          </a:p>
          <a:p>
            <a:pPr lvl="1"/>
            <a:endParaRPr lang="en-US" sz="2400" dirty="0"/>
          </a:p>
          <a:p>
            <a:pPr lvl="1"/>
            <a:r>
              <a:rPr lang="en-US" sz="2400" dirty="0" smtClean="0"/>
              <a:t>Exercise:</a:t>
            </a:r>
          </a:p>
          <a:p>
            <a:pPr lvl="2"/>
            <a:r>
              <a:rPr lang="en-US" sz="2200" dirty="0">
                <a:hlinkClick r:id="rId2"/>
              </a:rPr>
              <a:t>http://www.contentextra.com/bacconline/bacContentFiles/EconomicFiles/Quizzes/Eco_C15/</a:t>
            </a:r>
            <a:r>
              <a:rPr lang="en-US" sz="2200" dirty="0" smtClean="0">
                <a:hlinkClick r:id="rId2"/>
              </a:rPr>
              <a:t>Intro.html</a:t>
            </a:r>
            <a:endParaRPr lang="en-US" sz="2200" dirty="0" smtClean="0"/>
          </a:p>
          <a:p>
            <a:pPr marL="868680" lvl="2" indent="0">
              <a:buNone/>
            </a:pPr>
            <a:endParaRPr lang="en-US" sz="2200" dirty="0"/>
          </a:p>
        </p:txBody>
      </p:sp>
    </p:spTree>
    <p:extLst>
      <p:ext uri="{BB962C8B-B14F-4D97-AF65-F5344CB8AC3E}">
        <p14:creationId xmlns:p14="http://schemas.microsoft.com/office/powerpoint/2010/main" val="16497436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Economic growth</a:t>
            </a:r>
            <a:endParaRPr lang="en-US" dirty="0"/>
          </a:p>
        </p:txBody>
      </p:sp>
      <p:sp>
        <p:nvSpPr>
          <p:cNvPr id="3" name="Content Placeholder 2"/>
          <p:cNvSpPr>
            <a:spLocks noGrp="1"/>
          </p:cNvSpPr>
          <p:nvPr>
            <p:ph idx="1"/>
          </p:nvPr>
        </p:nvSpPr>
        <p:spPr>
          <a:xfrm>
            <a:off x="685800" y="1251283"/>
            <a:ext cx="7772400" cy="3733800"/>
          </a:xfrm>
        </p:spPr>
        <p:txBody>
          <a:bodyPr>
            <a:noAutofit/>
          </a:bodyPr>
          <a:lstStyle/>
          <a:p>
            <a:r>
              <a:rPr lang="en-US" sz="2800" dirty="0" smtClean="0"/>
              <a:t>Is an increase in the total output of goods and services (GDP) in a nation over time.</a:t>
            </a:r>
          </a:p>
          <a:p>
            <a:pPr marL="68580" indent="0">
              <a:buNone/>
            </a:pPr>
            <a:endParaRPr lang="en-US" sz="2800" dirty="0" smtClean="0"/>
          </a:p>
          <a:p>
            <a:r>
              <a:rPr lang="en-US" sz="2800" dirty="0" smtClean="0"/>
              <a:t>It is achieved through the increase in the nation’s AD and/or its AS</a:t>
            </a:r>
          </a:p>
          <a:p>
            <a:pPr marL="68580" indent="0">
              <a:buNone/>
            </a:pPr>
            <a:endParaRPr lang="en-US" sz="2800" dirty="0" smtClean="0"/>
          </a:p>
          <a:p>
            <a:r>
              <a:rPr lang="en-US" sz="2800" dirty="0" smtClean="0"/>
              <a:t>As nation’s output increases over time, the quantity and quality of goods and services available to the people of the nation increases</a:t>
            </a:r>
            <a:endParaRPr lang="en-US" sz="2800" dirty="0"/>
          </a:p>
        </p:txBody>
      </p:sp>
    </p:spTree>
    <p:extLst>
      <p:ext uri="{BB962C8B-B14F-4D97-AF65-F5344CB8AC3E}">
        <p14:creationId xmlns:p14="http://schemas.microsoft.com/office/powerpoint/2010/main" val="10259770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Calculating economic growth (HL)</a:t>
            </a:r>
            <a:endParaRPr lang="en-US" dirty="0"/>
          </a:p>
        </p:txBody>
      </p:sp>
      <p:sp>
        <p:nvSpPr>
          <p:cNvPr id="3" name="Content Placeholder 2"/>
          <p:cNvSpPr>
            <a:spLocks noGrp="1"/>
          </p:cNvSpPr>
          <p:nvPr>
            <p:ph idx="1"/>
          </p:nvPr>
        </p:nvSpPr>
        <p:spPr/>
        <p:txBody>
          <a:bodyPr>
            <a:normAutofit/>
          </a:bodyPr>
          <a:lstStyle/>
          <a:p>
            <a:r>
              <a:rPr lang="en-US" sz="2800" dirty="0" smtClean="0"/>
              <a:t>Growth Rate (GR) = </a:t>
            </a:r>
            <a:r>
              <a:rPr lang="en-US" sz="2800" u="sng" dirty="0" smtClean="0"/>
              <a:t>GDP(2) – GDP(1)</a:t>
            </a:r>
            <a:r>
              <a:rPr lang="en-US" sz="2800" dirty="0" smtClean="0"/>
              <a:t> x 100</a:t>
            </a:r>
            <a:endParaRPr lang="en-US" sz="2800" u="sng" dirty="0" smtClean="0"/>
          </a:p>
          <a:p>
            <a:pPr marL="68580" indent="0">
              <a:buNone/>
            </a:pPr>
            <a:r>
              <a:rPr lang="en-US" sz="2800" dirty="0"/>
              <a:t>	</a:t>
            </a:r>
            <a:r>
              <a:rPr lang="en-US" sz="2800" dirty="0" smtClean="0"/>
              <a:t>				GDP(1)</a:t>
            </a:r>
          </a:p>
          <a:p>
            <a:r>
              <a:rPr lang="en-US" sz="2800" dirty="0" smtClean="0"/>
              <a:t>Economic GR varies from country to country</a:t>
            </a:r>
          </a:p>
          <a:p>
            <a:r>
              <a:rPr lang="en-US" sz="2800" dirty="0" smtClean="0"/>
              <a:t>Positive GR indicates the total output of goods and services has increased from one year to the next</a:t>
            </a:r>
          </a:p>
          <a:p>
            <a:r>
              <a:rPr lang="en-US" sz="2800" dirty="0" smtClean="0"/>
              <a:t>Negative GR is evidence of recession, caused by either decrease in AD or a decrease in AS</a:t>
            </a:r>
          </a:p>
        </p:txBody>
      </p:sp>
    </p:spTree>
    <p:extLst>
      <p:ext uri="{BB962C8B-B14F-4D97-AF65-F5344CB8AC3E}">
        <p14:creationId xmlns:p14="http://schemas.microsoft.com/office/powerpoint/2010/main" val="5525210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Formulas:</a:t>
            </a:r>
            <a:endParaRPr lang="en-US" dirty="0"/>
          </a:p>
        </p:txBody>
      </p:sp>
      <p:sp>
        <p:nvSpPr>
          <p:cNvPr id="3" name="Content Placeholder 2"/>
          <p:cNvSpPr>
            <a:spLocks noGrp="1"/>
          </p:cNvSpPr>
          <p:nvPr>
            <p:ph idx="1"/>
          </p:nvPr>
        </p:nvSpPr>
        <p:spPr/>
        <p:txBody>
          <a:bodyPr>
            <a:normAutofit/>
          </a:bodyPr>
          <a:lstStyle/>
          <a:p>
            <a:r>
              <a:rPr lang="en-US" sz="2800" dirty="0" smtClean="0"/>
              <a:t>Nominal GDP = total value of output (sum of [price x </a:t>
            </a:r>
            <a:r>
              <a:rPr lang="en-US" sz="2800" dirty="0" err="1" smtClean="0"/>
              <a:t>qty</a:t>
            </a:r>
            <a:r>
              <a:rPr lang="en-US" sz="2800" dirty="0" smtClean="0"/>
              <a:t>] of several products</a:t>
            </a:r>
          </a:p>
          <a:p>
            <a:r>
              <a:rPr lang="en-US" sz="2800" dirty="0" smtClean="0"/>
              <a:t>Nominal GDP GR = GDP2 – GDP1 / GDP1 x 100</a:t>
            </a:r>
          </a:p>
          <a:p>
            <a:r>
              <a:rPr lang="en-US" sz="2800" dirty="0" smtClean="0"/>
              <a:t>Real GDP = GDP nominal / CPI x .01</a:t>
            </a:r>
          </a:p>
          <a:p>
            <a:r>
              <a:rPr lang="en-US" sz="2800" dirty="0" smtClean="0"/>
              <a:t>CPI index = (Price of B2 / Price of B1) x 100</a:t>
            </a:r>
          </a:p>
          <a:p>
            <a:r>
              <a:rPr lang="en-US" sz="2800" dirty="0" smtClean="0"/>
              <a:t>Real GDP GR = real GDP2 – real GDP1 / real GDP1 x 100</a:t>
            </a:r>
            <a:endParaRPr lang="en-US" sz="2800" dirty="0"/>
          </a:p>
        </p:txBody>
      </p:sp>
    </p:spTree>
    <p:extLst>
      <p:ext uri="{BB962C8B-B14F-4D97-AF65-F5344CB8AC3E}">
        <p14:creationId xmlns:p14="http://schemas.microsoft.com/office/powerpoint/2010/main" val="695678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dirty="0" smtClean="0"/>
              <a:t>See pages 338-339</a:t>
            </a:r>
          </a:p>
          <a:p>
            <a:pPr marL="68580" indent="0">
              <a:buNone/>
            </a:pPr>
            <a:endParaRPr lang="en-US" sz="2800" dirty="0" smtClean="0"/>
          </a:p>
          <a:p>
            <a:r>
              <a:rPr lang="en-US" sz="2800" dirty="0" smtClean="0"/>
              <a:t>HL exercises on page 340</a:t>
            </a:r>
            <a:endParaRPr lang="en-US" sz="2800" dirty="0"/>
          </a:p>
        </p:txBody>
      </p:sp>
    </p:spTree>
    <p:extLst>
      <p:ext uri="{BB962C8B-B14F-4D97-AF65-F5344CB8AC3E}">
        <p14:creationId xmlns:p14="http://schemas.microsoft.com/office/powerpoint/2010/main" val="1843509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800032"/>
          </a:xfrm>
        </p:spPr>
        <p:txBody>
          <a:bodyPr/>
          <a:lstStyle/>
          <a:p>
            <a:pPr algn="ctr"/>
            <a:r>
              <a:rPr lang="en-US" dirty="0" smtClean="0"/>
              <a:t>Economic growth</a:t>
            </a:r>
            <a:endParaRPr lang="en-US" dirty="0"/>
          </a:p>
        </p:txBody>
      </p:sp>
      <p:pic>
        <p:nvPicPr>
          <p:cNvPr id="6" name="(Macro) Episode 22_ Growth - YouTube_1280x720.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6334" y="1074670"/>
            <a:ext cx="8177618" cy="5219826"/>
          </a:xfrm>
        </p:spPr>
      </p:pic>
    </p:spTree>
    <p:extLst>
      <p:ext uri="{BB962C8B-B14F-4D97-AF65-F5344CB8AC3E}">
        <p14:creationId xmlns:p14="http://schemas.microsoft.com/office/powerpoint/2010/main" val="29189584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GdP</a:t>
            </a:r>
            <a:r>
              <a:rPr lang="en-US" dirty="0" smtClean="0"/>
              <a:t>  VS  GDP PER CAPITA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66256848"/>
              </p:ext>
            </p:extLst>
          </p:nvPr>
        </p:nvGraphicFramePr>
        <p:xfrm>
          <a:off x="376238" y="1417636"/>
          <a:ext cx="8359776" cy="3718448"/>
        </p:xfrm>
        <a:graphic>
          <a:graphicData uri="http://schemas.openxmlformats.org/drawingml/2006/table">
            <a:tbl>
              <a:tblPr firstRow="1" bandRow="1">
                <a:tableStyleId>{5C22544A-7EE6-4342-B048-85BDC9FD1C3A}</a:tableStyleId>
              </a:tblPr>
              <a:tblGrid>
                <a:gridCol w="2089944"/>
                <a:gridCol w="2089944"/>
                <a:gridCol w="2089944"/>
                <a:gridCol w="2089944"/>
              </a:tblGrid>
              <a:tr h="1120872">
                <a:tc>
                  <a:txBody>
                    <a:bodyPr/>
                    <a:lstStyle/>
                    <a:p>
                      <a:endParaRPr lang="en-US" dirty="0"/>
                    </a:p>
                  </a:txBody>
                  <a:tcPr/>
                </a:tc>
                <a:tc>
                  <a:txBody>
                    <a:bodyPr/>
                    <a:lstStyle/>
                    <a:p>
                      <a:pPr algn="ctr"/>
                      <a:r>
                        <a:rPr lang="en-US" dirty="0" smtClean="0"/>
                        <a:t>GDP (2008)/BILLIONS OF $</a:t>
                      </a:r>
                      <a:endParaRPr lang="en-US" dirty="0"/>
                    </a:p>
                  </a:txBody>
                  <a:tcPr/>
                </a:tc>
                <a:tc>
                  <a:txBody>
                    <a:bodyPr/>
                    <a:lstStyle/>
                    <a:p>
                      <a:pPr algn="ctr"/>
                      <a:r>
                        <a:rPr lang="en-US" dirty="0" smtClean="0"/>
                        <a:t>POPULATION</a:t>
                      </a:r>
                      <a:r>
                        <a:rPr lang="en-US" baseline="0" dirty="0" smtClean="0"/>
                        <a:t> (2008)</a:t>
                      </a:r>
                      <a:endParaRPr lang="en-US" dirty="0"/>
                    </a:p>
                  </a:txBody>
                  <a:tcPr/>
                </a:tc>
                <a:tc>
                  <a:txBody>
                    <a:bodyPr/>
                    <a:lstStyle/>
                    <a:p>
                      <a:pPr algn="ctr"/>
                      <a:r>
                        <a:rPr lang="en-US" dirty="0" smtClean="0"/>
                        <a:t>GDP PER CAPITA/$</a:t>
                      </a:r>
                      <a:endParaRPr lang="en-US" dirty="0"/>
                    </a:p>
                  </a:txBody>
                  <a:tcPr/>
                </a:tc>
              </a:tr>
              <a:tr h="649394">
                <a:tc>
                  <a:txBody>
                    <a:bodyPr/>
                    <a:lstStyle/>
                    <a:p>
                      <a:r>
                        <a:rPr lang="en-US" dirty="0" smtClean="0"/>
                        <a:t>GERMANY</a:t>
                      </a:r>
                      <a:endParaRPr lang="en-US" dirty="0"/>
                    </a:p>
                  </a:txBody>
                  <a:tcPr/>
                </a:tc>
                <a:tc>
                  <a:txBody>
                    <a:bodyPr/>
                    <a:lstStyle/>
                    <a:p>
                      <a:pPr algn="ctr"/>
                      <a:r>
                        <a:rPr lang="en-US" dirty="0" smtClean="0"/>
                        <a:t>2,816</a:t>
                      </a:r>
                      <a:endParaRPr lang="en-US" dirty="0"/>
                    </a:p>
                  </a:txBody>
                  <a:tcPr/>
                </a:tc>
                <a:tc>
                  <a:txBody>
                    <a:bodyPr/>
                    <a:lstStyle/>
                    <a:p>
                      <a:pPr algn="ctr"/>
                      <a:r>
                        <a:rPr lang="en-US" dirty="0" smtClean="0"/>
                        <a:t>82,329,758</a:t>
                      </a:r>
                      <a:endParaRPr lang="en-US" dirty="0"/>
                    </a:p>
                  </a:txBody>
                  <a:tcPr/>
                </a:tc>
                <a:tc>
                  <a:txBody>
                    <a:bodyPr/>
                    <a:lstStyle/>
                    <a:p>
                      <a:pPr algn="ctr"/>
                      <a:r>
                        <a:rPr lang="en-US" dirty="0" smtClean="0"/>
                        <a:t>34,204</a:t>
                      </a:r>
                      <a:endParaRPr lang="en-US" dirty="0"/>
                    </a:p>
                  </a:txBody>
                  <a:tcPr/>
                </a:tc>
              </a:tr>
              <a:tr h="649394">
                <a:tc>
                  <a:txBody>
                    <a:bodyPr/>
                    <a:lstStyle/>
                    <a:p>
                      <a:r>
                        <a:rPr lang="en-US" dirty="0" smtClean="0"/>
                        <a:t>INDIA</a:t>
                      </a:r>
                      <a:endParaRPr lang="en-US" dirty="0"/>
                    </a:p>
                  </a:txBody>
                  <a:tcPr/>
                </a:tc>
                <a:tc>
                  <a:txBody>
                    <a:bodyPr/>
                    <a:lstStyle/>
                    <a:p>
                      <a:pPr algn="ctr"/>
                      <a:r>
                        <a:rPr lang="en-US" dirty="0" smtClean="0"/>
                        <a:t>2,816</a:t>
                      </a:r>
                      <a:endParaRPr lang="en-US" dirty="0"/>
                    </a:p>
                  </a:txBody>
                  <a:tcPr/>
                </a:tc>
                <a:tc>
                  <a:txBody>
                    <a:bodyPr/>
                    <a:lstStyle/>
                    <a:p>
                      <a:pPr algn="ctr"/>
                      <a:r>
                        <a:rPr lang="en-US" dirty="0" smtClean="0"/>
                        <a:t>1,166,079,217</a:t>
                      </a:r>
                      <a:endParaRPr lang="en-US" dirty="0"/>
                    </a:p>
                  </a:txBody>
                  <a:tcPr/>
                </a:tc>
                <a:tc>
                  <a:txBody>
                    <a:bodyPr/>
                    <a:lstStyle/>
                    <a:p>
                      <a:pPr algn="ctr"/>
                      <a:r>
                        <a:rPr lang="en-US" dirty="0" smtClean="0"/>
                        <a:t>2,415</a:t>
                      </a:r>
                      <a:endParaRPr lang="en-US" dirty="0"/>
                    </a:p>
                  </a:txBody>
                  <a:tcPr/>
                </a:tc>
              </a:tr>
              <a:tr h="649394">
                <a:tc>
                  <a:txBody>
                    <a:bodyPr/>
                    <a:lstStyle/>
                    <a:p>
                      <a:r>
                        <a:rPr lang="en-US" dirty="0" smtClean="0"/>
                        <a:t>SINGAPORE</a:t>
                      </a:r>
                      <a:endParaRPr lang="en-US" dirty="0"/>
                    </a:p>
                  </a:txBody>
                  <a:tcPr/>
                </a:tc>
                <a:tc>
                  <a:txBody>
                    <a:bodyPr/>
                    <a:lstStyle/>
                    <a:p>
                      <a:pPr algn="ctr"/>
                      <a:r>
                        <a:rPr lang="en-US" dirty="0" smtClean="0"/>
                        <a:t>218</a:t>
                      </a:r>
                      <a:endParaRPr lang="en-US" dirty="0"/>
                    </a:p>
                  </a:txBody>
                  <a:tcPr/>
                </a:tc>
                <a:tc>
                  <a:txBody>
                    <a:bodyPr/>
                    <a:lstStyle/>
                    <a:p>
                      <a:pPr algn="ctr"/>
                      <a:r>
                        <a:rPr lang="en-US" dirty="0" smtClean="0"/>
                        <a:t>4,657,542</a:t>
                      </a:r>
                      <a:endParaRPr lang="en-US" dirty="0"/>
                    </a:p>
                  </a:txBody>
                  <a:tcPr/>
                </a:tc>
                <a:tc>
                  <a:txBody>
                    <a:bodyPr/>
                    <a:lstStyle/>
                    <a:p>
                      <a:pPr algn="ctr"/>
                      <a:r>
                        <a:rPr lang="en-US" dirty="0" smtClean="0"/>
                        <a:t>46,806</a:t>
                      </a:r>
                      <a:endParaRPr lang="en-US" dirty="0"/>
                    </a:p>
                  </a:txBody>
                  <a:tcPr/>
                </a:tc>
              </a:tr>
              <a:tr h="649394">
                <a:tc>
                  <a:txBody>
                    <a:bodyPr/>
                    <a:lstStyle/>
                    <a:p>
                      <a:r>
                        <a:rPr lang="en-US" dirty="0" smtClean="0"/>
                        <a:t>ALGERIA</a:t>
                      </a:r>
                      <a:endParaRPr lang="en-US" dirty="0"/>
                    </a:p>
                  </a:txBody>
                  <a:tcPr/>
                </a:tc>
                <a:tc>
                  <a:txBody>
                    <a:bodyPr/>
                    <a:lstStyle/>
                    <a:p>
                      <a:pPr algn="ctr"/>
                      <a:r>
                        <a:rPr lang="en-US" dirty="0" smtClean="0"/>
                        <a:t>218</a:t>
                      </a:r>
                      <a:endParaRPr lang="en-US" dirty="0"/>
                    </a:p>
                  </a:txBody>
                  <a:tcPr/>
                </a:tc>
                <a:tc>
                  <a:txBody>
                    <a:bodyPr/>
                    <a:lstStyle/>
                    <a:p>
                      <a:pPr algn="ctr"/>
                      <a:r>
                        <a:rPr lang="en-US" dirty="0" smtClean="0"/>
                        <a:t>34,178,188</a:t>
                      </a:r>
                      <a:endParaRPr lang="en-US" dirty="0"/>
                    </a:p>
                  </a:txBody>
                  <a:tcPr/>
                </a:tc>
                <a:tc>
                  <a:txBody>
                    <a:bodyPr/>
                    <a:lstStyle/>
                    <a:p>
                      <a:pPr algn="ctr"/>
                      <a:r>
                        <a:rPr lang="en-US" dirty="0" smtClean="0"/>
                        <a:t>6,378</a:t>
                      </a:r>
                      <a:endParaRPr lang="en-US" dirty="0"/>
                    </a:p>
                  </a:txBody>
                  <a:tcPr/>
                </a:tc>
              </a:tr>
            </a:tbl>
          </a:graphicData>
        </a:graphic>
      </p:graphicFrame>
    </p:spTree>
    <p:extLst>
      <p:ext uri="{BB962C8B-B14F-4D97-AF65-F5344CB8AC3E}">
        <p14:creationId xmlns:p14="http://schemas.microsoft.com/office/powerpoint/2010/main" val="5041899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4213" y="269875"/>
            <a:ext cx="7772400" cy="762000"/>
          </a:xfrm>
        </p:spPr>
        <p:txBody>
          <a:bodyPr rtlCol="0">
            <a:normAutofit fontScale="90000"/>
          </a:bodyPr>
          <a:lstStyle/>
          <a:p>
            <a:pPr eaLnBrk="1" fontAlgn="auto" hangingPunct="1">
              <a:spcAft>
                <a:spcPts val="0"/>
              </a:spcAft>
              <a:defRPr/>
            </a:pPr>
            <a:r>
              <a:rPr lang="en-GB" dirty="0" err="1" smtClean="0">
                <a:ea typeface="+mj-ea"/>
                <a:cs typeface="+mj-cs"/>
              </a:rPr>
              <a:t>eCONOMIC</a:t>
            </a:r>
            <a:r>
              <a:rPr lang="en-GB" dirty="0" smtClean="0">
                <a:ea typeface="+mj-ea"/>
                <a:cs typeface="+mj-cs"/>
              </a:rPr>
              <a:t> GROWTH IN THE PPC MODEL</a:t>
            </a:r>
            <a:endParaRPr lang="en-GB" dirty="0">
              <a:ea typeface="+mj-ea"/>
              <a:cs typeface="+mj-cs"/>
            </a:endParaRPr>
          </a:p>
        </p:txBody>
      </p:sp>
      <p:sp>
        <p:nvSpPr>
          <p:cNvPr id="11267" name="Line 3"/>
          <p:cNvSpPr>
            <a:spLocks noChangeShapeType="1"/>
          </p:cNvSpPr>
          <p:nvPr/>
        </p:nvSpPr>
        <p:spPr bwMode="auto">
          <a:xfrm>
            <a:off x="2343244" y="1212850"/>
            <a:ext cx="0" cy="388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1268" name="Line 4"/>
          <p:cNvSpPr>
            <a:spLocks noChangeShapeType="1"/>
          </p:cNvSpPr>
          <p:nvPr/>
        </p:nvSpPr>
        <p:spPr bwMode="auto">
          <a:xfrm>
            <a:off x="2343244" y="5099050"/>
            <a:ext cx="4953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1270" name="Arc 6"/>
          <p:cNvSpPr>
            <a:spLocks/>
          </p:cNvSpPr>
          <p:nvPr/>
        </p:nvSpPr>
        <p:spPr bwMode="auto">
          <a:xfrm>
            <a:off x="2287587" y="1752600"/>
            <a:ext cx="4189413" cy="3429000"/>
          </a:xfrm>
          <a:custGeom>
            <a:avLst/>
            <a:gdLst>
              <a:gd name="G0" fmla="+- 0 0 0"/>
              <a:gd name="G1" fmla="+- 21600 0 0"/>
              <a:gd name="G2" fmla="+- 21600 0 0"/>
              <a:gd name="T0" fmla="*/ 0 w 21590"/>
              <a:gd name="T1" fmla="*/ 0 h 21600"/>
              <a:gd name="T2" fmla="*/ 21590 w 21590"/>
              <a:gd name="T3" fmla="*/ 20945 h 21600"/>
              <a:gd name="T4" fmla="*/ 0 w 21590"/>
              <a:gd name="T5" fmla="*/ 21600 h 21600"/>
            </a:gdLst>
            <a:ahLst/>
            <a:cxnLst>
              <a:cxn ang="0">
                <a:pos x="T0" y="T1"/>
              </a:cxn>
              <a:cxn ang="0">
                <a:pos x="T2" y="T3"/>
              </a:cxn>
              <a:cxn ang="0">
                <a:pos x="T4" y="T5"/>
              </a:cxn>
            </a:cxnLst>
            <a:rect l="0" t="0" r="r" b="b"/>
            <a:pathLst>
              <a:path w="21590" h="21600" fill="none" extrusionOk="0">
                <a:moveTo>
                  <a:pt x="0" y="-1"/>
                </a:moveTo>
                <a:cubicBezTo>
                  <a:pt x="11674" y="-1"/>
                  <a:pt x="21236" y="9276"/>
                  <a:pt x="21590" y="20944"/>
                </a:cubicBezTo>
              </a:path>
              <a:path w="21590" h="21600" stroke="0" extrusionOk="0">
                <a:moveTo>
                  <a:pt x="0" y="-1"/>
                </a:moveTo>
                <a:cubicBezTo>
                  <a:pt x="11674" y="-1"/>
                  <a:pt x="21236" y="9276"/>
                  <a:pt x="21590" y="20944"/>
                </a:cubicBezTo>
                <a:lnTo>
                  <a:pt x="0" y="21600"/>
                </a:lnTo>
                <a:close/>
              </a:path>
            </a:pathLst>
          </a:cu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FF"/>
              </a:solidFill>
              <a:cs typeface="Times New Roman" charset="0"/>
            </a:endParaRPr>
          </a:p>
        </p:txBody>
      </p:sp>
      <p:sp>
        <p:nvSpPr>
          <p:cNvPr id="11271" name="Text Box 7"/>
          <p:cNvSpPr txBox="1">
            <a:spLocks noChangeArrowheads="1"/>
          </p:cNvSpPr>
          <p:nvPr/>
        </p:nvSpPr>
        <p:spPr bwMode="auto">
          <a:xfrm>
            <a:off x="604838" y="1184056"/>
            <a:ext cx="1757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Capital Goods</a:t>
            </a:r>
          </a:p>
        </p:txBody>
      </p:sp>
      <p:sp>
        <p:nvSpPr>
          <p:cNvPr id="11272" name="Text Box 8"/>
          <p:cNvSpPr txBox="1">
            <a:spLocks noChangeArrowheads="1"/>
          </p:cNvSpPr>
          <p:nvPr/>
        </p:nvSpPr>
        <p:spPr bwMode="auto">
          <a:xfrm>
            <a:off x="6881812" y="5194776"/>
            <a:ext cx="2109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Consumer Goods</a:t>
            </a:r>
          </a:p>
        </p:txBody>
      </p:sp>
      <p:sp>
        <p:nvSpPr>
          <p:cNvPr id="11273" name="Line 9"/>
          <p:cNvSpPr>
            <a:spLocks noChangeShapeType="1"/>
          </p:cNvSpPr>
          <p:nvPr/>
        </p:nvSpPr>
        <p:spPr bwMode="auto">
          <a:xfrm>
            <a:off x="2382838" y="2725964"/>
            <a:ext cx="2819400" cy="0"/>
          </a:xfrm>
          <a:prstGeom prst="line">
            <a:avLst/>
          </a:prstGeom>
          <a:noFill/>
          <a:ln w="3810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1274" name="Line 10"/>
          <p:cNvSpPr>
            <a:spLocks noChangeShapeType="1"/>
          </p:cNvSpPr>
          <p:nvPr/>
        </p:nvSpPr>
        <p:spPr bwMode="auto">
          <a:xfrm>
            <a:off x="5181600" y="2725964"/>
            <a:ext cx="0" cy="2438400"/>
          </a:xfrm>
          <a:prstGeom prst="line">
            <a:avLst/>
          </a:prstGeom>
          <a:noFill/>
          <a:ln w="3810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1275" name="Text Box 11"/>
          <p:cNvSpPr txBox="1">
            <a:spLocks noChangeArrowheads="1"/>
          </p:cNvSpPr>
          <p:nvPr/>
        </p:nvSpPr>
        <p:spPr bwMode="auto">
          <a:xfrm>
            <a:off x="1788181" y="2557689"/>
            <a:ext cx="473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err="1">
                <a:latin typeface="Verdana" charset="0"/>
                <a:cs typeface="Times New Roman" charset="0"/>
              </a:rPr>
              <a:t>Yo</a:t>
            </a:r>
            <a:endParaRPr lang="en-GB" sz="1600" b="1" dirty="0">
              <a:latin typeface="Verdana" charset="0"/>
              <a:cs typeface="Times New Roman" charset="0"/>
            </a:endParaRPr>
          </a:p>
        </p:txBody>
      </p:sp>
      <p:sp>
        <p:nvSpPr>
          <p:cNvPr id="11276" name="Text Box 12"/>
          <p:cNvSpPr txBox="1">
            <a:spLocks noChangeArrowheads="1"/>
          </p:cNvSpPr>
          <p:nvPr/>
        </p:nvSpPr>
        <p:spPr bwMode="auto">
          <a:xfrm>
            <a:off x="4941887" y="5181600"/>
            <a:ext cx="479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Xo</a:t>
            </a:r>
          </a:p>
        </p:txBody>
      </p:sp>
      <p:sp>
        <p:nvSpPr>
          <p:cNvPr id="11277" name="Text Box 13"/>
          <p:cNvSpPr txBox="1">
            <a:spLocks noChangeArrowheads="1"/>
          </p:cNvSpPr>
          <p:nvPr/>
        </p:nvSpPr>
        <p:spPr bwMode="auto">
          <a:xfrm>
            <a:off x="5216738" y="2329089"/>
            <a:ext cx="39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atin typeface="Verdana" charset="0"/>
                <a:cs typeface="Times New Roman" charset="0"/>
              </a:rPr>
              <a:t>A</a:t>
            </a:r>
          </a:p>
        </p:txBody>
      </p:sp>
      <p:sp>
        <p:nvSpPr>
          <p:cNvPr id="11278" name="Line 14"/>
          <p:cNvSpPr>
            <a:spLocks noChangeShapeType="1"/>
          </p:cNvSpPr>
          <p:nvPr/>
        </p:nvSpPr>
        <p:spPr bwMode="auto">
          <a:xfrm>
            <a:off x="2287587" y="3903433"/>
            <a:ext cx="3886200"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1279" name="Line 15"/>
          <p:cNvSpPr>
            <a:spLocks noChangeShapeType="1"/>
          </p:cNvSpPr>
          <p:nvPr/>
        </p:nvSpPr>
        <p:spPr bwMode="auto">
          <a:xfrm>
            <a:off x="6173787" y="3854450"/>
            <a:ext cx="0" cy="121920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1280" name="Text Box 16"/>
          <p:cNvSpPr txBox="1">
            <a:spLocks noChangeArrowheads="1"/>
          </p:cNvSpPr>
          <p:nvPr/>
        </p:nvSpPr>
        <p:spPr bwMode="auto">
          <a:xfrm>
            <a:off x="5744550" y="3522516"/>
            <a:ext cx="393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dirty="0">
                <a:latin typeface="Verdana" charset="0"/>
                <a:cs typeface="Times New Roman" charset="0"/>
              </a:rPr>
              <a:t>B</a:t>
            </a:r>
          </a:p>
        </p:txBody>
      </p:sp>
      <p:sp>
        <p:nvSpPr>
          <p:cNvPr id="11281" name="Text Box 17"/>
          <p:cNvSpPr txBox="1">
            <a:spLocks noChangeArrowheads="1"/>
          </p:cNvSpPr>
          <p:nvPr/>
        </p:nvSpPr>
        <p:spPr bwMode="auto">
          <a:xfrm>
            <a:off x="1809749" y="3686175"/>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Y1</a:t>
            </a:r>
          </a:p>
        </p:txBody>
      </p:sp>
      <p:sp>
        <p:nvSpPr>
          <p:cNvPr id="11282" name="Text Box 18"/>
          <p:cNvSpPr txBox="1">
            <a:spLocks noChangeArrowheads="1"/>
          </p:cNvSpPr>
          <p:nvPr/>
        </p:nvSpPr>
        <p:spPr bwMode="auto">
          <a:xfrm>
            <a:off x="5845381" y="5181600"/>
            <a:ext cx="48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X1</a:t>
            </a:r>
          </a:p>
        </p:txBody>
      </p:sp>
      <p:sp>
        <p:nvSpPr>
          <p:cNvPr id="11283" name="Text Box 19"/>
          <p:cNvSpPr txBox="1">
            <a:spLocks noChangeArrowheads="1"/>
          </p:cNvSpPr>
          <p:nvPr/>
        </p:nvSpPr>
        <p:spPr bwMode="auto">
          <a:xfrm>
            <a:off x="6477000" y="1752600"/>
            <a:ext cx="2286000" cy="201453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800">
                <a:latin typeface="Verdana" charset="0"/>
                <a:cs typeface="Times New Roman" charset="0"/>
              </a:rPr>
              <a:t>Assume a country can produce two types of goods with its resources – capital goods and consumer goods</a:t>
            </a:r>
          </a:p>
        </p:txBody>
      </p:sp>
      <p:sp>
        <p:nvSpPr>
          <p:cNvPr id="11284" name="Text Box 20"/>
          <p:cNvSpPr txBox="1">
            <a:spLocks noChangeArrowheads="1"/>
          </p:cNvSpPr>
          <p:nvPr/>
        </p:nvSpPr>
        <p:spPr bwMode="auto">
          <a:xfrm>
            <a:off x="6477000" y="1676400"/>
            <a:ext cx="2362200" cy="265906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600">
                <a:latin typeface="Verdana" charset="0"/>
                <a:cs typeface="Times New Roman" charset="0"/>
              </a:rPr>
              <a:t>If it devotes all resources to capital goods it could produce a maximum of Ym.</a:t>
            </a:r>
          </a:p>
          <a:p>
            <a:pPr>
              <a:spcBef>
                <a:spcPct val="50000"/>
              </a:spcBef>
              <a:defRPr/>
            </a:pPr>
            <a:r>
              <a:rPr lang="en-GB" sz="1600">
                <a:latin typeface="Verdana" charset="0"/>
                <a:cs typeface="Times New Roman" charset="0"/>
              </a:rPr>
              <a:t>If it devotes all its resources to consumer goods it could produce a maximum of Xm</a:t>
            </a:r>
          </a:p>
        </p:txBody>
      </p:sp>
      <p:sp>
        <p:nvSpPr>
          <p:cNvPr id="11285" name="Text Box 21"/>
          <p:cNvSpPr txBox="1">
            <a:spLocks noChangeArrowheads="1"/>
          </p:cNvSpPr>
          <p:nvPr/>
        </p:nvSpPr>
        <p:spPr bwMode="auto">
          <a:xfrm>
            <a:off x="1739899" y="1676400"/>
            <a:ext cx="547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err="1">
                <a:latin typeface="Verdana" charset="0"/>
                <a:cs typeface="Times New Roman" charset="0"/>
              </a:rPr>
              <a:t>Ym</a:t>
            </a:r>
            <a:endParaRPr lang="en-GB" sz="1600" b="1" dirty="0">
              <a:latin typeface="Verdana" charset="0"/>
              <a:cs typeface="Times New Roman" charset="0"/>
            </a:endParaRPr>
          </a:p>
        </p:txBody>
      </p:sp>
      <p:sp>
        <p:nvSpPr>
          <p:cNvPr id="11286" name="Text Box 22"/>
          <p:cNvSpPr txBox="1">
            <a:spLocks noChangeArrowheads="1"/>
          </p:cNvSpPr>
          <p:nvPr/>
        </p:nvSpPr>
        <p:spPr bwMode="auto">
          <a:xfrm>
            <a:off x="6199981" y="5181600"/>
            <a:ext cx="554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err="1">
                <a:latin typeface="Verdana" charset="0"/>
                <a:cs typeface="Times New Roman" charset="0"/>
              </a:rPr>
              <a:t>Xm</a:t>
            </a:r>
            <a:endParaRPr lang="en-GB" sz="1600" b="1" dirty="0">
              <a:latin typeface="Verdana" charset="0"/>
              <a:cs typeface="Times New Roman" charset="0"/>
            </a:endParaRPr>
          </a:p>
        </p:txBody>
      </p:sp>
      <p:sp>
        <p:nvSpPr>
          <p:cNvPr id="11287" name="Text Box 23"/>
          <p:cNvSpPr txBox="1">
            <a:spLocks noChangeArrowheads="1"/>
          </p:cNvSpPr>
          <p:nvPr/>
        </p:nvSpPr>
        <p:spPr bwMode="auto">
          <a:xfrm>
            <a:off x="6400800" y="1736725"/>
            <a:ext cx="2514600" cy="25304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a:latin typeface="Verdana" charset="0"/>
                <a:cs typeface="Times New Roman" charset="0"/>
              </a:rPr>
              <a:t>If the country is at point A on the PPF It can produce the combination of Yo capital goods and Xo consumer goods</a:t>
            </a:r>
          </a:p>
        </p:txBody>
      </p:sp>
      <p:sp>
        <p:nvSpPr>
          <p:cNvPr id="11288" name="Text Box 24"/>
          <p:cNvSpPr txBox="1">
            <a:spLocks noChangeArrowheads="1"/>
          </p:cNvSpPr>
          <p:nvPr/>
        </p:nvSpPr>
        <p:spPr bwMode="auto">
          <a:xfrm>
            <a:off x="6400800" y="1971675"/>
            <a:ext cx="2590800" cy="22193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400" dirty="0">
                <a:latin typeface="Verdana" charset="0"/>
                <a:cs typeface="Times New Roman" charset="0"/>
              </a:rPr>
              <a:t>If it reallocates its resources (moving round the PPF from A to B) it can produce more consumer goods but only at the expense of fewer capital goods. The opportunity cost of producing an extra Xo – X1 consumer goods is </a:t>
            </a:r>
            <a:r>
              <a:rPr lang="en-GB" sz="1400" dirty="0" err="1">
                <a:latin typeface="Verdana" charset="0"/>
                <a:cs typeface="Times New Roman" charset="0"/>
              </a:rPr>
              <a:t>Yo</a:t>
            </a:r>
            <a:r>
              <a:rPr lang="en-GB" sz="1400" dirty="0">
                <a:latin typeface="Verdana" charset="0"/>
                <a:cs typeface="Times New Roman" charset="0"/>
              </a:rPr>
              <a:t> – Y1 capital goods.</a:t>
            </a:r>
          </a:p>
        </p:txBody>
      </p:sp>
    </p:spTree>
    <p:extLst>
      <p:ext uri="{BB962C8B-B14F-4D97-AF65-F5344CB8AC3E}">
        <p14:creationId xmlns:p14="http://schemas.microsoft.com/office/powerpoint/2010/main" val="2375980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ssolve">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dissolve">
                                      <p:cBhvr>
                                        <p:cTn id="12" dur="500"/>
                                        <p:tgtEl>
                                          <p:spTgt spid="11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dissolve">
                                      <p:cBhvr>
                                        <p:cTn id="17" dur="500"/>
                                        <p:tgtEl>
                                          <p:spTgt spid="112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2"/>
                                        </p:tgtEl>
                                        <p:attrNameLst>
                                          <p:attrName>style.visibility</p:attrName>
                                        </p:attrNameLst>
                                      </p:cBhvr>
                                      <p:to>
                                        <p:strVal val="visible"/>
                                      </p:to>
                                    </p:set>
                                    <p:animEffect transition="in" filter="dissolve">
                                      <p:cBhvr>
                                        <p:cTn id="22" dur="500"/>
                                        <p:tgtEl>
                                          <p:spTgt spid="112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83"/>
                                        </p:tgtEl>
                                        <p:attrNameLst>
                                          <p:attrName>style.visibility</p:attrName>
                                        </p:attrNameLst>
                                      </p:cBhvr>
                                      <p:to>
                                        <p:strVal val="visible"/>
                                      </p:to>
                                    </p:set>
                                    <p:animEffect transition="in" filter="dissolve">
                                      <p:cBhvr>
                                        <p:cTn id="27" dur="500"/>
                                        <p:tgtEl>
                                          <p:spTgt spid="11283"/>
                                        </p:tgtEl>
                                      </p:cBhvr>
                                    </p:animEffect>
                                  </p:childTnLst>
                                  <p:subTnLst>
                                    <p:set>
                                      <p:cBhvr override="childStyle">
                                        <p:cTn dur="1" fill="hold" display="0" masterRel="nextClick" afterEffect="1"/>
                                        <p:tgtEl>
                                          <p:spTgt spid="11283"/>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7" presetClass="entr" presetSubtype="8" fill="hold" nodeType="clickEffect">
                                  <p:stCondLst>
                                    <p:cond delay="0"/>
                                  </p:stCondLst>
                                  <p:childTnLst>
                                    <p:set>
                                      <p:cBhvr>
                                        <p:cTn id="31" dur="1" fill="hold">
                                          <p:stCondLst>
                                            <p:cond delay="0"/>
                                          </p:stCondLst>
                                        </p:cTn>
                                        <p:tgtEl>
                                          <p:spTgt spid="11270"/>
                                        </p:tgtEl>
                                        <p:attrNameLst>
                                          <p:attrName>style.visibility</p:attrName>
                                        </p:attrNameLst>
                                      </p:cBhvr>
                                      <p:to>
                                        <p:strVal val="visible"/>
                                      </p:to>
                                    </p:set>
                                    <p:anim calcmode="lin" valueType="num">
                                      <p:cBhvr additive="base">
                                        <p:cTn id="32" dur="5000" fill="hold"/>
                                        <p:tgtEl>
                                          <p:spTgt spid="11270"/>
                                        </p:tgtEl>
                                        <p:attrNameLst>
                                          <p:attrName>ppt_x</p:attrName>
                                        </p:attrNameLst>
                                      </p:cBhvr>
                                      <p:tavLst>
                                        <p:tav tm="0">
                                          <p:val>
                                            <p:strVal val="0-#ppt_w/2"/>
                                          </p:val>
                                        </p:tav>
                                        <p:tav tm="100000">
                                          <p:val>
                                            <p:strVal val="#ppt_x"/>
                                          </p:val>
                                        </p:tav>
                                      </p:tavLst>
                                    </p:anim>
                                    <p:anim calcmode="lin" valueType="num">
                                      <p:cBhvr additive="base">
                                        <p:cTn id="33" dur="5000" fill="hold"/>
                                        <p:tgtEl>
                                          <p:spTgt spid="11270"/>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284"/>
                                        </p:tgtEl>
                                        <p:attrNameLst>
                                          <p:attrName>style.visibility</p:attrName>
                                        </p:attrNameLst>
                                      </p:cBhvr>
                                      <p:to>
                                        <p:strVal val="visible"/>
                                      </p:to>
                                    </p:set>
                                    <p:animEffect transition="in" filter="dissolve">
                                      <p:cBhvr>
                                        <p:cTn id="38" dur="500"/>
                                        <p:tgtEl>
                                          <p:spTgt spid="11284"/>
                                        </p:tgtEl>
                                      </p:cBhvr>
                                    </p:animEffect>
                                  </p:childTnLst>
                                  <p:subTnLst>
                                    <p:set>
                                      <p:cBhvr override="childStyle">
                                        <p:cTn dur="1" fill="hold" display="0" masterRel="nextClick" afterEffect="1"/>
                                        <p:tgtEl>
                                          <p:spTgt spid="1128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285"/>
                                        </p:tgtEl>
                                        <p:attrNameLst>
                                          <p:attrName>style.visibility</p:attrName>
                                        </p:attrNameLst>
                                      </p:cBhvr>
                                      <p:to>
                                        <p:strVal val="visible"/>
                                      </p:to>
                                    </p:set>
                                    <p:animEffect transition="in" filter="dissolve">
                                      <p:cBhvr>
                                        <p:cTn id="43" dur="500"/>
                                        <p:tgtEl>
                                          <p:spTgt spid="1128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1286"/>
                                        </p:tgtEl>
                                        <p:attrNameLst>
                                          <p:attrName>style.visibility</p:attrName>
                                        </p:attrNameLst>
                                      </p:cBhvr>
                                      <p:to>
                                        <p:strVal val="visible"/>
                                      </p:to>
                                    </p:set>
                                    <p:animEffect transition="in" filter="dissolve">
                                      <p:cBhvr>
                                        <p:cTn id="48" dur="500"/>
                                        <p:tgtEl>
                                          <p:spTgt spid="1128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1277"/>
                                        </p:tgtEl>
                                        <p:attrNameLst>
                                          <p:attrName>style.visibility</p:attrName>
                                        </p:attrNameLst>
                                      </p:cBhvr>
                                      <p:to>
                                        <p:strVal val="visible"/>
                                      </p:to>
                                    </p:set>
                                    <p:animEffect transition="in" filter="dissolve">
                                      <p:cBhvr>
                                        <p:cTn id="53" dur="500"/>
                                        <p:tgtEl>
                                          <p:spTgt spid="1127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1287"/>
                                        </p:tgtEl>
                                        <p:attrNameLst>
                                          <p:attrName>style.visibility</p:attrName>
                                        </p:attrNameLst>
                                      </p:cBhvr>
                                      <p:to>
                                        <p:strVal val="visible"/>
                                      </p:to>
                                    </p:set>
                                    <p:animEffect transition="in" filter="dissolve">
                                      <p:cBhvr>
                                        <p:cTn id="58" dur="500"/>
                                        <p:tgtEl>
                                          <p:spTgt spid="11287"/>
                                        </p:tgtEl>
                                      </p:cBhvr>
                                    </p:animEffect>
                                  </p:childTnLst>
                                  <p:subTnLst>
                                    <p:set>
                                      <p:cBhvr override="childStyle">
                                        <p:cTn dur="1" fill="hold" display="0" masterRel="nextClick" afterEffect="1"/>
                                        <p:tgtEl>
                                          <p:spTgt spid="11287"/>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7" presetClass="entr" presetSubtype="8" fill="hold" nodeType="clickEffect">
                                  <p:stCondLst>
                                    <p:cond delay="0"/>
                                  </p:stCondLst>
                                  <p:childTnLst>
                                    <p:set>
                                      <p:cBhvr>
                                        <p:cTn id="62" dur="1" fill="hold">
                                          <p:stCondLst>
                                            <p:cond delay="0"/>
                                          </p:stCondLst>
                                        </p:cTn>
                                        <p:tgtEl>
                                          <p:spTgt spid="11273"/>
                                        </p:tgtEl>
                                        <p:attrNameLst>
                                          <p:attrName>style.visibility</p:attrName>
                                        </p:attrNameLst>
                                      </p:cBhvr>
                                      <p:to>
                                        <p:strVal val="visible"/>
                                      </p:to>
                                    </p:set>
                                    <p:anim calcmode="lin" valueType="num">
                                      <p:cBhvr additive="base">
                                        <p:cTn id="63" dur="5000" fill="hold"/>
                                        <p:tgtEl>
                                          <p:spTgt spid="11273"/>
                                        </p:tgtEl>
                                        <p:attrNameLst>
                                          <p:attrName>ppt_x</p:attrName>
                                        </p:attrNameLst>
                                      </p:cBhvr>
                                      <p:tavLst>
                                        <p:tav tm="0">
                                          <p:val>
                                            <p:strVal val="0-#ppt_w/2"/>
                                          </p:val>
                                        </p:tav>
                                        <p:tav tm="100000">
                                          <p:val>
                                            <p:strVal val="#ppt_x"/>
                                          </p:val>
                                        </p:tav>
                                      </p:tavLst>
                                    </p:anim>
                                    <p:anim calcmode="lin" valueType="num">
                                      <p:cBhvr additive="base">
                                        <p:cTn id="64" dur="5000" fill="hold"/>
                                        <p:tgtEl>
                                          <p:spTgt spid="11273"/>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1275"/>
                                        </p:tgtEl>
                                        <p:attrNameLst>
                                          <p:attrName>style.visibility</p:attrName>
                                        </p:attrNameLst>
                                      </p:cBhvr>
                                      <p:to>
                                        <p:strVal val="visible"/>
                                      </p:to>
                                    </p:set>
                                    <p:animEffect transition="in" filter="dissolve">
                                      <p:cBhvr>
                                        <p:cTn id="69" dur="500"/>
                                        <p:tgtEl>
                                          <p:spTgt spid="1127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7" presetClass="entr" presetSubtype="4" fill="hold" nodeType="clickEffect">
                                  <p:stCondLst>
                                    <p:cond delay="0"/>
                                  </p:stCondLst>
                                  <p:childTnLst>
                                    <p:set>
                                      <p:cBhvr>
                                        <p:cTn id="73" dur="1" fill="hold">
                                          <p:stCondLst>
                                            <p:cond delay="0"/>
                                          </p:stCondLst>
                                        </p:cTn>
                                        <p:tgtEl>
                                          <p:spTgt spid="11274"/>
                                        </p:tgtEl>
                                        <p:attrNameLst>
                                          <p:attrName>style.visibility</p:attrName>
                                        </p:attrNameLst>
                                      </p:cBhvr>
                                      <p:to>
                                        <p:strVal val="visible"/>
                                      </p:to>
                                    </p:set>
                                    <p:anim calcmode="lin" valueType="num">
                                      <p:cBhvr additive="base">
                                        <p:cTn id="74" dur="5000" fill="hold"/>
                                        <p:tgtEl>
                                          <p:spTgt spid="11274"/>
                                        </p:tgtEl>
                                        <p:attrNameLst>
                                          <p:attrName>ppt_x</p:attrName>
                                        </p:attrNameLst>
                                      </p:cBhvr>
                                      <p:tavLst>
                                        <p:tav tm="0">
                                          <p:val>
                                            <p:strVal val="#ppt_x"/>
                                          </p:val>
                                        </p:tav>
                                        <p:tav tm="100000">
                                          <p:val>
                                            <p:strVal val="#ppt_x"/>
                                          </p:val>
                                        </p:tav>
                                      </p:tavLst>
                                    </p:anim>
                                    <p:anim calcmode="lin" valueType="num">
                                      <p:cBhvr additive="base">
                                        <p:cTn id="75" dur="5000" fill="hold"/>
                                        <p:tgtEl>
                                          <p:spTgt spid="11274"/>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1276"/>
                                        </p:tgtEl>
                                        <p:attrNameLst>
                                          <p:attrName>style.visibility</p:attrName>
                                        </p:attrNameLst>
                                      </p:cBhvr>
                                      <p:to>
                                        <p:strVal val="visible"/>
                                      </p:to>
                                    </p:set>
                                    <p:animEffect transition="in" filter="dissolve">
                                      <p:cBhvr>
                                        <p:cTn id="80" dur="500"/>
                                        <p:tgtEl>
                                          <p:spTgt spid="1127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280"/>
                                        </p:tgtEl>
                                        <p:attrNameLst>
                                          <p:attrName>style.visibility</p:attrName>
                                        </p:attrNameLst>
                                      </p:cBhvr>
                                      <p:to>
                                        <p:strVal val="visible"/>
                                      </p:to>
                                    </p:set>
                                    <p:animEffect transition="in" filter="dissolve">
                                      <p:cBhvr>
                                        <p:cTn id="85" dur="500"/>
                                        <p:tgtEl>
                                          <p:spTgt spid="1128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1288"/>
                                        </p:tgtEl>
                                        <p:attrNameLst>
                                          <p:attrName>style.visibility</p:attrName>
                                        </p:attrNameLst>
                                      </p:cBhvr>
                                      <p:to>
                                        <p:strVal val="visible"/>
                                      </p:to>
                                    </p:set>
                                    <p:animEffect transition="in" filter="dissolve">
                                      <p:cBhvr>
                                        <p:cTn id="90" dur="500"/>
                                        <p:tgtEl>
                                          <p:spTgt spid="112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7" presetClass="entr" presetSubtype="1" fill="hold" nodeType="clickEffect">
                                  <p:stCondLst>
                                    <p:cond delay="0"/>
                                  </p:stCondLst>
                                  <p:childTnLst>
                                    <p:set>
                                      <p:cBhvr>
                                        <p:cTn id="94" dur="1" fill="hold">
                                          <p:stCondLst>
                                            <p:cond delay="0"/>
                                          </p:stCondLst>
                                        </p:cTn>
                                        <p:tgtEl>
                                          <p:spTgt spid="11278"/>
                                        </p:tgtEl>
                                        <p:attrNameLst>
                                          <p:attrName>style.visibility</p:attrName>
                                        </p:attrNameLst>
                                      </p:cBhvr>
                                      <p:to>
                                        <p:strVal val="visible"/>
                                      </p:to>
                                    </p:set>
                                    <p:anim calcmode="lin" valueType="num">
                                      <p:cBhvr additive="base">
                                        <p:cTn id="95" dur="5000" fill="hold"/>
                                        <p:tgtEl>
                                          <p:spTgt spid="11278"/>
                                        </p:tgtEl>
                                        <p:attrNameLst>
                                          <p:attrName>ppt_x</p:attrName>
                                        </p:attrNameLst>
                                      </p:cBhvr>
                                      <p:tavLst>
                                        <p:tav tm="0">
                                          <p:val>
                                            <p:strVal val="#ppt_x"/>
                                          </p:val>
                                        </p:tav>
                                        <p:tav tm="100000">
                                          <p:val>
                                            <p:strVal val="#ppt_x"/>
                                          </p:val>
                                        </p:tav>
                                      </p:tavLst>
                                    </p:anim>
                                    <p:anim calcmode="lin" valueType="num">
                                      <p:cBhvr additive="base">
                                        <p:cTn id="96" dur="5000" fill="hold"/>
                                        <p:tgtEl>
                                          <p:spTgt spid="11278"/>
                                        </p:tgtEl>
                                        <p:attrNameLst>
                                          <p:attrName>ppt_y</p:attrName>
                                        </p:attrNameLst>
                                      </p:cBhvr>
                                      <p:tavLst>
                                        <p:tav tm="0">
                                          <p:val>
                                            <p:strVal val="0-#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11281"/>
                                        </p:tgtEl>
                                        <p:attrNameLst>
                                          <p:attrName>style.visibility</p:attrName>
                                        </p:attrNameLst>
                                      </p:cBhvr>
                                      <p:to>
                                        <p:strVal val="visible"/>
                                      </p:to>
                                    </p:set>
                                    <p:animEffect transition="in" filter="dissolve">
                                      <p:cBhvr>
                                        <p:cTn id="101" dur="500"/>
                                        <p:tgtEl>
                                          <p:spTgt spid="11281"/>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nodeType="clickEffect">
                                  <p:stCondLst>
                                    <p:cond delay="0"/>
                                  </p:stCondLst>
                                  <p:childTnLst>
                                    <p:set>
                                      <p:cBhvr>
                                        <p:cTn id="105" dur="1" fill="hold">
                                          <p:stCondLst>
                                            <p:cond delay="0"/>
                                          </p:stCondLst>
                                        </p:cTn>
                                        <p:tgtEl>
                                          <p:spTgt spid="11279"/>
                                        </p:tgtEl>
                                        <p:attrNameLst>
                                          <p:attrName>style.visibility</p:attrName>
                                        </p:attrNameLst>
                                      </p:cBhvr>
                                      <p:to>
                                        <p:strVal val="visible"/>
                                      </p:to>
                                    </p:set>
                                    <p:animEffect transition="in" filter="dissolve">
                                      <p:cBhvr>
                                        <p:cTn id="106" dur="500"/>
                                        <p:tgtEl>
                                          <p:spTgt spid="11279"/>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1282"/>
                                        </p:tgtEl>
                                        <p:attrNameLst>
                                          <p:attrName>style.visibility</p:attrName>
                                        </p:attrNameLst>
                                      </p:cBhvr>
                                      <p:to>
                                        <p:strVal val="visible"/>
                                      </p:to>
                                    </p:set>
                                    <p:animEffect transition="in" filter="dissolve">
                                      <p:cBhvr>
                                        <p:cTn id="111" dur="500"/>
                                        <p:tgtEl>
                                          <p:spTgt spid="1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5" grpId="0" autoUpdateAnimBg="0"/>
      <p:bldP spid="11276" grpId="0" autoUpdateAnimBg="0"/>
      <p:bldP spid="11277" grpId="0" autoUpdateAnimBg="0"/>
      <p:bldP spid="11280" grpId="0" autoUpdateAnimBg="0"/>
      <p:bldP spid="11281" grpId="0" autoUpdateAnimBg="0"/>
      <p:bldP spid="11282" grpId="0" autoUpdateAnimBg="0"/>
      <p:bldP spid="11283" grpId="0" animBg="1" autoUpdateAnimBg="0"/>
      <p:bldP spid="11284" grpId="0" animBg="1" autoUpdateAnimBg="0"/>
      <p:bldP spid="11285" grpId="0" autoUpdateAnimBg="0"/>
      <p:bldP spid="11286" grpId="0" autoUpdateAnimBg="0"/>
      <p:bldP spid="11287" grpId="0" animBg="1" autoUpdateAnimBg="0"/>
      <p:bldP spid="11288"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7" name="Rectangle 19"/>
          <p:cNvSpPr>
            <a:spLocks noChangeArrowheads="1"/>
          </p:cNvSpPr>
          <p:nvPr/>
        </p:nvSpPr>
        <p:spPr bwMode="auto">
          <a:xfrm>
            <a:off x="293055" y="405540"/>
            <a:ext cx="8165145" cy="68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GB" sz="3200" dirty="0" smtClean="0"/>
              <a:t>ECONOMIC </a:t>
            </a:r>
            <a:r>
              <a:rPr lang="en-GB" sz="3200" dirty="0"/>
              <a:t>GROWTH IN THE PPC MODEL</a:t>
            </a:r>
            <a:endParaRPr lang="en-GB" sz="3200" b="1" dirty="0">
              <a:latin typeface="Verdana" charset="0"/>
              <a:cs typeface="Times New Roman" charset="0"/>
            </a:endParaRPr>
          </a:p>
        </p:txBody>
      </p:sp>
      <p:sp>
        <p:nvSpPr>
          <p:cNvPr id="12308" name="Line 20"/>
          <p:cNvSpPr>
            <a:spLocks noChangeShapeType="1"/>
          </p:cNvSpPr>
          <p:nvPr/>
        </p:nvSpPr>
        <p:spPr bwMode="auto">
          <a:xfrm>
            <a:off x="2362200" y="1695259"/>
            <a:ext cx="0" cy="388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2309" name="Line 21"/>
          <p:cNvSpPr>
            <a:spLocks noChangeShapeType="1"/>
          </p:cNvSpPr>
          <p:nvPr/>
        </p:nvSpPr>
        <p:spPr bwMode="auto">
          <a:xfrm>
            <a:off x="2378075" y="5581459"/>
            <a:ext cx="4953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2310" name="Arc 22"/>
          <p:cNvSpPr>
            <a:spLocks/>
          </p:cNvSpPr>
          <p:nvPr/>
        </p:nvSpPr>
        <p:spPr bwMode="auto">
          <a:xfrm>
            <a:off x="2426892" y="2247838"/>
            <a:ext cx="4189413" cy="3429000"/>
          </a:xfrm>
          <a:custGeom>
            <a:avLst/>
            <a:gdLst>
              <a:gd name="G0" fmla="+- 0 0 0"/>
              <a:gd name="G1" fmla="+- 21600 0 0"/>
              <a:gd name="G2" fmla="+- 21600 0 0"/>
              <a:gd name="T0" fmla="*/ 0 w 21590"/>
              <a:gd name="T1" fmla="*/ 0 h 21600"/>
              <a:gd name="T2" fmla="*/ 21590 w 21590"/>
              <a:gd name="T3" fmla="*/ 20945 h 21600"/>
              <a:gd name="T4" fmla="*/ 0 w 21590"/>
              <a:gd name="T5" fmla="*/ 21600 h 21600"/>
            </a:gdLst>
            <a:ahLst/>
            <a:cxnLst>
              <a:cxn ang="0">
                <a:pos x="T0" y="T1"/>
              </a:cxn>
              <a:cxn ang="0">
                <a:pos x="T2" y="T3"/>
              </a:cxn>
              <a:cxn ang="0">
                <a:pos x="T4" y="T5"/>
              </a:cxn>
            </a:cxnLst>
            <a:rect l="0" t="0" r="r" b="b"/>
            <a:pathLst>
              <a:path w="21590" h="21600" fill="none" extrusionOk="0">
                <a:moveTo>
                  <a:pt x="0" y="-1"/>
                </a:moveTo>
                <a:cubicBezTo>
                  <a:pt x="11674" y="-1"/>
                  <a:pt x="21236" y="9276"/>
                  <a:pt x="21590" y="20944"/>
                </a:cubicBezTo>
              </a:path>
              <a:path w="21590" h="21600" stroke="0" extrusionOk="0">
                <a:moveTo>
                  <a:pt x="0" y="-1"/>
                </a:moveTo>
                <a:cubicBezTo>
                  <a:pt x="11674" y="-1"/>
                  <a:pt x="21236" y="9276"/>
                  <a:pt x="21590" y="20944"/>
                </a:cubicBezTo>
                <a:lnTo>
                  <a:pt x="0" y="21600"/>
                </a:lnTo>
                <a:close/>
              </a:path>
            </a:pathLst>
          </a:cu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FF"/>
              </a:solidFill>
              <a:cs typeface="Times New Roman" charset="0"/>
            </a:endParaRPr>
          </a:p>
        </p:txBody>
      </p:sp>
      <p:sp>
        <p:nvSpPr>
          <p:cNvPr id="12311" name="Text Box 23"/>
          <p:cNvSpPr txBox="1">
            <a:spLocks noChangeArrowheads="1"/>
          </p:cNvSpPr>
          <p:nvPr/>
        </p:nvSpPr>
        <p:spPr bwMode="auto">
          <a:xfrm>
            <a:off x="604837" y="1342895"/>
            <a:ext cx="1757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Capital Goods</a:t>
            </a:r>
          </a:p>
        </p:txBody>
      </p:sp>
      <p:sp>
        <p:nvSpPr>
          <p:cNvPr id="12312" name="Text Box 24"/>
          <p:cNvSpPr txBox="1">
            <a:spLocks noChangeArrowheads="1"/>
          </p:cNvSpPr>
          <p:nvPr/>
        </p:nvSpPr>
        <p:spPr bwMode="auto">
          <a:xfrm>
            <a:off x="6653212" y="6015273"/>
            <a:ext cx="2109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Consumer Goods</a:t>
            </a:r>
          </a:p>
        </p:txBody>
      </p:sp>
      <p:sp>
        <p:nvSpPr>
          <p:cNvPr id="12313" name="Line 25"/>
          <p:cNvSpPr>
            <a:spLocks noChangeShapeType="1"/>
          </p:cNvSpPr>
          <p:nvPr/>
        </p:nvSpPr>
        <p:spPr bwMode="auto">
          <a:xfrm>
            <a:off x="2357438" y="3155950"/>
            <a:ext cx="2819400" cy="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2314" name="Line 26"/>
          <p:cNvSpPr>
            <a:spLocks noChangeShapeType="1"/>
          </p:cNvSpPr>
          <p:nvPr/>
        </p:nvSpPr>
        <p:spPr bwMode="auto">
          <a:xfrm>
            <a:off x="5153231" y="3143059"/>
            <a:ext cx="0" cy="24384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2315" name="Text Box 27"/>
          <p:cNvSpPr txBox="1">
            <a:spLocks noChangeArrowheads="1"/>
          </p:cNvSpPr>
          <p:nvPr/>
        </p:nvSpPr>
        <p:spPr bwMode="auto">
          <a:xfrm>
            <a:off x="1905000" y="3276600"/>
            <a:ext cx="473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err="1">
                <a:latin typeface="Verdana" charset="0"/>
                <a:cs typeface="Times New Roman" charset="0"/>
              </a:rPr>
              <a:t>Yo</a:t>
            </a:r>
            <a:endParaRPr lang="en-GB" sz="1600" b="1" dirty="0">
              <a:latin typeface="Verdana" charset="0"/>
              <a:cs typeface="Times New Roman" charset="0"/>
            </a:endParaRPr>
          </a:p>
        </p:txBody>
      </p:sp>
      <p:sp>
        <p:nvSpPr>
          <p:cNvPr id="12316" name="Text Box 28"/>
          <p:cNvSpPr txBox="1">
            <a:spLocks noChangeArrowheads="1"/>
          </p:cNvSpPr>
          <p:nvPr/>
        </p:nvSpPr>
        <p:spPr bwMode="auto">
          <a:xfrm>
            <a:off x="4930775" y="5676838"/>
            <a:ext cx="479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a:latin typeface="Verdana" charset="0"/>
                <a:cs typeface="Times New Roman" charset="0"/>
              </a:rPr>
              <a:t>Xo</a:t>
            </a:r>
          </a:p>
        </p:txBody>
      </p:sp>
      <p:sp>
        <p:nvSpPr>
          <p:cNvPr id="12317" name="Text Box 29"/>
          <p:cNvSpPr txBox="1">
            <a:spLocks noChangeArrowheads="1"/>
          </p:cNvSpPr>
          <p:nvPr/>
        </p:nvSpPr>
        <p:spPr bwMode="auto">
          <a:xfrm>
            <a:off x="5214143" y="2685859"/>
            <a:ext cx="39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dirty="0">
                <a:latin typeface="Verdana" charset="0"/>
                <a:cs typeface="Times New Roman" charset="0"/>
              </a:rPr>
              <a:t>A</a:t>
            </a:r>
          </a:p>
        </p:txBody>
      </p:sp>
      <p:sp>
        <p:nvSpPr>
          <p:cNvPr id="12324" name="Text Box 36"/>
          <p:cNvSpPr txBox="1">
            <a:spLocks noChangeArrowheads="1"/>
          </p:cNvSpPr>
          <p:nvPr/>
        </p:nvSpPr>
        <p:spPr bwMode="auto">
          <a:xfrm>
            <a:off x="3717925" y="3522663"/>
            <a:ext cx="184150"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8800" b="1">
              <a:cs typeface="Times New Roman" charset="0"/>
            </a:endParaRPr>
          </a:p>
        </p:txBody>
      </p:sp>
      <p:sp>
        <p:nvSpPr>
          <p:cNvPr id="12325" name="Text Box 37"/>
          <p:cNvSpPr txBox="1">
            <a:spLocks noChangeArrowheads="1"/>
          </p:cNvSpPr>
          <p:nvPr/>
        </p:nvSpPr>
        <p:spPr bwMode="auto">
          <a:xfrm>
            <a:off x="3794125" y="2849562"/>
            <a:ext cx="7635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8000">
                <a:latin typeface="Verdana" charset="0"/>
                <a:cs typeface="Times New Roman" charset="0"/>
              </a:rPr>
              <a:t>.</a:t>
            </a:r>
            <a:r>
              <a:rPr lang="en-GB">
                <a:latin typeface="Verdana" charset="0"/>
                <a:cs typeface="Times New Roman" charset="0"/>
              </a:rPr>
              <a:t>B</a:t>
            </a:r>
            <a:endParaRPr lang="en-GB" sz="8000">
              <a:latin typeface="Verdana" charset="0"/>
              <a:cs typeface="Times New Roman" charset="0"/>
            </a:endParaRPr>
          </a:p>
        </p:txBody>
      </p:sp>
      <p:sp>
        <p:nvSpPr>
          <p:cNvPr id="12326" name="Arc 38"/>
          <p:cNvSpPr>
            <a:spLocks/>
          </p:cNvSpPr>
          <p:nvPr/>
        </p:nvSpPr>
        <p:spPr bwMode="auto">
          <a:xfrm>
            <a:off x="2362200" y="1748632"/>
            <a:ext cx="4953000" cy="3884612"/>
          </a:xfrm>
          <a:custGeom>
            <a:avLst/>
            <a:gdLst>
              <a:gd name="G0" fmla="+- 0 0 0"/>
              <a:gd name="G1" fmla="+- 21600 0 0"/>
              <a:gd name="G2" fmla="+- 21600 0 0"/>
              <a:gd name="T0" fmla="*/ 0 w 21600"/>
              <a:gd name="T1" fmla="*/ 0 h 22023"/>
              <a:gd name="T2" fmla="*/ 21596 w 21600"/>
              <a:gd name="T3" fmla="*/ 22023 h 22023"/>
              <a:gd name="T4" fmla="*/ 0 w 21600"/>
              <a:gd name="T5" fmla="*/ 21600 h 22023"/>
            </a:gdLst>
            <a:ahLst/>
            <a:cxnLst>
              <a:cxn ang="0">
                <a:pos x="T0" y="T1"/>
              </a:cxn>
              <a:cxn ang="0">
                <a:pos x="T2" y="T3"/>
              </a:cxn>
              <a:cxn ang="0">
                <a:pos x="T4" y="T5"/>
              </a:cxn>
            </a:cxnLst>
            <a:rect l="0" t="0" r="r" b="b"/>
            <a:pathLst>
              <a:path w="21600" h="22023" fill="none" extrusionOk="0">
                <a:moveTo>
                  <a:pt x="0" y="-1"/>
                </a:moveTo>
                <a:cubicBezTo>
                  <a:pt x="11929" y="0"/>
                  <a:pt x="21600" y="9670"/>
                  <a:pt x="21600" y="21600"/>
                </a:cubicBezTo>
                <a:cubicBezTo>
                  <a:pt x="21600" y="21741"/>
                  <a:pt x="21598" y="21882"/>
                  <a:pt x="21595" y="22022"/>
                </a:cubicBezTo>
              </a:path>
              <a:path w="21600" h="22023" stroke="0" extrusionOk="0">
                <a:moveTo>
                  <a:pt x="0" y="-1"/>
                </a:moveTo>
                <a:cubicBezTo>
                  <a:pt x="11929" y="0"/>
                  <a:pt x="21600" y="9670"/>
                  <a:pt x="21600" y="21600"/>
                </a:cubicBezTo>
                <a:cubicBezTo>
                  <a:pt x="21600" y="21741"/>
                  <a:pt x="21598" y="21882"/>
                  <a:pt x="21595" y="22022"/>
                </a:cubicBezTo>
                <a:lnTo>
                  <a:pt x="0" y="21600"/>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Times New Roman" charset="0"/>
            </a:endParaRPr>
          </a:p>
        </p:txBody>
      </p:sp>
      <p:sp>
        <p:nvSpPr>
          <p:cNvPr id="12327" name="Line 39"/>
          <p:cNvSpPr>
            <a:spLocks noChangeShapeType="1"/>
          </p:cNvSpPr>
          <p:nvPr/>
        </p:nvSpPr>
        <p:spPr bwMode="auto">
          <a:xfrm flipH="1">
            <a:off x="2357438" y="2685859"/>
            <a:ext cx="3276600" cy="0"/>
          </a:xfrm>
          <a:prstGeom prst="line">
            <a:avLst/>
          </a:prstGeom>
          <a:noFill/>
          <a:ln w="38100">
            <a:solidFill>
              <a:srgbClr val="9933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2328" name="Line 40"/>
          <p:cNvSpPr>
            <a:spLocks noChangeShapeType="1"/>
          </p:cNvSpPr>
          <p:nvPr/>
        </p:nvSpPr>
        <p:spPr bwMode="auto">
          <a:xfrm>
            <a:off x="5638800" y="2713037"/>
            <a:ext cx="0" cy="2895600"/>
          </a:xfrm>
          <a:prstGeom prst="line">
            <a:avLst/>
          </a:prstGeom>
          <a:noFill/>
          <a:ln w="38100">
            <a:solidFill>
              <a:srgbClr val="8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Times New Roman" charset="0"/>
            </a:endParaRPr>
          </a:p>
        </p:txBody>
      </p:sp>
      <p:sp>
        <p:nvSpPr>
          <p:cNvPr id="12330" name="Text Box 42"/>
          <p:cNvSpPr txBox="1">
            <a:spLocks noChangeArrowheads="1"/>
          </p:cNvSpPr>
          <p:nvPr/>
        </p:nvSpPr>
        <p:spPr bwMode="auto">
          <a:xfrm>
            <a:off x="5695950" y="2188841"/>
            <a:ext cx="39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atin typeface="Verdana" charset="0"/>
                <a:cs typeface="Times New Roman" charset="0"/>
              </a:rPr>
              <a:t>C</a:t>
            </a:r>
          </a:p>
        </p:txBody>
      </p:sp>
      <p:sp>
        <p:nvSpPr>
          <p:cNvPr id="12331" name="Text Box 43"/>
          <p:cNvSpPr txBox="1">
            <a:spLocks noChangeArrowheads="1"/>
          </p:cNvSpPr>
          <p:nvPr/>
        </p:nvSpPr>
        <p:spPr bwMode="auto">
          <a:xfrm>
            <a:off x="1879600" y="2477766"/>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Y1</a:t>
            </a:r>
          </a:p>
        </p:txBody>
      </p:sp>
      <p:sp>
        <p:nvSpPr>
          <p:cNvPr id="12332" name="Text Box 44"/>
          <p:cNvSpPr txBox="1">
            <a:spLocks noChangeArrowheads="1"/>
          </p:cNvSpPr>
          <p:nvPr/>
        </p:nvSpPr>
        <p:spPr bwMode="auto">
          <a:xfrm>
            <a:off x="5410200" y="5664810"/>
            <a:ext cx="48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dirty="0">
                <a:latin typeface="Verdana" charset="0"/>
                <a:cs typeface="Times New Roman" charset="0"/>
              </a:rPr>
              <a:t>X1</a:t>
            </a:r>
          </a:p>
        </p:txBody>
      </p:sp>
      <p:sp>
        <p:nvSpPr>
          <p:cNvPr id="12333" name="Text Box 45"/>
          <p:cNvSpPr txBox="1">
            <a:spLocks noChangeArrowheads="1"/>
          </p:cNvSpPr>
          <p:nvPr/>
        </p:nvSpPr>
        <p:spPr bwMode="auto">
          <a:xfrm>
            <a:off x="6781800" y="1676400"/>
            <a:ext cx="1981200" cy="201453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800">
                <a:latin typeface="Verdana" charset="0"/>
                <a:cs typeface="Times New Roman" charset="0"/>
              </a:rPr>
              <a:t>Production inside the PPF – e.g. point B means the country is not using all its resources </a:t>
            </a:r>
          </a:p>
        </p:txBody>
      </p:sp>
      <p:sp>
        <p:nvSpPr>
          <p:cNvPr id="12334" name="Text Box 46"/>
          <p:cNvSpPr txBox="1">
            <a:spLocks noChangeArrowheads="1"/>
          </p:cNvSpPr>
          <p:nvPr/>
        </p:nvSpPr>
        <p:spPr bwMode="auto">
          <a:xfrm>
            <a:off x="6629400" y="1676400"/>
            <a:ext cx="2286000" cy="22193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400">
                <a:latin typeface="Verdana" charset="0"/>
                <a:cs typeface="Times New Roman" charset="0"/>
              </a:rPr>
              <a:t>It can only produce at points outside the PPF if it finds a way of expanding its resources or improves the productivity of those resources it already has. This will push the PPF further outwards.</a:t>
            </a:r>
          </a:p>
        </p:txBody>
      </p:sp>
    </p:spTree>
    <p:extLst>
      <p:ext uri="{BB962C8B-B14F-4D97-AF65-F5344CB8AC3E}">
        <p14:creationId xmlns:p14="http://schemas.microsoft.com/office/powerpoint/2010/main" val="1934115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2324"/>
                                        </p:tgtEl>
                                        <p:attrNameLst>
                                          <p:attrName>style.visibility</p:attrName>
                                        </p:attrNameLst>
                                      </p:cBhvr>
                                      <p:to>
                                        <p:strVal val="visible"/>
                                      </p:to>
                                    </p:set>
                                    <p:animEffect transition="in" filter="dissolve">
                                      <p:cBhvr>
                                        <p:cTn id="7" dur="500"/>
                                        <p:tgtEl>
                                          <p:spTgt spid="12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325"/>
                                        </p:tgtEl>
                                        <p:attrNameLst>
                                          <p:attrName>style.visibility</p:attrName>
                                        </p:attrNameLst>
                                      </p:cBhvr>
                                      <p:to>
                                        <p:strVal val="visible"/>
                                      </p:to>
                                    </p:set>
                                    <p:animEffect transition="in" filter="dissolve">
                                      <p:cBhvr>
                                        <p:cTn id="12" dur="500"/>
                                        <p:tgtEl>
                                          <p:spTgt spid="12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333"/>
                                        </p:tgtEl>
                                        <p:attrNameLst>
                                          <p:attrName>style.visibility</p:attrName>
                                        </p:attrNameLst>
                                      </p:cBhvr>
                                      <p:to>
                                        <p:strVal val="visible"/>
                                      </p:to>
                                    </p:set>
                                    <p:animEffect transition="in" filter="dissolve">
                                      <p:cBhvr>
                                        <p:cTn id="17" dur="500"/>
                                        <p:tgtEl>
                                          <p:spTgt spid="12333"/>
                                        </p:tgtEl>
                                      </p:cBhvr>
                                    </p:animEffect>
                                  </p:childTnLst>
                                  <p:subTnLst>
                                    <p:set>
                                      <p:cBhvr override="childStyle">
                                        <p:cTn dur="1" fill="hold" display="0" masterRel="nextClick" afterEffect="1"/>
                                        <p:tgtEl>
                                          <p:spTgt spid="1233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233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334"/>
                                        </p:tgtEl>
                                        <p:attrNameLst>
                                          <p:attrName>style.visibility</p:attrName>
                                        </p:attrNameLst>
                                      </p:cBhvr>
                                      <p:to>
                                        <p:strVal val="visible"/>
                                      </p:to>
                                    </p:set>
                                    <p:animEffect transition="in" filter="dissolve">
                                      <p:cBhvr>
                                        <p:cTn id="26" dur="500"/>
                                        <p:tgtEl>
                                          <p:spTgt spid="123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8" fill="hold" nodeType="clickEffect">
                                  <p:stCondLst>
                                    <p:cond delay="0"/>
                                  </p:stCondLst>
                                  <p:childTnLst>
                                    <p:set>
                                      <p:cBhvr>
                                        <p:cTn id="30" dur="1" fill="hold">
                                          <p:stCondLst>
                                            <p:cond delay="0"/>
                                          </p:stCondLst>
                                        </p:cTn>
                                        <p:tgtEl>
                                          <p:spTgt spid="12326"/>
                                        </p:tgtEl>
                                        <p:attrNameLst>
                                          <p:attrName>style.visibility</p:attrName>
                                        </p:attrNameLst>
                                      </p:cBhvr>
                                      <p:to>
                                        <p:strVal val="visible"/>
                                      </p:to>
                                    </p:set>
                                    <p:anim calcmode="lin" valueType="num">
                                      <p:cBhvr additive="base">
                                        <p:cTn id="31" dur="5000" fill="hold"/>
                                        <p:tgtEl>
                                          <p:spTgt spid="12326"/>
                                        </p:tgtEl>
                                        <p:attrNameLst>
                                          <p:attrName>ppt_x</p:attrName>
                                        </p:attrNameLst>
                                      </p:cBhvr>
                                      <p:tavLst>
                                        <p:tav tm="0">
                                          <p:val>
                                            <p:strVal val="0-#ppt_w/2"/>
                                          </p:val>
                                        </p:tav>
                                        <p:tav tm="100000">
                                          <p:val>
                                            <p:strVal val="#ppt_x"/>
                                          </p:val>
                                        </p:tav>
                                      </p:tavLst>
                                    </p:anim>
                                    <p:anim calcmode="lin" valueType="num">
                                      <p:cBhvr additive="base">
                                        <p:cTn id="32" dur="5000" fill="hold"/>
                                        <p:tgtEl>
                                          <p:spTgt spid="1232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2327"/>
                                        </p:tgtEl>
                                        <p:attrNameLst>
                                          <p:attrName>style.visibility</p:attrName>
                                        </p:attrNameLst>
                                      </p:cBhvr>
                                      <p:to>
                                        <p:strVal val="visible"/>
                                      </p:to>
                                    </p:set>
                                    <p:anim calcmode="lin" valueType="num">
                                      <p:cBhvr additive="base">
                                        <p:cTn id="37" dur="500" fill="hold"/>
                                        <p:tgtEl>
                                          <p:spTgt spid="12327"/>
                                        </p:tgtEl>
                                        <p:attrNameLst>
                                          <p:attrName>ppt_x</p:attrName>
                                        </p:attrNameLst>
                                      </p:cBhvr>
                                      <p:tavLst>
                                        <p:tav tm="0">
                                          <p:val>
                                            <p:strVal val="0-#ppt_w/2"/>
                                          </p:val>
                                        </p:tav>
                                        <p:tav tm="100000">
                                          <p:val>
                                            <p:strVal val="#ppt_x"/>
                                          </p:val>
                                        </p:tav>
                                      </p:tavLst>
                                    </p:anim>
                                    <p:anim calcmode="lin" valueType="num">
                                      <p:cBhvr additive="base">
                                        <p:cTn id="38" dur="500" fill="hold"/>
                                        <p:tgtEl>
                                          <p:spTgt spid="12327"/>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2328"/>
                                        </p:tgtEl>
                                        <p:attrNameLst>
                                          <p:attrName>style.visibility</p:attrName>
                                        </p:attrNameLst>
                                      </p:cBhvr>
                                      <p:to>
                                        <p:strVal val="visible"/>
                                      </p:to>
                                    </p:set>
                                    <p:anim calcmode="lin" valueType="num">
                                      <p:cBhvr additive="base">
                                        <p:cTn id="43" dur="500" fill="hold"/>
                                        <p:tgtEl>
                                          <p:spTgt spid="12328"/>
                                        </p:tgtEl>
                                        <p:attrNameLst>
                                          <p:attrName>ppt_x</p:attrName>
                                        </p:attrNameLst>
                                      </p:cBhvr>
                                      <p:tavLst>
                                        <p:tav tm="0">
                                          <p:val>
                                            <p:strVal val="#ppt_x"/>
                                          </p:val>
                                        </p:tav>
                                        <p:tav tm="100000">
                                          <p:val>
                                            <p:strVal val="#ppt_x"/>
                                          </p:val>
                                        </p:tav>
                                      </p:tavLst>
                                    </p:anim>
                                    <p:anim calcmode="lin" valueType="num">
                                      <p:cBhvr additive="base">
                                        <p:cTn id="44" dur="500" fill="hold"/>
                                        <p:tgtEl>
                                          <p:spTgt spid="123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1233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2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4" grpId="0" autoUpdateAnimBg="0"/>
      <p:bldP spid="12325" grpId="0" autoUpdateAnimBg="0"/>
      <p:bldP spid="12330" grpId="0" autoUpdateAnimBg="0"/>
      <p:bldP spid="12331" grpId="0" autoUpdateAnimBg="0"/>
      <p:bldP spid="12332" grpId="0" autoUpdateAnimBg="0"/>
      <p:bldP spid="12333" grpId="0" animBg="1" autoUpdateAnimBg="0"/>
      <p:bldP spid="12334"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iness cyc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143172" y="1220421"/>
            <a:ext cx="7215861" cy="5018586"/>
          </a:xfrm>
        </p:spPr>
      </p:pic>
      <p:sp>
        <p:nvSpPr>
          <p:cNvPr id="2" name="TextBox 1"/>
          <p:cNvSpPr txBox="1"/>
          <p:nvPr/>
        </p:nvSpPr>
        <p:spPr>
          <a:xfrm>
            <a:off x="516334" y="307049"/>
            <a:ext cx="8345078" cy="523220"/>
          </a:xfrm>
          <a:prstGeom prst="rect">
            <a:avLst/>
          </a:prstGeom>
          <a:noFill/>
        </p:spPr>
        <p:txBody>
          <a:bodyPr wrap="square" rtlCol="0">
            <a:spAutoFit/>
          </a:bodyPr>
          <a:lstStyle/>
          <a:p>
            <a:pPr algn="ctr"/>
            <a:r>
              <a:rPr lang="en-US" sz="2800" dirty="0" smtClean="0"/>
              <a:t>ECONOMIC GROWTH IN THE BUSINESS CYCLE</a:t>
            </a:r>
            <a:endParaRPr lang="en-US" sz="2800" dirty="0"/>
          </a:p>
        </p:txBody>
      </p:sp>
    </p:spTree>
    <p:extLst>
      <p:ext uri="{BB962C8B-B14F-4D97-AF65-F5344CB8AC3E}">
        <p14:creationId xmlns:p14="http://schemas.microsoft.com/office/powerpoint/2010/main" val="13635362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iness cycle.jp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417513" y="620713"/>
            <a:ext cx="8278812" cy="5757862"/>
          </a:xfrm>
        </p:spPr>
      </p:pic>
      <p:sp>
        <p:nvSpPr>
          <p:cNvPr id="2" name="Rectangle 1"/>
          <p:cNvSpPr/>
          <p:nvPr/>
        </p:nvSpPr>
        <p:spPr>
          <a:xfrm>
            <a:off x="3423607" y="1504825"/>
            <a:ext cx="4983558" cy="35066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561656" y="1581357"/>
            <a:ext cx="4721265" cy="3416320"/>
          </a:xfrm>
          <a:prstGeom prst="rect">
            <a:avLst/>
          </a:prstGeom>
          <a:noFill/>
        </p:spPr>
        <p:txBody>
          <a:bodyPr wrap="square" rtlCol="0">
            <a:spAutoFit/>
          </a:bodyPr>
          <a:lstStyle/>
          <a:p>
            <a:r>
              <a:rPr lang="en-US" dirty="0" smtClean="0">
                <a:solidFill>
                  <a:schemeClr val="bg1"/>
                </a:solidFill>
              </a:rPr>
              <a:t>Recession</a:t>
            </a:r>
          </a:p>
          <a:p>
            <a:pPr marL="285750" indent="-285750">
              <a:buFont typeface="Arial"/>
              <a:buChar char="•"/>
            </a:pPr>
            <a:r>
              <a:rPr lang="en-US" dirty="0" smtClean="0">
                <a:solidFill>
                  <a:schemeClr val="bg1"/>
                </a:solidFill>
              </a:rPr>
              <a:t>Defined as 2 consecutive quarters of declining national output</a:t>
            </a:r>
          </a:p>
          <a:p>
            <a:pPr marL="285750" indent="-285750">
              <a:buFont typeface="Arial"/>
              <a:buChar char="•"/>
            </a:pPr>
            <a:r>
              <a:rPr lang="en-US" dirty="0" smtClean="0">
                <a:solidFill>
                  <a:schemeClr val="bg1"/>
                </a:solidFill>
              </a:rPr>
              <a:t>If the economy contracts over a six-month period, it is classified as a recession</a:t>
            </a:r>
          </a:p>
          <a:p>
            <a:pPr marL="285750" indent="-285750">
              <a:buFont typeface="Arial"/>
              <a:buChar char="•"/>
            </a:pPr>
            <a:r>
              <a:rPr lang="en-US" dirty="0" smtClean="0">
                <a:solidFill>
                  <a:schemeClr val="bg1"/>
                </a:solidFill>
              </a:rPr>
              <a:t>Impacts consumer and market confidence and will cause less economic activity</a:t>
            </a:r>
          </a:p>
          <a:p>
            <a:pPr marL="285750" indent="-285750">
              <a:buFont typeface="Arial"/>
              <a:buChar char="•"/>
            </a:pPr>
            <a:r>
              <a:rPr lang="en-US" dirty="0" smtClean="0">
                <a:solidFill>
                  <a:schemeClr val="bg1"/>
                </a:solidFill>
              </a:rPr>
              <a:t>Fewer workers required to produce because less output is demanded</a:t>
            </a:r>
          </a:p>
          <a:p>
            <a:pPr marL="285750" indent="-285750">
              <a:buFont typeface="Arial"/>
              <a:buChar char="•"/>
            </a:pPr>
            <a:r>
              <a:rPr lang="en-US" dirty="0" smtClean="0">
                <a:solidFill>
                  <a:schemeClr val="bg1"/>
                </a:solidFill>
              </a:rPr>
              <a:t>Raises fear of unemployment</a:t>
            </a:r>
          </a:p>
          <a:p>
            <a:pPr marL="285750" indent="-285750">
              <a:buFont typeface="Arial"/>
              <a:buChar char="•"/>
            </a:pPr>
            <a:r>
              <a:rPr lang="en-US" dirty="0" smtClean="0">
                <a:solidFill>
                  <a:schemeClr val="bg1"/>
                </a:solidFill>
              </a:rPr>
              <a:t>Policy makers will intervene to help the economy</a:t>
            </a:r>
          </a:p>
        </p:txBody>
      </p:sp>
    </p:spTree>
    <p:extLst>
      <p:ext uri="{BB962C8B-B14F-4D97-AF65-F5344CB8AC3E}">
        <p14:creationId xmlns:p14="http://schemas.microsoft.com/office/powerpoint/2010/main" val="35871502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iness cyc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17513" y="620713"/>
            <a:ext cx="8278812" cy="5757862"/>
          </a:xfrm>
        </p:spPr>
      </p:pic>
      <p:sp>
        <p:nvSpPr>
          <p:cNvPr id="2" name="Rectangle 1"/>
          <p:cNvSpPr/>
          <p:nvPr/>
        </p:nvSpPr>
        <p:spPr>
          <a:xfrm>
            <a:off x="2995656" y="1311545"/>
            <a:ext cx="4928339" cy="19880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119900" y="1532437"/>
            <a:ext cx="4666046" cy="1477328"/>
          </a:xfrm>
          <a:prstGeom prst="rect">
            <a:avLst/>
          </a:prstGeom>
          <a:noFill/>
        </p:spPr>
        <p:txBody>
          <a:bodyPr wrap="square" rtlCol="0">
            <a:spAutoFit/>
          </a:bodyPr>
          <a:lstStyle/>
          <a:p>
            <a:r>
              <a:rPr lang="en-US" dirty="0" smtClean="0">
                <a:solidFill>
                  <a:srgbClr val="FFFFFF"/>
                </a:solidFill>
              </a:rPr>
              <a:t>Trough</a:t>
            </a:r>
          </a:p>
          <a:p>
            <a:pPr marL="285750" indent="-285750">
              <a:buFont typeface="Arial"/>
              <a:buChar char="•"/>
            </a:pPr>
            <a:r>
              <a:rPr lang="en-US" dirty="0" smtClean="0">
                <a:solidFill>
                  <a:srgbClr val="FFFFFF"/>
                </a:solidFill>
              </a:rPr>
              <a:t>Lowest point of a recession</a:t>
            </a:r>
          </a:p>
          <a:p>
            <a:pPr marL="285750" indent="-285750">
              <a:buFont typeface="Arial"/>
              <a:buChar char="•"/>
            </a:pPr>
            <a:r>
              <a:rPr lang="en-US" dirty="0" smtClean="0">
                <a:solidFill>
                  <a:srgbClr val="FFFFFF"/>
                </a:solidFill>
              </a:rPr>
              <a:t>Nobody knows exactly when this is reached</a:t>
            </a:r>
          </a:p>
          <a:p>
            <a:pPr marL="285750" indent="-285750">
              <a:buFont typeface="Arial"/>
              <a:buChar char="•"/>
            </a:pPr>
            <a:r>
              <a:rPr lang="en-US" dirty="0" smtClean="0">
                <a:solidFill>
                  <a:srgbClr val="FFFFFF"/>
                </a:solidFill>
              </a:rPr>
              <a:t>Economy, hopefully, will enter a recovery period quickly (recovery – increase in GDP)</a:t>
            </a:r>
            <a:endParaRPr lang="en-US" dirty="0">
              <a:solidFill>
                <a:srgbClr val="FFFFFF"/>
              </a:solidFill>
            </a:endParaRPr>
          </a:p>
        </p:txBody>
      </p:sp>
    </p:spTree>
    <p:extLst>
      <p:ext uri="{BB962C8B-B14F-4D97-AF65-F5344CB8AC3E}">
        <p14:creationId xmlns:p14="http://schemas.microsoft.com/office/powerpoint/2010/main" val="35950190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977</TotalTime>
  <Words>1309</Words>
  <Application>Microsoft Macintosh PowerPoint</Application>
  <PresentationFormat>On-screen Show (4:3)</PresentationFormat>
  <Paragraphs>163</Paragraphs>
  <Slides>22</Slides>
  <Notes>8</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Urban Pop</vt:lpstr>
      <vt:lpstr>Macroeconomic objective: economic growth</vt:lpstr>
      <vt:lpstr>Economic growth</vt:lpstr>
      <vt:lpstr>Economic growth</vt:lpstr>
      <vt:lpstr>GdP  VS  GDP PER CAPITA</vt:lpstr>
      <vt:lpstr>eCONOMIC GROWTH IN THE PPC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GROWTH IN THE AS/AD MODEL:  SHORT RUN</vt:lpstr>
      <vt:lpstr>ECONOMIC GROWTH IN THE AS/AD MODEL:  LONG RUN</vt:lpstr>
      <vt:lpstr>Productivity growth</vt:lpstr>
      <vt:lpstr>Sources of productivity growth</vt:lpstr>
      <vt:lpstr>Sources of productivity growth</vt:lpstr>
      <vt:lpstr>Consequences of economic growth</vt:lpstr>
      <vt:lpstr>PowerPoint Presentation</vt:lpstr>
      <vt:lpstr>Calculating economic growth (HL)</vt:lpstr>
      <vt:lpstr>Formulas: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Macroeconomic objective: economic growth</dc:title>
  <dc:creator>Hazel</dc:creator>
  <cp:lastModifiedBy>Hazel</cp:lastModifiedBy>
  <cp:revision>22</cp:revision>
  <dcterms:created xsi:type="dcterms:W3CDTF">2013-04-28T15:01:36Z</dcterms:created>
  <dcterms:modified xsi:type="dcterms:W3CDTF">2013-05-01T02:47:18Z</dcterms:modified>
</cp:coreProperties>
</file>