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1" r:id="rId1"/>
  </p:sldMasterIdLst>
  <p:notesMasterIdLst>
    <p:notesMasterId r:id="rId35"/>
  </p:notesMasterIdLst>
  <p:sldIdLst>
    <p:sldId id="256" r:id="rId2"/>
    <p:sldId id="258" r:id="rId3"/>
    <p:sldId id="260" r:id="rId4"/>
    <p:sldId id="266" r:id="rId5"/>
    <p:sldId id="259" r:id="rId6"/>
    <p:sldId id="261" r:id="rId7"/>
    <p:sldId id="262" r:id="rId8"/>
    <p:sldId id="263" r:id="rId9"/>
    <p:sldId id="264" r:id="rId10"/>
    <p:sldId id="265" r:id="rId11"/>
    <p:sldId id="276" r:id="rId12"/>
    <p:sldId id="268" r:id="rId13"/>
    <p:sldId id="267" r:id="rId14"/>
    <p:sldId id="269" r:id="rId15"/>
    <p:sldId id="270" r:id="rId16"/>
    <p:sldId id="271" r:id="rId17"/>
    <p:sldId id="272" r:id="rId18"/>
    <p:sldId id="275" r:id="rId19"/>
    <p:sldId id="277" r:id="rId20"/>
    <p:sldId id="278" r:id="rId21"/>
    <p:sldId id="279" r:id="rId22"/>
    <p:sldId id="280" r:id="rId23"/>
    <p:sldId id="287" r:id="rId24"/>
    <p:sldId id="285" r:id="rId25"/>
    <p:sldId id="286" r:id="rId26"/>
    <p:sldId id="281" r:id="rId27"/>
    <p:sldId id="282" r:id="rId28"/>
    <p:sldId id="284" r:id="rId29"/>
    <p:sldId id="292" r:id="rId30"/>
    <p:sldId id="293" r:id="rId31"/>
    <p:sldId id="289" r:id="rId32"/>
    <p:sldId id="288"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6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F4B3A-BEFE-3E48-AD00-9468DEEBE2E5}" type="datetimeFigureOut">
              <a:rPr lang="en-US" smtClean="0"/>
              <a:t>8/10/13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F686C-3991-1E4C-96DA-0CAA47E3C7A5}" type="slidenum">
              <a:rPr lang="en-US" smtClean="0"/>
              <a:t>‹#›</a:t>
            </a:fld>
            <a:endParaRPr lang="en-US"/>
          </a:p>
        </p:txBody>
      </p:sp>
    </p:spTree>
    <p:extLst>
      <p:ext uri="{BB962C8B-B14F-4D97-AF65-F5344CB8AC3E}">
        <p14:creationId xmlns:p14="http://schemas.microsoft.com/office/powerpoint/2010/main" val="1289366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a:t>
            </a:r>
            <a:r>
              <a:rPr lang="en-US" dirty="0" err="1" smtClean="0"/>
              <a:t>QPKKQnijnsM</a:t>
            </a:r>
            <a:endParaRPr lang="en-US" dirty="0" smtClean="0"/>
          </a:p>
          <a:p>
            <a:endParaRPr lang="en-US" dirty="0"/>
          </a:p>
        </p:txBody>
      </p:sp>
      <p:sp>
        <p:nvSpPr>
          <p:cNvPr id="4" name="Slide Number Placeholder 3"/>
          <p:cNvSpPr>
            <a:spLocks noGrp="1"/>
          </p:cNvSpPr>
          <p:nvPr>
            <p:ph type="sldNum" sz="quarter" idx="10"/>
          </p:nvPr>
        </p:nvSpPr>
        <p:spPr/>
        <p:txBody>
          <a:bodyPr/>
          <a:lstStyle/>
          <a:p>
            <a:fld id="{399F686C-3991-1E4C-96DA-0CAA47E3C7A5}" type="slidenum">
              <a:rPr lang="en-US" smtClean="0"/>
              <a:t>4</a:t>
            </a:fld>
            <a:endParaRPr lang="en-US"/>
          </a:p>
        </p:txBody>
      </p:sp>
    </p:spTree>
    <p:extLst>
      <p:ext uri="{BB962C8B-B14F-4D97-AF65-F5344CB8AC3E}">
        <p14:creationId xmlns:p14="http://schemas.microsoft.com/office/powerpoint/2010/main" val="284417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a:t>
            </a:r>
            <a:r>
              <a:rPr lang="en-US" dirty="0" err="1" smtClean="0"/>
              <a:t>iIhOXCgSunc</a:t>
            </a:r>
            <a:endParaRPr lang="en-US" dirty="0" smtClean="0"/>
          </a:p>
          <a:p>
            <a:endParaRPr lang="en-US" dirty="0"/>
          </a:p>
        </p:txBody>
      </p:sp>
      <p:sp>
        <p:nvSpPr>
          <p:cNvPr id="4" name="Slide Number Placeholder 3"/>
          <p:cNvSpPr>
            <a:spLocks noGrp="1"/>
          </p:cNvSpPr>
          <p:nvPr>
            <p:ph type="sldNum" sz="quarter" idx="10"/>
          </p:nvPr>
        </p:nvSpPr>
        <p:spPr/>
        <p:txBody>
          <a:bodyPr/>
          <a:lstStyle/>
          <a:p>
            <a:fld id="{399F686C-3991-1E4C-96DA-0CAA47E3C7A5}" type="slidenum">
              <a:rPr lang="en-US" smtClean="0"/>
              <a:t>12</a:t>
            </a:fld>
            <a:endParaRPr lang="en-US"/>
          </a:p>
        </p:txBody>
      </p:sp>
    </p:spTree>
    <p:extLst>
      <p:ext uri="{BB962C8B-B14F-4D97-AF65-F5344CB8AC3E}">
        <p14:creationId xmlns:p14="http://schemas.microsoft.com/office/powerpoint/2010/main" val="187875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=AFOEe6M2VT4</a:t>
            </a:r>
            <a:endParaRPr lang="en-US" dirty="0"/>
          </a:p>
        </p:txBody>
      </p:sp>
      <p:sp>
        <p:nvSpPr>
          <p:cNvPr id="4" name="Slide Number Placeholder 3"/>
          <p:cNvSpPr>
            <a:spLocks noGrp="1"/>
          </p:cNvSpPr>
          <p:nvPr>
            <p:ph type="sldNum" sz="quarter" idx="10"/>
          </p:nvPr>
        </p:nvSpPr>
        <p:spPr/>
        <p:txBody>
          <a:bodyPr/>
          <a:lstStyle/>
          <a:p>
            <a:fld id="{399F686C-3991-1E4C-96DA-0CAA47E3C7A5}" type="slidenum">
              <a:rPr lang="en-US" smtClean="0"/>
              <a:t>13</a:t>
            </a:fld>
            <a:endParaRPr lang="en-US"/>
          </a:p>
        </p:txBody>
      </p:sp>
    </p:spTree>
    <p:extLst>
      <p:ext uri="{BB962C8B-B14F-4D97-AF65-F5344CB8AC3E}">
        <p14:creationId xmlns:p14="http://schemas.microsoft.com/office/powerpoint/2010/main" val="218949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 – poor</a:t>
            </a:r>
            <a:r>
              <a:rPr lang="en-US" baseline="0" dirty="0" smtClean="0"/>
              <a:t> if earning less than $10,830/year for single; or $22k/year for family of four</a:t>
            </a:r>
          </a:p>
          <a:p>
            <a:r>
              <a:rPr lang="en-US" baseline="0" dirty="0" smtClean="0"/>
              <a:t>India – poor if less than 500 rupees per month ($140/year)</a:t>
            </a:r>
            <a:endParaRPr lang="en-US" dirty="0"/>
          </a:p>
        </p:txBody>
      </p:sp>
      <p:sp>
        <p:nvSpPr>
          <p:cNvPr id="4" name="Slide Number Placeholder 3"/>
          <p:cNvSpPr>
            <a:spLocks noGrp="1"/>
          </p:cNvSpPr>
          <p:nvPr>
            <p:ph type="sldNum" sz="quarter" idx="10"/>
          </p:nvPr>
        </p:nvSpPr>
        <p:spPr/>
        <p:txBody>
          <a:bodyPr/>
          <a:lstStyle/>
          <a:p>
            <a:fld id="{399F686C-3991-1E4C-96DA-0CAA47E3C7A5}" type="slidenum">
              <a:rPr lang="en-US" smtClean="0"/>
              <a:t>15</a:t>
            </a:fld>
            <a:endParaRPr lang="en-US"/>
          </a:p>
        </p:txBody>
      </p:sp>
    </p:spTree>
    <p:extLst>
      <p:ext uri="{BB962C8B-B14F-4D97-AF65-F5344CB8AC3E}">
        <p14:creationId xmlns:p14="http://schemas.microsoft.com/office/powerpoint/2010/main" val="42600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Human Development Index (HDI) is a composite statistic of life expectancy, education, and income indices to rank countries into four tiers of human development.</a:t>
            </a:r>
            <a:endParaRPr lang="en-US" dirty="0"/>
          </a:p>
        </p:txBody>
      </p:sp>
      <p:sp>
        <p:nvSpPr>
          <p:cNvPr id="4" name="Slide Number Placeholder 3"/>
          <p:cNvSpPr>
            <a:spLocks noGrp="1"/>
          </p:cNvSpPr>
          <p:nvPr>
            <p:ph type="sldNum" sz="quarter" idx="10"/>
          </p:nvPr>
        </p:nvSpPr>
        <p:spPr/>
        <p:txBody>
          <a:bodyPr/>
          <a:lstStyle/>
          <a:p>
            <a:fld id="{399F686C-3991-1E4C-96DA-0CAA47E3C7A5}" type="slidenum">
              <a:rPr lang="en-US" smtClean="0"/>
              <a:t>18</a:t>
            </a:fld>
            <a:endParaRPr lang="en-US"/>
          </a:p>
        </p:txBody>
      </p:sp>
    </p:spTree>
    <p:extLst>
      <p:ext uri="{BB962C8B-B14F-4D97-AF65-F5344CB8AC3E}">
        <p14:creationId xmlns:p14="http://schemas.microsoft.com/office/powerpoint/2010/main" val="463186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value added tax (VAT) is a form of consumption tax. </a:t>
            </a:r>
            <a:r>
              <a:rPr lang="en-US" sz="1200" kern="1200" dirty="0" smtClean="0">
                <a:solidFill>
                  <a:schemeClr val="tx1"/>
                </a:solidFill>
                <a:latin typeface="+mn-lt"/>
                <a:ea typeface="+mn-ea"/>
                <a:cs typeface="+mn-cs"/>
              </a:rPr>
              <a:t>It differs from the sales tax in that, with the latter, the tax is collected and remitted to the government only once, at the point of purchase by the end consumer. With the VAT, collections, remittances to the government, and credits for taxes already paid occur each time a business in the supply chain purchases products.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Excise Tax – taxes on specific goods such as cigarettes,</a:t>
            </a:r>
            <a:r>
              <a:rPr lang="en-US" sz="1200" kern="1200" baseline="0" dirty="0" smtClean="0">
                <a:solidFill>
                  <a:schemeClr val="tx1"/>
                </a:solidFill>
                <a:latin typeface="+mn-lt"/>
                <a:ea typeface="+mn-ea"/>
                <a:cs typeface="+mn-cs"/>
              </a:rPr>
              <a:t> alcohol or petrol</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9F686C-3991-1E4C-96DA-0CAA47E3C7A5}" type="slidenum">
              <a:rPr lang="en-US" smtClean="0"/>
              <a:t>21</a:t>
            </a:fld>
            <a:endParaRPr lang="en-US"/>
          </a:p>
        </p:txBody>
      </p:sp>
    </p:spTree>
    <p:extLst>
      <p:ext uri="{BB962C8B-B14F-4D97-AF65-F5344CB8AC3E}">
        <p14:creationId xmlns:p14="http://schemas.microsoft.com/office/powerpoint/2010/main" val="3970914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8/10/13</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F2456-65BD-DD43-85A1-8BF5D111B07D}" type="datetimeFigureOut">
              <a:rPr lang="en-US" smtClean="0"/>
              <a:t>8/10/13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DA4A1-250D-0745-97A6-2F85812F1D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F2456-65BD-DD43-85A1-8BF5D111B07D}" type="datetimeFigureOut">
              <a:rPr lang="en-US" smtClean="0"/>
              <a:t>8/10/13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DA4A1-250D-0745-97A6-2F85812F1D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F2456-65BD-DD43-85A1-8BF5D111B07D}" type="datetimeFigureOut">
              <a:rPr lang="en-US" smtClean="0"/>
              <a:t>8/10/13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DA4A1-250D-0745-97A6-2F85812F1D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8/10/13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54F2456-65BD-DD43-85A1-8BF5D111B07D}" type="datetimeFigureOut">
              <a:rPr lang="en-US" smtClean="0"/>
              <a:t>8/10/13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DA4A1-250D-0745-97A6-2F85812F1D69}"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54F2456-65BD-DD43-85A1-8BF5D111B07D}" type="datetimeFigureOut">
              <a:rPr lang="en-US" smtClean="0"/>
              <a:t>8/10/13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DA4A1-250D-0745-97A6-2F85812F1D69}"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4F2456-65BD-DD43-85A1-8BF5D111B07D}" type="datetimeFigureOut">
              <a:rPr lang="en-US" smtClean="0"/>
              <a:t>8/10/13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DA4A1-250D-0745-97A6-2F85812F1D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F2456-65BD-DD43-85A1-8BF5D111B07D}" type="datetimeFigureOut">
              <a:rPr lang="en-US" smtClean="0"/>
              <a:t>8/10/13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DA4A1-250D-0745-97A6-2F85812F1D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F2456-65BD-DD43-85A1-8BF5D111B07D}" type="datetimeFigureOut">
              <a:rPr lang="en-US" smtClean="0"/>
              <a:t>8/10/13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DA4A1-250D-0745-97A6-2F85812F1D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F2456-65BD-DD43-85A1-8BF5D111B07D}" type="datetimeFigureOut">
              <a:rPr lang="en-US" smtClean="0"/>
              <a:t>8/10/13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DA4A1-250D-0745-97A6-2F85812F1D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54F2456-65BD-DD43-85A1-8BF5D111B07D}" type="datetimeFigureOut">
              <a:rPr lang="en-US" smtClean="0"/>
              <a:t>8/10/13</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F3DA4A1-250D-0745-97A6-2F85812F1D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iIhOXCgSun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AFOEe6M2VT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gif"/><Relationship Id="rId6"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youtube.com/watch?v=QPKKQnijns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Macroeconomic Objective:  Equity in Income Distribution</a:t>
            </a:r>
            <a:endParaRPr lang="en-US" sz="3200" dirty="0"/>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837299" y="4689469"/>
            <a:ext cx="1744372" cy="369332"/>
          </a:xfrm>
          <a:prstGeom prst="rect">
            <a:avLst/>
          </a:prstGeom>
          <a:noFill/>
        </p:spPr>
        <p:txBody>
          <a:bodyPr wrap="square" rtlCol="0">
            <a:spAutoFit/>
          </a:bodyPr>
          <a:lstStyle/>
          <a:p>
            <a:r>
              <a:rPr lang="en-US" dirty="0" smtClean="0"/>
              <a:t>Chapter 16</a:t>
            </a:r>
            <a:endParaRPr lang="en-US" dirty="0"/>
          </a:p>
        </p:txBody>
      </p:sp>
    </p:spTree>
    <p:extLst>
      <p:ext uri="{BB962C8B-B14F-4D97-AF65-F5344CB8AC3E}">
        <p14:creationId xmlns:p14="http://schemas.microsoft.com/office/powerpoint/2010/main" val="416658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47458"/>
          </a:xfrm>
        </p:spPr>
        <p:txBody>
          <a:bodyPr/>
          <a:lstStyle/>
          <a:p>
            <a:r>
              <a:rPr lang="en-US" dirty="0" err="1" smtClean="0"/>
              <a:t>Gini</a:t>
            </a:r>
            <a:r>
              <a:rPr lang="en-US" dirty="0" smtClean="0"/>
              <a:t> Index</a:t>
            </a:r>
            <a:endParaRPr lang="en-US" dirty="0"/>
          </a:p>
        </p:txBody>
      </p:sp>
      <p:sp>
        <p:nvSpPr>
          <p:cNvPr id="3" name="Content Placeholder 2"/>
          <p:cNvSpPr>
            <a:spLocks noGrp="1"/>
          </p:cNvSpPr>
          <p:nvPr>
            <p:ph idx="1"/>
          </p:nvPr>
        </p:nvSpPr>
        <p:spPr>
          <a:xfrm>
            <a:off x="838200" y="1493373"/>
            <a:ext cx="7467600" cy="4549901"/>
          </a:xfrm>
        </p:spPr>
        <p:txBody>
          <a:bodyPr>
            <a:normAutofit lnSpcReduction="10000"/>
          </a:bodyPr>
          <a:lstStyle/>
          <a:p>
            <a:pPr>
              <a:buFont typeface="Wingdings" charset="2"/>
              <a:buChar char="Ø"/>
            </a:pPr>
            <a:r>
              <a:rPr lang="en-US" dirty="0" smtClean="0"/>
              <a:t> </a:t>
            </a:r>
            <a:r>
              <a:rPr lang="en-US" sz="2800" dirty="0" smtClean="0"/>
              <a:t>Is an economic indicator of the level of income distribution in a nation</a:t>
            </a:r>
          </a:p>
          <a:p>
            <a:pPr marL="0" indent="0">
              <a:buNone/>
            </a:pPr>
            <a:endParaRPr lang="en-US" sz="1000" dirty="0"/>
          </a:p>
          <a:p>
            <a:pPr>
              <a:buFont typeface="Wingdings" charset="2"/>
              <a:buChar char="Ø"/>
            </a:pPr>
            <a:r>
              <a:rPr lang="en-US" sz="2800" dirty="0"/>
              <a:t> </a:t>
            </a:r>
            <a:r>
              <a:rPr lang="en-US" sz="2800" dirty="0" smtClean="0"/>
              <a:t>It is expressed as a number between 0 and 100 (</a:t>
            </a:r>
            <a:r>
              <a:rPr lang="en-US" sz="2800" dirty="0" err="1" smtClean="0"/>
              <a:t>Gini</a:t>
            </a:r>
            <a:r>
              <a:rPr lang="en-US" sz="2800" dirty="0" smtClean="0"/>
              <a:t> coefficient times 100)</a:t>
            </a:r>
          </a:p>
          <a:p>
            <a:pPr marL="0" indent="0">
              <a:buNone/>
            </a:pPr>
            <a:endParaRPr lang="en-US" sz="1000" dirty="0" smtClean="0"/>
          </a:p>
          <a:p>
            <a:pPr>
              <a:buFont typeface="Wingdings" charset="2"/>
              <a:buChar char="Ø"/>
            </a:pPr>
            <a:r>
              <a:rPr lang="en-US" sz="2800" dirty="0" smtClean="0"/>
              <a:t> The closer the index to 100, the greater the disparity between the richest and poorest households in a nation</a:t>
            </a:r>
          </a:p>
          <a:p>
            <a:pPr marL="0" indent="0">
              <a:buNone/>
            </a:pPr>
            <a:endParaRPr lang="en-US" sz="1000" dirty="0" smtClean="0"/>
          </a:p>
          <a:p>
            <a:pPr>
              <a:buFont typeface="Wingdings" charset="2"/>
              <a:buChar char="Ø"/>
            </a:pPr>
            <a:r>
              <a:rPr lang="en-US" sz="2800" dirty="0" smtClean="0"/>
              <a:t> The closer to zero, the more equally income is distributed across the nation’s households</a:t>
            </a:r>
          </a:p>
          <a:p>
            <a:pPr marL="0" indent="0">
              <a:buNone/>
            </a:pPr>
            <a:endParaRPr lang="en-US" dirty="0" smtClean="0"/>
          </a:p>
        </p:txBody>
      </p:sp>
    </p:spTree>
    <p:extLst>
      <p:ext uri="{BB962C8B-B14F-4D97-AF65-F5344CB8AC3E}">
        <p14:creationId xmlns:p14="http://schemas.microsoft.com/office/powerpoint/2010/main" val="1405723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62771"/>
          </a:xfrm>
        </p:spPr>
        <p:txBody>
          <a:bodyPr/>
          <a:lstStyle/>
          <a:p>
            <a:r>
              <a:rPr lang="en-US" sz="4000" dirty="0" err="1" smtClean="0"/>
              <a:t>Gini</a:t>
            </a:r>
            <a:r>
              <a:rPr lang="en-US" sz="4000" dirty="0" smtClean="0"/>
              <a:t> coefficient data for the UK</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1136238"/>
              </p:ext>
            </p:extLst>
          </p:nvPr>
        </p:nvGraphicFramePr>
        <p:xfrm>
          <a:off x="838200" y="1430338"/>
          <a:ext cx="7467600" cy="148336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pPr algn="ctr"/>
                      <a:r>
                        <a:rPr lang="en-US" dirty="0" smtClean="0"/>
                        <a:t>Year</a:t>
                      </a:r>
                      <a:endParaRPr lang="en-US" dirty="0"/>
                    </a:p>
                  </a:txBody>
                  <a:tcPr/>
                </a:tc>
                <a:tc>
                  <a:txBody>
                    <a:bodyPr/>
                    <a:lstStyle/>
                    <a:p>
                      <a:pPr algn="ctr"/>
                      <a:r>
                        <a:rPr lang="en-US" dirty="0" smtClean="0"/>
                        <a:t>Gross</a:t>
                      </a:r>
                      <a:r>
                        <a:rPr lang="en-US" baseline="0" dirty="0" smtClean="0"/>
                        <a:t> Income</a:t>
                      </a:r>
                      <a:endParaRPr lang="en-US" dirty="0"/>
                    </a:p>
                  </a:txBody>
                  <a:tcPr/>
                </a:tc>
                <a:tc>
                  <a:txBody>
                    <a:bodyPr/>
                    <a:lstStyle/>
                    <a:p>
                      <a:pPr algn="ctr"/>
                      <a:r>
                        <a:rPr lang="en-US" dirty="0" smtClean="0"/>
                        <a:t>Disposable Income</a:t>
                      </a:r>
                      <a:endParaRPr lang="en-US" dirty="0"/>
                    </a:p>
                  </a:txBody>
                  <a:tcPr/>
                </a:tc>
              </a:tr>
              <a:tr h="370840">
                <a:tc>
                  <a:txBody>
                    <a:bodyPr/>
                    <a:lstStyle/>
                    <a:p>
                      <a:pPr algn="ctr"/>
                      <a:r>
                        <a:rPr lang="en-US" dirty="0" smtClean="0"/>
                        <a:t>1980</a:t>
                      </a:r>
                      <a:endParaRPr lang="en-US" dirty="0"/>
                    </a:p>
                  </a:txBody>
                  <a:tcPr/>
                </a:tc>
                <a:tc>
                  <a:txBody>
                    <a:bodyPr/>
                    <a:lstStyle/>
                    <a:p>
                      <a:pPr algn="ctr"/>
                      <a:r>
                        <a:rPr lang="en-US" dirty="0" smtClean="0"/>
                        <a:t>0.34</a:t>
                      </a:r>
                      <a:endParaRPr lang="en-US" dirty="0"/>
                    </a:p>
                  </a:txBody>
                  <a:tcPr/>
                </a:tc>
                <a:tc>
                  <a:txBody>
                    <a:bodyPr/>
                    <a:lstStyle/>
                    <a:p>
                      <a:pPr algn="ctr"/>
                      <a:r>
                        <a:rPr lang="en-US" dirty="0" smtClean="0"/>
                        <a:t>0.28</a:t>
                      </a:r>
                      <a:endParaRPr lang="en-US" dirty="0"/>
                    </a:p>
                  </a:txBody>
                  <a:tcPr/>
                </a:tc>
              </a:tr>
              <a:tr h="370840">
                <a:tc>
                  <a:txBody>
                    <a:bodyPr/>
                    <a:lstStyle/>
                    <a:p>
                      <a:pPr algn="ctr"/>
                      <a:r>
                        <a:rPr lang="en-US" dirty="0" smtClean="0"/>
                        <a:t>1990</a:t>
                      </a:r>
                      <a:endParaRPr lang="en-US" dirty="0"/>
                    </a:p>
                  </a:txBody>
                  <a:tcPr/>
                </a:tc>
                <a:tc>
                  <a:txBody>
                    <a:bodyPr/>
                    <a:lstStyle/>
                    <a:p>
                      <a:pPr algn="ctr"/>
                      <a:r>
                        <a:rPr lang="en-US" dirty="0" smtClean="0"/>
                        <a:t>0.38</a:t>
                      </a:r>
                      <a:endParaRPr lang="en-US" dirty="0"/>
                    </a:p>
                  </a:txBody>
                  <a:tcPr/>
                </a:tc>
                <a:tc>
                  <a:txBody>
                    <a:bodyPr/>
                    <a:lstStyle/>
                    <a:p>
                      <a:pPr algn="ctr"/>
                      <a:r>
                        <a:rPr lang="en-US" dirty="0" smtClean="0"/>
                        <a:t>0.36</a:t>
                      </a:r>
                      <a:endParaRPr lang="en-US" dirty="0"/>
                    </a:p>
                  </a:txBody>
                  <a:tcPr/>
                </a:tc>
              </a:tr>
              <a:tr h="370840">
                <a:tc>
                  <a:txBody>
                    <a:bodyPr/>
                    <a:lstStyle/>
                    <a:p>
                      <a:pPr algn="ctr"/>
                      <a:r>
                        <a:rPr lang="en-US" dirty="0" smtClean="0"/>
                        <a:t>2003</a:t>
                      </a:r>
                      <a:endParaRPr lang="en-US" dirty="0"/>
                    </a:p>
                  </a:txBody>
                  <a:tcPr/>
                </a:tc>
                <a:tc>
                  <a:txBody>
                    <a:bodyPr/>
                    <a:lstStyle/>
                    <a:p>
                      <a:pPr algn="ctr"/>
                      <a:r>
                        <a:rPr lang="en-US" dirty="0" smtClean="0"/>
                        <a:t>0.37</a:t>
                      </a:r>
                      <a:endParaRPr lang="en-US" dirty="0"/>
                    </a:p>
                  </a:txBody>
                  <a:tcPr/>
                </a:tc>
                <a:tc>
                  <a:txBody>
                    <a:bodyPr/>
                    <a:lstStyle/>
                    <a:p>
                      <a:pPr algn="ctr"/>
                      <a:r>
                        <a:rPr lang="en-US" dirty="0" smtClean="0"/>
                        <a:t>0.33</a:t>
                      </a:r>
                      <a:endParaRPr lang="en-US" dirty="0"/>
                    </a:p>
                  </a:txBody>
                  <a:tcPr/>
                </a:tc>
              </a:tr>
            </a:tbl>
          </a:graphicData>
        </a:graphic>
      </p:graphicFrame>
      <p:sp>
        <p:nvSpPr>
          <p:cNvPr id="5" name="TextBox 4"/>
          <p:cNvSpPr txBox="1"/>
          <p:nvPr/>
        </p:nvSpPr>
        <p:spPr>
          <a:xfrm>
            <a:off x="838200" y="3169294"/>
            <a:ext cx="7467600" cy="2862322"/>
          </a:xfrm>
          <a:prstGeom prst="rect">
            <a:avLst/>
          </a:prstGeom>
          <a:noFill/>
        </p:spPr>
        <p:txBody>
          <a:bodyPr wrap="square" rtlCol="0">
            <a:spAutoFit/>
          </a:bodyPr>
          <a:lstStyle/>
          <a:p>
            <a:pPr marL="285750" indent="-285750">
              <a:buFont typeface="Wingdings" charset="2"/>
              <a:buChar char="Ø"/>
            </a:pPr>
            <a:r>
              <a:rPr lang="en-US" sz="2000" dirty="0" smtClean="0"/>
              <a:t>The table shows </a:t>
            </a:r>
            <a:r>
              <a:rPr lang="en-US" sz="2000" dirty="0" err="1" smtClean="0"/>
              <a:t>Gini</a:t>
            </a:r>
            <a:r>
              <a:rPr lang="en-US" sz="2000" dirty="0" smtClean="0"/>
              <a:t> coefficient data for the UK from 1980 to 2003 for both gross income and disposable income</a:t>
            </a:r>
          </a:p>
          <a:p>
            <a:pPr marL="285750" indent="-285750">
              <a:buFont typeface="Wingdings" charset="2"/>
              <a:buChar char="Ø"/>
            </a:pPr>
            <a:r>
              <a:rPr lang="en-US" sz="2000" dirty="0" smtClean="0"/>
              <a:t>Gross income is before tax</a:t>
            </a:r>
          </a:p>
          <a:p>
            <a:pPr marL="285750" indent="-285750">
              <a:buFont typeface="Wingdings" charset="2"/>
              <a:buChar char="Ø"/>
            </a:pPr>
            <a:r>
              <a:rPr lang="en-US" sz="2000" dirty="0" smtClean="0"/>
              <a:t>Disposable income is what you are left with to spend</a:t>
            </a:r>
          </a:p>
          <a:p>
            <a:pPr marL="285750" indent="-285750">
              <a:buFont typeface="Wingdings" charset="2"/>
              <a:buChar char="Ø"/>
            </a:pPr>
            <a:r>
              <a:rPr lang="en-US" sz="2000" dirty="0" smtClean="0"/>
              <a:t>What do the numbers show?</a:t>
            </a:r>
          </a:p>
          <a:p>
            <a:pPr marL="285750" indent="-285750">
              <a:buFont typeface="Wingdings" charset="2"/>
              <a:buChar char="Ø"/>
            </a:pPr>
            <a:r>
              <a:rPr lang="en-US" sz="2000" dirty="0" smtClean="0"/>
              <a:t>Tax reduces </a:t>
            </a:r>
            <a:r>
              <a:rPr lang="en-US" sz="2000" dirty="0" err="1" smtClean="0"/>
              <a:t>Gini</a:t>
            </a:r>
            <a:r>
              <a:rPr lang="en-US" sz="2000" dirty="0" smtClean="0"/>
              <a:t> coefficient – makes income distribution more equitable</a:t>
            </a:r>
          </a:p>
          <a:p>
            <a:pPr marL="285750" indent="-285750">
              <a:buFont typeface="Wingdings" charset="2"/>
              <a:buChar char="Ø"/>
            </a:pPr>
            <a:r>
              <a:rPr lang="en-US" sz="2000" dirty="0" smtClean="0"/>
              <a:t>In 1980, tax helped reduce the inequality more than in 1990 and 2003</a:t>
            </a:r>
            <a:endParaRPr lang="en-US" sz="2000" dirty="0"/>
          </a:p>
        </p:txBody>
      </p:sp>
    </p:spTree>
    <p:extLst>
      <p:ext uri="{BB962C8B-B14F-4D97-AF65-F5344CB8AC3E}">
        <p14:creationId xmlns:p14="http://schemas.microsoft.com/office/powerpoint/2010/main" val="2548639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06" y="538758"/>
            <a:ext cx="8041440" cy="707891"/>
          </a:xfrm>
        </p:spPr>
        <p:txBody>
          <a:bodyPr/>
          <a:lstStyle/>
          <a:p>
            <a:r>
              <a:rPr lang="en-US" sz="2800" dirty="0" smtClean="0"/>
              <a:t>Ted Talk: “Rich people don’t create jobs”</a:t>
            </a:r>
            <a:endParaRPr lang="en-US" sz="2800" dirty="0"/>
          </a:p>
        </p:txBody>
      </p:sp>
      <p:sp>
        <p:nvSpPr>
          <p:cNvPr id="3" name="Content Placeholder 2"/>
          <p:cNvSpPr>
            <a:spLocks noGrp="1"/>
          </p:cNvSpPr>
          <p:nvPr>
            <p:ph idx="1"/>
          </p:nvPr>
        </p:nvSpPr>
        <p:spPr/>
        <p:txBody>
          <a:bodyPr/>
          <a:lstStyle/>
          <a:p>
            <a:pPr>
              <a:buFont typeface="Wingdings" charset="2"/>
              <a:buChar char="Ø"/>
            </a:pPr>
            <a:r>
              <a:rPr lang="en-US" dirty="0" smtClean="0"/>
              <a:t> </a:t>
            </a:r>
            <a:r>
              <a:rPr lang="en-US" dirty="0">
                <a:hlinkClick r:id="rId3"/>
              </a:rPr>
              <a:t>http://www.youtube.com/watch?v=</a:t>
            </a:r>
            <a:r>
              <a:rPr lang="en-US" dirty="0" smtClean="0">
                <a:hlinkClick r:id="rId3"/>
              </a:rPr>
              <a:t>iIhOXCgSunc</a:t>
            </a:r>
            <a:endParaRPr lang="en-US" dirty="0" smtClean="0"/>
          </a:p>
          <a:p>
            <a:pPr marL="0" indent="0">
              <a:buNone/>
            </a:pPr>
            <a:endParaRPr lang="en-US" dirty="0"/>
          </a:p>
        </p:txBody>
      </p:sp>
    </p:spTree>
    <p:extLst>
      <p:ext uri="{BB962C8B-B14F-4D97-AF65-F5344CB8AC3E}">
        <p14:creationId xmlns:p14="http://schemas.microsoft.com/office/powerpoint/2010/main" val="28577069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21848"/>
          </a:xfrm>
        </p:spPr>
        <p:txBody>
          <a:bodyPr/>
          <a:lstStyle/>
          <a:p>
            <a:r>
              <a:rPr lang="en-US" sz="3200" dirty="0" smtClean="0"/>
              <a:t>How economic inequality harms society</a:t>
            </a:r>
            <a:endParaRPr lang="en-US" sz="3200" dirty="0"/>
          </a:p>
        </p:txBody>
      </p:sp>
      <p:sp>
        <p:nvSpPr>
          <p:cNvPr id="3" name="Content Placeholder 2"/>
          <p:cNvSpPr>
            <a:spLocks noGrp="1"/>
          </p:cNvSpPr>
          <p:nvPr>
            <p:ph idx="1"/>
          </p:nvPr>
        </p:nvSpPr>
        <p:spPr/>
        <p:txBody>
          <a:bodyPr/>
          <a:lstStyle/>
          <a:p>
            <a:pPr>
              <a:buFont typeface="Wingdings" charset="2"/>
              <a:buChar char="Ø"/>
            </a:pPr>
            <a:r>
              <a:rPr lang="en-US" dirty="0" smtClean="0"/>
              <a:t> </a:t>
            </a:r>
            <a:r>
              <a:rPr lang="en-US" dirty="0">
                <a:hlinkClick r:id="rId3"/>
              </a:rPr>
              <a:t>http://www.youtube.com/watch?v=</a:t>
            </a:r>
            <a:r>
              <a:rPr lang="en-US" dirty="0" smtClean="0">
                <a:hlinkClick r:id="rId3"/>
              </a:rPr>
              <a:t>AFOEe6M2VT4</a:t>
            </a:r>
            <a:endParaRPr lang="en-US" dirty="0" smtClean="0"/>
          </a:p>
          <a:p>
            <a:pPr marL="0" indent="0">
              <a:buNone/>
            </a:pPr>
            <a:endParaRPr lang="en-US" dirty="0"/>
          </a:p>
        </p:txBody>
      </p:sp>
    </p:spTree>
    <p:extLst>
      <p:ext uri="{BB962C8B-B14F-4D97-AF65-F5344CB8AC3E}">
        <p14:creationId xmlns:p14="http://schemas.microsoft.com/office/powerpoint/2010/main" val="564859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 of poverty</a:t>
            </a:r>
            <a:endParaRPr lang="en-US" dirty="0"/>
          </a:p>
        </p:txBody>
      </p:sp>
      <p:sp>
        <p:nvSpPr>
          <p:cNvPr id="3" name="Content Placeholder 2"/>
          <p:cNvSpPr>
            <a:spLocks noGrp="1"/>
          </p:cNvSpPr>
          <p:nvPr>
            <p:ph idx="1"/>
          </p:nvPr>
        </p:nvSpPr>
        <p:spPr/>
        <p:txBody>
          <a:bodyPr/>
          <a:lstStyle/>
          <a:p>
            <a:pPr>
              <a:buFont typeface="Wingdings" charset="2"/>
              <a:buChar char="Ø"/>
            </a:pPr>
            <a:r>
              <a:rPr lang="en-US" dirty="0" smtClean="0"/>
              <a:t> What does it mean to be poor?</a:t>
            </a:r>
          </a:p>
          <a:p>
            <a:pPr marL="0" indent="0">
              <a:buNone/>
            </a:pPr>
            <a:endParaRPr lang="en-US" dirty="0" smtClean="0"/>
          </a:p>
          <a:p>
            <a:pPr>
              <a:buFont typeface="Wingdings" charset="2"/>
              <a:buChar char="Ø"/>
            </a:pPr>
            <a:r>
              <a:rPr lang="en-US" dirty="0" smtClean="0"/>
              <a:t> Poverty exists everywhere</a:t>
            </a:r>
          </a:p>
          <a:p>
            <a:pPr>
              <a:buFont typeface="Wingdings" charset="2"/>
              <a:buChar char="Ø"/>
            </a:pPr>
            <a:endParaRPr lang="en-US" dirty="0"/>
          </a:p>
          <a:p>
            <a:pPr>
              <a:buFont typeface="Wingdings" charset="2"/>
              <a:buChar char="Ø"/>
            </a:pPr>
            <a:r>
              <a:rPr lang="en-US" dirty="0"/>
              <a:t> </a:t>
            </a:r>
            <a:r>
              <a:rPr lang="en-US" dirty="0" smtClean="0"/>
              <a:t>Higher-income </a:t>
            </a:r>
            <a:r>
              <a:rPr lang="en-US" dirty="0" err="1" smtClean="0"/>
              <a:t>contries</a:t>
            </a:r>
            <a:r>
              <a:rPr lang="en-US" dirty="0" smtClean="0"/>
              <a:t> =&gt; relative poverty</a:t>
            </a:r>
          </a:p>
          <a:p>
            <a:pPr>
              <a:buFont typeface="Wingdings" charset="2"/>
              <a:buChar char="Ø"/>
            </a:pPr>
            <a:endParaRPr lang="en-US" dirty="0"/>
          </a:p>
          <a:p>
            <a:pPr>
              <a:buFont typeface="Wingdings" charset="2"/>
              <a:buChar char="Ø"/>
            </a:pPr>
            <a:r>
              <a:rPr lang="en-US" dirty="0"/>
              <a:t> </a:t>
            </a:r>
            <a:r>
              <a:rPr lang="en-US" dirty="0" smtClean="0"/>
              <a:t>Poorest countries =&gt; absolute poverty</a:t>
            </a:r>
            <a:endParaRPr lang="en-US" dirty="0"/>
          </a:p>
        </p:txBody>
      </p:sp>
    </p:spTree>
    <p:extLst>
      <p:ext uri="{BB962C8B-B14F-4D97-AF65-F5344CB8AC3E}">
        <p14:creationId xmlns:p14="http://schemas.microsoft.com/office/powerpoint/2010/main" val="432964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vs. Absolute Poverty</a:t>
            </a:r>
            <a:endParaRPr lang="en-US" dirty="0"/>
          </a:p>
        </p:txBody>
      </p:sp>
      <p:sp>
        <p:nvSpPr>
          <p:cNvPr id="3" name="Content Placeholder 2"/>
          <p:cNvSpPr>
            <a:spLocks noGrp="1"/>
          </p:cNvSpPr>
          <p:nvPr>
            <p:ph idx="1"/>
          </p:nvPr>
        </p:nvSpPr>
        <p:spPr>
          <a:xfrm>
            <a:off x="838200" y="1663201"/>
            <a:ext cx="7467600" cy="4585119"/>
          </a:xfrm>
        </p:spPr>
        <p:txBody>
          <a:bodyPr>
            <a:normAutofit lnSpcReduction="10000"/>
          </a:bodyPr>
          <a:lstStyle/>
          <a:p>
            <a:pPr>
              <a:buFont typeface="Wingdings" charset="2"/>
              <a:buChar char="§"/>
            </a:pPr>
            <a:r>
              <a:rPr lang="en-US" b="1" dirty="0" smtClean="0"/>
              <a:t>Relative Poverty</a:t>
            </a:r>
          </a:p>
          <a:p>
            <a:pPr lvl="1">
              <a:buFont typeface="Wingdings" charset="2"/>
              <a:buChar char="Ø"/>
            </a:pPr>
            <a:r>
              <a:rPr lang="en-US" dirty="0"/>
              <a:t>condition experienced by people in a country whose incomes are considerably lower than the higher income groups in the </a:t>
            </a:r>
            <a:r>
              <a:rPr lang="en-US"/>
              <a:t>same </a:t>
            </a:r>
            <a:r>
              <a:rPr lang="en-US" smtClean="0"/>
              <a:t>country</a:t>
            </a:r>
            <a:endParaRPr lang="en-US" dirty="0"/>
          </a:p>
          <a:p>
            <a:pPr lvl="1">
              <a:buFont typeface="Wingdings" charset="2"/>
              <a:buChar char="Ø"/>
            </a:pPr>
            <a:r>
              <a:rPr lang="en-US" dirty="0"/>
              <a:t> it exists even in the world’s richest countries</a:t>
            </a:r>
          </a:p>
          <a:p>
            <a:pPr marL="0" indent="0">
              <a:buNone/>
            </a:pPr>
            <a:endParaRPr lang="en-US" dirty="0" smtClean="0"/>
          </a:p>
          <a:p>
            <a:pPr>
              <a:buFont typeface="Wingdings" charset="2"/>
              <a:buChar char="§"/>
            </a:pPr>
            <a:r>
              <a:rPr lang="en-US" b="1" dirty="0" smtClean="0"/>
              <a:t>Absolute Poverty</a:t>
            </a:r>
          </a:p>
          <a:p>
            <a:pPr lvl="1">
              <a:buFont typeface="Wingdings" charset="2"/>
              <a:buChar char="Ø"/>
            </a:pPr>
            <a:r>
              <a:rPr lang="en-US" dirty="0"/>
              <a:t> </a:t>
            </a:r>
            <a:r>
              <a:rPr lang="en-US" dirty="0" smtClean="0"/>
              <a:t>condition experienced by individuals who cannot afford to acquire the basic necessities for a healthy and safe existence</a:t>
            </a:r>
          </a:p>
          <a:p>
            <a:pPr lvl="1">
              <a:buFont typeface="Wingdings" charset="2"/>
              <a:buChar char="Ø"/>
            </a:pPr>
            <a:r>
              <a:rPr lang="en-US" dirty="0" smtClean="0"/>
              <a:t>Does not exist everywhere, it is primarily concentrated across the 60% poorest countries of the world</a:t>
            </a:r>
          </a:p>
        </p:txBody>
      </p:sp>
    </p:spTree>
    <p:extLst>
      <p:ext uri="{BB962C8B-B14F-4D97-AF65-F5344CB8AC3E}">
        <p14:creationId xmlns:p14="http://schemas.microsoft.com/office/powerpoint/2010/main" val="34602931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91025"/>
          </a:xfrm>
        </p:spPr>
        <p:txBody>
          <a:bodyPr/>
          <a:lstStyle/>
          <a:p>
            <a:r>
              <a:rPr lang="en-US" dirty="0" smtClean="0"/>
              <a:t>Possible Causes of Poverty</a:t>
            </a:r>
            <a:endParaRPr lang="en-US" dirty="0"/>
          </a:p>
        </p:txBody>
      </p:sp>
      <p:sp>
        <p:nvSpPr>
          <p:cNvPr id="3" name="Content Placeholder 2"/>
          <p:cNvSpPr>
            <a:spLocks noGrp="1"/>
          </p:cNvSpPr>
          <p:nvPr>
            <p:ph idx="1"/>
          </p:nvPr>
        </p:nvSpPr>
        <p:spPr>
          <a:xfrm>
            <a:off x="838200" y="1832648"/>
            <a:ext cx="7467600" cy="4502254"/>
          </a:xfrm>
        </p:spPr>
        <p:txBody>
          <a:bodyPr/>
          <a:lstStyle/>
          <a:p>
            <a:pPr>
              <a:buFont typeface="Wingdings" charset="2"/>
              <a:buChar char="v"/>
            </a:pPr>
            <a:r>
              <a:rPr lang="en-US" b="1" dirty="0" smtClean="0"/>
              <a:t> </a:t>
            </a:r>
            <a:r>
              <a:rPr lang="en-US" sz="2800" b="1" dirty="0" smtClean="0"/>
              <a:t>Low income</a:t>
            </a:r>
          </a:p>
          <a:p>
            <a:pPr marL="0" indent="0">
              <a:buNone/>
            </a:pPr>
            <a:endParaRPr lang="en-US" sz="2800" b="1" dirty="0" smtClean="0"/>
          </a:p>
          <a:p>
            <a:pPr>
              <a:buFont typeface="Wingdings" charset="2"/>
              <a:buChar char="v"/>
            </a:pPr>
            <a:r>
              <a:rPr lang="en-US" sz="2800" b="1" dirty="0"/>
              <a:t> </a:t>
            </a:r>
            <a:r>
              <a:rPr lang="en-US" sz="2800" b="1" dirty="0" smtClean="0"/>
              <a:t>Unemployment</a:t>
            </a:r>
          </a:p>
          <a:p>
            <a:pPr marL="0" indent="0">
              <a:buNone/>
            </a:pPr>
            <a:endParaRPr lang="en-US" sz="2800" b="1" dirty="0" smtClean="0"/>
          </a:p>
          <a:p>
            <a:pPr>
              <a:buFont typeface="Wingdings" charset="2"/>
              <a:buChar char="v"/>
            </a:pPr>
            <a:r>
              <a:rPr lang="en-US" sz="2800" b="1" dirty="0"/>
              <a:t> </a:t>
            </a:r>
            <a:r>
              <a:rPr lang="en-US" sz="2800" b="1" dirty="0" smtClean="0"/>
              <a:t>Lack of human capital</a:t>
            </a:r>
          </a:p>
          <a:p>
            <a:pPr marL="0" indent="0">
              <a:buNone/>
            </a:pPr>
            <a:endParaRPr lang="en-US" sz="2800" b="1" dirty="0" smtClean="0"/>
          </a:p>
        </p:txBody>
      </p:sp>
    </p:spTree>
    <p:extLst>
      <p:ext uri="{BB962C8B-B14F-4D97-AF65-F5344CB8AC3E}">
        <p14:creationId xmlns:p14="http://schemas.microsoft.com/office/powerpoint/2010/main" val="32050310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18873"/>
          </a:xfrm>
        </p:spPr>
        <p:txBody>
          <a:bodyPr/>
          <a:lstStyle/>
          <a:p>
            <a:r>
              <a:rPr lang="en-US" dirty="0" smtClean="0"/>
              <a:t>Reasons for low income</a:t>
            </a:r>
            <a:endParaRPr lang="en-US" dirty="0"/>
          </a:p>
        </p:txBody>
      </p:sp>
      <p:sp>
        <p:nvSpPr>
          <p:cNvPr id="3" name="Content Placeholder 2"/>
          <p:cNvSpPr>
            <a:spLocks noGrp="1"/>
          </p:cNvSpPr>
          <p:nvPr>
            <p:ph idx="1"/>
          </p:nvPr>
        </p:nvSpPr>
        <p:spPr>
          <a:xfrm>
            <a:off x="838200" y="1428600"/>
            <a:ext cx="7467600" cy="5079465"/>
          </a:xfrm>
        </p:spPr>
        <p:txBody>
          <a:bodyPr>
            <a:normAutofit fontScale="92500" lnSpcReduction="10000"/>
          </a:bodyPr>
          <a:lstStyle/>
          <a:p>
            <a:pPr>
              <a:buFont typeface="Wingdings" charset="2"/>
              <a:buChar char="u"/>
            </a:pPr>
            <a:r>
              <a:rPr lang="en-US" dirty="0" smtClean="0"/>
              <a:t> Incomes may be low and people may live in poverty because….</a:t>
            </a:r>
          </a:p>
          <a:p>
            <a:pPr lvl="1">
              <a:buFont typeface="Wingdings" charset="2"/>
              <a:buChar char="²"/>
            </a:pPr>
            <a:r>
              <a:rPr lang="en-US" dirty="0" smtClean="0"/>
              <a:t>They were born into a household where income is low</a:t>
            </a:r>
          </a:p>
          <a:p>
            <a:pPr lvl="1">
              <a:buFont typeface="Wingdings" charset="2"/>
              <a:buChar char="²"/>
            </a:pPr>
            <a:r>
              <a:rPr lang="en-US" dirty="0" smtClean="0"/>
              <a:t>They may have received poor, or no education</a:t>
            </a:r>
          </a:p>
          <a:p>
            <a:pPr lvl="1">
              <a:buFont typeface="Wingdings" charset="2"/>
              <a:buChar char="²"/>
            </a:pPr>
            <a:r>
              <a:rPr lang="en-US" dirty="0" smtClean="0"/>
              <a:t>They may have had poor health care and malnutrition</a:t>
            </a:r>
          </a:p>
          <a:p>
            <a:pPr lvl="1">
              <a:buFont typeface="Wingdings" charset="2"/>
              <a:buChar char="²"/>
            </a:pPr>
            <a:r>
              <a:rPr lang="en-US" dirty="0" smtClean="0"/>
              <a:t>They may have had to go out to work before completing an education</a:t>
            </a:r>
          </a:p>
          <a:p>
            <a:pPr>
              <a:buFont typeface="Wingdings" charset="2"/>
              <a:buChar char="u"/>
            </a:pPr>
            <a:r>
              <a:rPr lang="en-US" dirty="0"/>
              <a:t> </a:t>
            </a:r>
            <a:r>
              <a:rPr lang="en-US" dirty="0" smtClean="0"/>
              <a:t>The consequence of poverty include</a:t>
            </a:r>
          </a:p>
          <a:p>
            <a:pPr lvl="1">
              <a:buFont typeface="Wingdings" charset="2"/>
              <a:buChar char="²"/>
            </a:pPr>
            <a:r>
              <a:rPr lang="en-US" dirty="0" smtClean="0"/>
              <a:t>Low living standards</a:t>
            </a:r>
          </a:p>
          <a:p>
            <a:pPr lvl="1">
              <a:buFont typeface="Wingdings" charset="2"/>
              <a:buChar char="²"/>
            </a:pPr>
            <a:r>
              <a:rPr lang="en-US" dirty="0" smtClean="0"/>
              <a:t>Lack of access to sufficient health care</a:t>
            </a:r>
          </a:p>
          <a:p>
            <a:pPr lvl="1">
              <a:buFont typeface="Wingdings" charset="2"/>
              <a:buChar char="²"/>
            </a:pPr>
            <a:r>
              <a:rPr lang="en-US" dirty="0" smtClean="0"/>
              <a:t>Low levels of education</a:t>
            </a:r>
          </a:p>
          <a:p>
            <a:pPr>
              <a:buFont typeface="Wingdings" charset="2"/>
              <a:buChar char="u"/>
            </a:pPr>
            <a:r>
              <a:rPr lang="en-US" dirty="0"/>
              <a:t> </a:t>
            </a:r>
            <a:r>
              <a:rPr lang="en-US" dirty="0" smtClean="0"/>
              <a:t>The consequences lead to low levels of human capital</a:t>
            </a:r>
          </a:p>
          <a:p>
            <a:pPr>
              <a:buFont typeface="Wingdings" charset="2"/>
              <a:buChar char="u"/>
            </a:pPr>
            <a:r>
              <a:rPr lang="en-US" dirty="0" smtClean="0"/>
              <a:t>If people have poor education and health care, they will find it difficult to find work or it may be low paid</a:t>
            </a:r>
          </a:p>
          <a:p>
            <a:pPr>
              <a:buFont typeface="Wingdings" charset="2"/>
              <a:buChar char="u"/>
            </a:pPr>
            <a:endParaRPr lang="en-US" dirty="0" smtClean="0"/>
          </a:p>
          <a:p>
            <a:pPr marL="329184" lvl="1" indent="0">
              <a:buNone/>
            </a:pPr>
            <a:endParaRPr lang="en-US" dirty="0"/>
          </a:p>
        </p:txBody>
      </p:sp>
    </p:spTree>
    <p:extLst>
      <p:ext uri="{BB962C8B-B14F-4D97-AF65-F5344CB8AC3E}">
        <p14:creationId xmlns:p14="http://schemas.microsoft.com/office/powerpoint/2010/main" val="2013118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76594"/>
          </a:xfrm>
        </p:spPr>
        <p:txBody>
          <a:bodyPr/>
          <a:lstStyle/>
          <a:p>
            <a:r>
              <a:rPr lang="en-US" dirty="0" smtClean="0"/>
              <a:t>Evaluation</a:t>
            </a:r>
            <a:endParaRPr lang="en-US" dirty="0"/>
          </a:p>
        </p:txBody>
      </p:sp>
      <p:sp>
        <p:nvSpPr>
          <p:cNvPr id="3" name="Content Placeholder 2"/>
          <p:cNvSpPr>
            <a:spLocks noGrp="1"/>
          </p:cNvSpPr>
          <p:nvPr>
            <p:ph idx="1"/>
          </p:nvPr>
        </p:nvSpPr>
        <p:spPr>
          <a:xfrm>
            <a:off x="838200" y="1313158"/>
            <a:ext cx="7467600" cy="4935162"/>
          </a:xfrm>
        </p:spPr>
        <p:txBody>
          <a:bodyPr>
            <a:normAutofit lnSpcReduction="10000"/>
          </a:bodyPr>
          <a:lstStyle/>
          <a:p>
            <a:pPr>
              <a:buFont typeface="Wingdings" charset="2"/>
              <a:buChar char="v"/>
            </a:pPr>
            <a:r>
              <a:rPr lang="en-US" dirty="0" smtClean="0"/>
              <a:t>It is important to be careful when using the </a:t>
            </a:r>
            <a:r>
              <a:rPr lang="en-US" dirty="0" err="1" smtClean="0"/>
              <a:t>Gini</a:t>
            </a:r>
            <a:r>
              <a:rPr lang="en-US" dirty="0" smtClean="0"/>
              <a:t> index numbers to evaluate a country’s development progress</a:t>
            </a:r>
          </a:p>
          <a:p>
            <a:pPr>
              <a:buFont typeface="Wingdings" charset="2"/>
              <a:buChar char="v"/>
            </a:pPr>
            <a:r>
              <a:rPr lang="en-US" dirty="0" smtClean="0"/>
              <a:t>Although low income countries tend to have higher levels of inequality than high income countries there is no hard and fast correlation between the level of development and its </a:t>
            </a:r>
            <a:r>
              <a:rPr lang="en-US" dirty="0" err="1" smtClean="0"/>
              <a:t>Gini</a:t>
            </a:r>
            <a:r>
              <a:rPr lang="en-US" dirty="0" smtClean="0"/>
              <a:t> index</a:t>
            </a:r>
          </a:p>
          <a:p>
            <a:pPr>
              <a:buFont typeface="Wingdings" charset="2"/>
              <a:buChar char="v"/>
            </a:pPr>
            <a:r>
              <a:rPr lang="en-US" dirty="0" smtClean="0"/>
              <a:t>It is also not correct to assume that having more equality will raise living standards</a:t>
            </a:r>
          </a:p>
          <a:p>
            <a:pPr>
              <a:buFont typeface="Wingdings" charset="2"/>
              <a:buChar char="v"/>
            </a:pPr>
            <a:r>
              <a:rPr lang="en-US" dirty="0" smtClean="0"/>
              <a:t>If poorest 20% of the population earns 3% of the national income and the national income rises and the income distribution remains the same – the poorest will receive a larger amount (the cake got bigger but their percentage share remained)</a:t>
            </a:r>
            <a:endParaRPr lang="en-US" dirty="0"/>
          </a:p>
        </p:txBody>
      </p:sp>
    </p:spTree>
    <p:extLst>
      <p:ext uri="{BB962C8B-B14F-4D97-AF65-F5344CB8AC3E}">
        <p14:creationId xmlns:p14="http://schemas.microsoft.com/office/powerpoint/2010/main" val="1047725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inequality of income with taxation</a:t>
            </a:r>
            <a:endParaRPr lang="en-US" dirty="0"/>
          </a:p>
        </p:txBody>
      </p:sp>
      <p:sp>
        <p:nvSpPr>
          <p:cNvPr id="3" name="Content Placeholder 2"/>
          <p:cNvSpPr>
            <a:spLocks noGrp="1"/>
          </p:cNvSpPr>
          <p:nvPr>
            <p:ph idx="1"/>
          </p:nvPr>
        </p:nvSpPr>
        <p:spPr>
          <a:xfrm>
            <a:off x="838200" y="2438076"/>
            <a:ext cx="7467600" cy="4043993"/>
          </a:xfrm>
        </p:spPr>
        <p:txBody>
          <a:bodyPr>
            <a:noAutofit/>
          </a:bodyPr>
          <a:lstStyle/>
          <a:p>
            <a:pPr>
              <a:buFont typeface="Wingdings" charset="2"/>
              <a:buChar char="Ø"/>
            </a:pPr>
            <a:r>
              <a:rPr lang="en-US" sz="3600" dirty="0" smtClean="0"/>
              <a:t>Tax can be used to improve income inequality</a:t>
            </a:r>
          </a:p>
          <a:p>
            <a:pPr marL="0" indent="0">
              <a:buNone/>
            </a:pPr>
            <a:endParaRPr lang="en-US" sz="3600" dirty="0" smtClean="0"/>
          </a:p>
          <a:p>
            <a:pPr>
              <a:buFont typeface="Wingdings" charset="2"/>
              <a:buChar char="Ø"/>
            </a:pPr>
            <a:r>
              <a:rPr lang="en-US" sz="3600" dirty="0" smtClean="0"/>
              <a:t>There are 2 different types of tax</a:t>
            </a:r>
          </a:p>
          <a:p>
            <a:pPr lvl="1">
              <a:buFont typeface="Wingdings" charset="2"/>
              <a:buChar char="²"/>
            </a:pPr>
            <a:r>
              <a:rPr lang="en-US" sz="3600" dirty="0" smtClean="0"/>
              <a:t>DIRECT taxes</a:t>
            </a:r>
          </a:p>
          <a:p>
            <a:pPr lvl="1">
              <a:buFont typeface="Wingdings" charset="2"/>
              <a:buChar char="²"/>
            </a:pPr>
            <a:r>
              <a:rPr lang="en-US" sz="3600" dirty="0" smtClean="0"/>
              <a:t>INDIRECT taxes</a:t>
            </a:r>
            <a:endParaRPr lang="en-US" sz="3600" dirty="0"/>
          </a:p>
        </p:txBody>
      </p:sp>
    </p:spTree>
    <p:extLst>
      <p:ext uri="{BB962C8B-B14F-4D97-AF65-F5344CB8AC3E}">
        <p14:creationId xmlns:p14="http://schemas.microsoft.com/office/powerpoint/2010/main" val="3222771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vs. Equity in the distribution of income</a:t>
            </a:r>
            <a:endParaRPr lang="en-US" dirty="0"/>
          </a:p>
        </p:txBody>
      </p:sp>
      <p:sp>
        <p:nvSpPr>
          <p:cNvPr id="3" name="Content Placeholder 2"/>
          <p:cNvSpPr>
            <a:spLocks noGrp="1"/>
          </p:cNvSpPr>
          <p:nvPr>
            <p:ph idx="1"/>
          </p:nvPr>
        </p:nvSpPr>
        <p:spPr/>
        <p:txBody>
          <a:bodyPr>
            <a:normAutofit lnSpcReduction="10000"/>
          </a:bodyPr>
          <a:lstStyle/>
          <a:p>
            <a:pPr>
              <a:buFont typeface="Wingdings" charset="2"/>
              <a:buChar char="v"/>
            </a:pPr>
            <a:r>
              <a:rPr lang="en-US" dirty="0"/>
              <a:t> </a:t>
            </a:r>
            <a:r>
              <a:rPr lang="en-US" dirty="0" smtClean="0"/>
              <a:t>Equity refers to the fairness in economics, while equality means minimizing the disparities in income and wealth among a nation’s households.</a:t>
            </a:r>
          </a:p>
          <a:p>
            <a:pPr marL="0" indent="0">
              <a:buNone/>
            </a:pPr>
            <a:endParaRPr lang="en-US" dirty="0" smtClean="0"/>
          </a:p>
          <a:p>
            <a:pPr>
              <a:buFont typeface="Wingdings" charset="2"/>
              <a:buChar char="v"/>
            </a:pPr>
            <a:r>
              <a:rPr lang="en-US" dirty="0" smtClean="0"/>
              <a:t>Equity requires a level playing field on which individuals in society can all have a fair shot at achieving economic success.</a:t>
            </a:r>
          </a:p>
          <a:p>
            <a:pPr marL="0" indent="0">
              <a:buNone/>
            </a:pPr>
            <a:endParaRPr lang="en-US" dirty="0" smtClean="0"/>
          </a:p>
          <a:p>
            <a:pPr>
              <a:buFont typeface="Wingdings" charset="2"/>
              <a:buChar char="v"/>
            </a:pPr>
            <a:r>
              <a:rPr lang="en-US" dirty="0" smtClean="0"/>
              <a:t>Equity ultimately promotes greater equality in income distribution.</a:t>
            </a:r>
          </a:p>
        </p:txBody>
      </p:sp>
    </p:spTree>
    <p:extLst>
      <p:ext uri="{BB962C8B-B14F-4D97-AF65-F5344CB8AC3E}">
        <p14:creationId xmlns:p14="http://schemas.microsoft.com/office/powerpoint/2010/main" val="11038457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77370"/>
          </a:xfrm>
        </p:spPr>
        <p:txBody>
          <a:bodyPr/>
          <a:lstStyle/>
          <a:p>
            <a:r>
              <a:rPr lang="en-US" dirty="0" smtClean="0"/>
              <a:t>Direct Taxes</a:t>
            </a:r>
            <a:endParaRPr lang="en-US" dirty="0"/>
          </a:p>
        </p:txBody>
      </p:sp>
      <p:pic>
        <p:nvPicPr>
          <p:cNvPr id="4" name="Content Placeholder 3" descr="Taxes1.jpg"/>
          <p:cNvPicPr>
            <a:picLocks noGrp="1" noChangeAspect="1"/>
          </p:cNvPicPr>
          <p:nvPr>
            <p:ph idx="1"/>
          </p:nvPr>
        </p:nvPicPr>
        <p:blipFill>
          <a:blip r:embed="rId2">
            <a:extLst>
              <a:ext uri="{28A0092B-C50C-407E-A947-70E740481C1C}">
                <a14:useLocalDpi xmlns:a14="http://schemas.microsoft.com/office/drawing/2010/main" val="0"/>
              </a:ext>
            </a:extLst>
          </a:blip>
          <a:srcRect l="-23969" r="-23969"/>
          <a:stretch>
            <a:fillRect/>
          </a:stretch>
        </p:blipFill>
        <p:spPr>
          <a:xfrm>
            <a:off x="166679" y="1547813"/>
            <a:ext cx="5276850" cy="4441825"/>
          </a:xfrm>
        </p:spPr>
      </p:pic>
      <p:sp>
        <p:nvSpPr>
          <p:cNvPr id="5" name="TextBox 4"/>
          <p:cNvSpPr txBox="1"/>
          <p:nvPr/>
        </p:nvSpPr>
        <p:spPr>
          <a:xfrm>
            <a:off x="5036408" y="1547813"/>
            <a:ext cx="3556312" cy="4401205"/>
          </a:xfrm>
          <a:prstGeom prst="rect">
            <a:avLst/>
          </a:prstGeom>
          <a:noFill/>
        </p:spPr>
        <p:txBody>
          <a:bodyPr wrap="square" rtlCol="0">
            <a:spAutoFit/>
          </a:bodyPr>
          <a:lstStyle/>
          <a:p>
            <a:pPr marL="285750" indent="-285750">
              <a:buFont typeface="Wingdings" charset="2"/>
              <a:buChar char="Ø"/>
            </a:pPr>
            <a:r>
              <a:rPr lang="en-US" sz="2000" dirty="0" smtClean="0"/>
              <a:t>Taxes imposed on people’s income or wealth and on firm’s profit</a:t>
            </a:r>
          </a:p>
          <a:p>
            <a:pPr marL="285750" indent="-285750">
              <a:buFont typeface="Wingdings" charset="2"/>
              <a:buChar char="Ø"/>
            </a:pPr>
            <a:endParaRPr lang="en-US" sz="2000" dirty="0"/>
          </a:p>
          <a:p>
            <a:pPr marL="285750" indent="-285750">
              <a:buFont typeface="Wingdings" charset="2"/>
              <a:buChar char="Ø"/>
            </a:pPr>
            <a:r>
              <a:rPr lang="en-US" sz="2000" dirty="0" smtClean="0"/>
              <a:t>Taxes that are paid directly to the government by those on whom they are imposed</a:t>
            </a:r>
          </a:p>
          <a:p>
            <a:pPr marL="285750" indent="-285750">
              <a:buFont typeface="Wingdings" charset="2"/>
              <a:buChar char="Ø"/>
            </a:pPr>
            <a:endParaRPr lang="en-US" sz="2000" dirty="0"/>
          </a:p>
          <a:p>
            <a:pPr marL="285750" indent="-285750">
              <a:buFont typeface="Wingdings" charset="2"/>
              <a:buChar char="Ø"/>
            </a:pPr>
            <a:r>
              <a:rPr lang="en-US" sz="2000" dirty="0" smtClean="0"/>
              <a:t>Example:  Income tax and Corporation tax</a:t>
            </a:r>
          </a:p>
          <a:p>
            <a:pPr marL="285750" indent="-285750">
              <a:buFont typeface="Wingdings" charset="2"/>
              <a:buChar char="Ø"/>
            </a:pPr>
            <a:endParaRPr lang="en-US" sz="2000" dirty="0"/>
          </a:p>
          <a:p>
            <a:pPr marL="285750" indent="-285750">
              <a:buFont typeface="Wingdings" charset="2"/>
              <a:buChar char="Ø"/>
            </a:pPr>
            <a:r>
              <a:rPr lang="en-US" sz="2000" dirty="0" smtClean="0"/>
              <a:t>Unavoidable because individuals and firms have to declare their full income</a:t>
            </a:r>
            <a:endParaRPr lang="en-US" sz="2000" dirty="0"/>
          </a:p>
        </p:txBody>
      </p:sp>
    </p:spTree>
    <p:extLst>
      <p:ext uri="{BB962C8B-B14F-4D97-AF65-F5344CB8AC3E}">
        <p14:creationId xmlns:p14="http://schemas.microsoft.com/office/powerpoint/2010/main" val="1480065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18" y="240585"/>
            <a:ext cx="5142051" cy="687580"/>
          </a:xfrm>
        </p:spPr>
        <p:txBody>
          <a:bodyPr/>
          <a:lstStyle/>
          <a:p>
            <a:r>
              <a:rPr lang="en-US" dirty="0" smtClean="0"/>
              <a:t>Indirect Taxes</a:t>
            </a:r>
            <a:endParaRPr lang="en-US" dirty="0"/>
          </a:p>
        </p:txBody>
      </p:sp>
      <p:pic>
        <p:nvPicPr>
          <p:cNvPr id="5" name="Content Placeholder 4" descr="Taxes2.jpg"/>
          <p:cNvPicPr>
            <a:picLocks noGrp="1" noChangeAspect="1"/>
          </p:cNvPicPr>
          <p:nvPr>
            <p:ph idx="1"/>
          </p:nvPr>
        </p:nvPicPr>
        <p:blipFill>
          <a:blip r:embed="rId3">
            <a:extLst>
              <a:ext uri="{28A0092B-C50C-407E-A947-70E740481C1C}">
                <a14:useLocalDpi xmlns:a14="http://schemas.microsoft.com/office/drawing/2010/main" val="0"/>
              </a:ext>
            </a:extLst>
          </a:blip>
          <a:srcRect l="-8601" r="-8601"/>
          <a:stretch>
            <a:fillRect/>
          </a:stretch>
        </p:blipFill>
        <p:spPr>
          <a:xfrm>
            <a:off x="371055" y="1879237"/>
            <a:ext cx="2548782" cy="1348639"/>
          </a:xfrm>
        </p:spPr>
      </p:pic>
      <p:pic>
        <p:nvPicPr>
          <p:cNvPr id="6" name="Picture 5" descr="Taxes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7578" y="3868802"/>
            <a:ext cx="2516966" cy="2540271"/>
          </a:xfrm>
          <a:prstGeom prst="rect">
            <a:avLst/>
          </a:prstGeom>
        </p:spPr>
      </p:pic>
      <p:pic>
        <p:nvPicPr>
          <p:cNvPr id="7" name="Picture 6" descr="Taxes4.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192" y="4102771"/>
            <a:ext cx="3644218" cy="2132255"/>
          </a:xfrm>
          <a:prstGeom prst="rect">
            <a:avLst/>
          </a:prstGeom>
        </p:spPr>
      </p:pic>
      <p:pic>
        <p:nvPicPr>
          <p:cNvPr id="8" name="Picture 7" descr="Taxes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3022" y="584375"/>
            <a:ext cx="2269333" cy="2999119"/>
          </a:xfrm>
          <a:prstGeom prst="rect">
            <a:avLst/>
          </a:prstGeom>
        </p:spPr>
      </p:pic>
      <p:sp>
        <p:nvSpPr>
          <p:cNvPr id="9" name="TextBox 8"/>
          <p:cNvSpPr txBox="1"/>
          <p:nvPr/>
        </p:nvSpPr>
        <p:spPr>
          <a:xfrm>
            <a:off x="3012778" y="957363"/>
            <a:ext cx="3503588" cy="3139321"/>
          </a:xfrm>
          <a:prstGeom prst="rect">
            <a:avLst/>
          </a:prstGeom>
          <a:noFill/>
        </p:spPr>
        <p:txBody>
          <a:bodyPr wrap="square" rtlCol="0">
            <a:spAutoFit/>
          </a:bodyPr>
          <a:lstStyle/>
          <a:p>
            <a:pPr marL="285750" indent="-285750">
              <a:buFont typeface="Wingdings" charset="2"/>
              <a:buChar char="Ø"/>
            </a:pPr>
            <a:r>
              <a:rPr lang="en-US" sz="2000" dirty="0" smtClean="0"/>
              <a:t>Taxes paid by households through an intermediary such as a retail store</a:t>
            </a:r>
          </a:p>
          <a:p>
            <a:pPr marL="285750" indent="-285750">
              <a:buFont typeface="Wingdings" charset="2"/>
              <a:buChar char="Ø"/>
            </a:pPr>
            <a:endParaRPr lang="en-US" dirty="0" smtClean="0"/>
          </a:p>
          <a:p>
            <a:pPr marL="285750" indent="-285750">
              <a:buFont typeface="Wingdings" charset="2"/>
              <a:buChar char="Ø"/>
            </a:pPr>
            <a:r>
              <a:rPr lang="en-US" sz="2000" dirty="0" smtClean="0"/>
              <a:t>The intermediary then pays the government</a:t>
            </a:r>
          </a:p>
          <a:p>
            <a:endParaRPr lang="en-US" sz="2000" dirty="0" smtClean="0"/>
          </a:p>
          <a:p>
            <a:pPr marL="285750" indent="-285750">
              <a:buFont typeface="Wingdings" charset="2"/>
              <a:buChar char="Ø"/>
            </a:pPr>
            <a:r>
              <a:rPr lang="en-US" sz="2000" dirty="0" smtClean="0"/>
              <a:t>Possibly avoidable – you can choose not to buy the goods and services</a:t>
            </a:r>
            <a:endParaRPr lang="en-US" sz="2000" dirty="0"/>
          </a:p>
        </p:txBody>
      </p:sp>
    </p:spTree>
    <p:extLst>
      <p:ext uri="{BB962C8B-B14F-4D97-AF65-F5344CB8AC3E}">
        <p14:creationId xmlns:p14="http://schemas.microsoft.com/office/powerpoint/2010/main" val="4060632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62771"/>
          </a:xfrm>
        </p:spPr>
        <p:txBody>
          <a:bodyPr/>
          <a:lstStyle/>
          <a:p>
            <a:r>
              <a:rPr lang="en-US" dirty="0" smtClean="0"/>
              <a:t>Types of Taxation Systems</a:t>
            </a:r>
            <a:endParaRPr lang="en-US" dirty="0"/>
          </a:p>
        </p:txBody>
      </p:sp>
      <p:sp>
        <p:nvSpPr>
          <p:cNvPr id="3" name="Content Placeholder 2"/>
          <p:cNvSpPr>
            <a:spLocks noGrp="1"/>
          </p:cNvSpPr>
          <p:nvPr>
            <p:ph idx="1"/>
          </p:nvPr>
        </p:nvSpPr>
        <p:spPr>
          <a:xfrm>
            <a:off x="838200" y="1576720"/>
            <a:ext cx="7467600" cy="4690391"/>
          </a:xfrm>
        </p:spPr>
        <p:txBody>
          <a:bodyPr>
            <a:normAutofit/>
          </a:bodyPr>
          <a:lstStyle/>
          <a:p>
            <a:pPr>
              <a:buFont typeface="Wingdings" charset="2"/>
              <a:buChar char="v"/>
            </a:pPr>
            <a:r>
              <a:rPr lang="en-US" sz="4000" dirty="0" smtClean="0"/>
              <a:t> Proportional Tax</a:t>
            </a:r>
          </a:p>
          <a:p>
            <a:pPr marL="0" indent="0">
              <a:buNone/>
            </a:pPr>
            <a:endParaRPr lang="en-US" sz="4000" dirty="0" smtClean="0"/>
          </a:p>
          <a:p>
            <a:pPr>
              <a:buFont typeface="Wingdings" charset="2"/>
              <a:buChar char="v"/>
            </a:pPr>
            <a:r>
              <a:rPr lang="en-US" sz="4000" dirty="0" smtClean="0"/>
              <a:t> Regressive Tax</a:t>
            </a:r>
          </a:p>
          <a:p>
            <a:pPr>
              <a:buFont typeface="Wingdings" charset="2"/>
              <a:buChar char="v"/>
            </a:pPr>
            <a:endParaRPr lang="en-US" sz="4000" dirty="0" smtClean="0"/>
          </a:p>
          <a:p>
            <a:pPr>
              <a:buFont typeface="Wingdings" charset="2"/>
              <a:buChar char="v"/>
            </a:pPr>
            <a:r>
              <a:rPr lang="en-US" sz="4000" dirty="0" smtClean="0"/>
              <a:t> Progressive Tax</a:t>
            </a:r>
            <a:endParaRPr lang="en-US" sz="4000" dirty="0"/>
          </a:p>
        </p:txBody>
      </p:sp>
    </p:spTree>
    <p:extLst>
      <p:ext uri="{BB962C8B-B14F-4D97-AF65-F5344CB8AC3E}">
        <p14:creationId xmlns:p14="http://schemas.microsoft.com/office/powerpoint/2010/main" val="10364527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89774"/>
          </a:xfrm>
        </p:spPr>
        <p:txBody>
          <a:bodyPr/>
          <a:lstStyle/>
          <a:p>
            <a:r>
              <a:rPr lang="en-US" dirty="0" smtClean="0"/>
              <a:t>Proportional Tax</a:t>
            </a:r>
            <a:endParaRPr lang="en-US" dirty="0"/>
          </a:p>
        </p:txBody>
      </p:sp>
      <p:pic>
        <p:nvPicPr>
          <p:cNvPr id="4" name="Content Placeholder 3" descr="Taxes8.gif"/>
          <p:cNvPicPr>
            <a:picLocks noGrp="1" noChangeAspect="1"/>
          </p:cNvPicPr>
          <p:nvPr>
            <p:ph idx="1"/>
          </p:nvPr>
        </p:nvPicPr>
        <p:blipFill>
          <a:blip r:embed="rId2">
            <a:extLst>
              <a:ext uri="{28A0092B-C50C-407E-A947-70E740481C1C}">
                <a14:useLocalDpi xmlns:a14="http://schemas.microsoft.com/office/drawing/2010/main" val="0"/>
              </a:ext>
            </a:extLst>
          </a:blip>
          <a:srcRect l="-26240" r="-26240"/>
          <a:stretch>
            <a:fillRect/>
          </a:stretch>
        </p:blipFill>
        <p:spPr>
          <a:xfrm>
            <a:off x="-139885" y="3688104"/>
            <a:ext cx="5280292" cy="2793965"/>
          </a:xfrm>
        </p:spPr>
      </p:pic>
      <p:sp>
        <p:nvSpPr>
          <p:cNvPr id="5" name="TextBox 4"/>
          <p:cNvSpPr txBox="1"/>
          <p:nvPr/>
        </p:nvSpPr>
        <p:spPr>
          <a:xfrm>
            <a:off x="802906" y="1357731"/>
            <a:ext cx="7415928" cy="2677656"/>
          </a:xfrm>
          <a:prstGeom prst="rect">
            <a:avLst/>
          </a:prstGeom>
          <a:noFill/>
        </p:spPr>
        <p:txBody>
          <a:bodyPr wrap="square" rtlCol="0">
            <a:spAutoFit/>
          </a:bodyPr>
          <a:lstStyle/>
          <a:p>
            <a:pPr marL="285750" indent="-285750">
              <a:buFont typeface="Wingdings" charset="2"/>
              <a:buChar char="Ø"/>
            </a:pPr>
            <a:r>
              <a:rPr lang="en-US" sz="2400" dirty="0" smtClean="0"/>
              <a:t>A tax for which the percentage remains constant as income increases</a:t>
            </a:r>
          </a:p>
          <a:p>
            <a:pPr marL="285750" indent="-285750">
              <a:buFont typeface="Wingdings" charset="2"/>
              <a:buChar char="Ø"/>
            </a:pPr>
            <a:r>
              <a:rPr lang="en-US" sz="2400" dirty="0" smtClean="0"/>
              <a:t>Many countries are now promoting the idea of proportional direct taxes or flat taxes</a:t>
            </a:r>
          </a:p>
          <a:p>
            <a:pPr marL="285750" indent="-285750">
              <a:buFont typeface="Wingdings" charset="2"/>
              <a:buChar char="Ø"/>
            </a:pPr>
            <a:r>
              <a:rPr lang="en-US" sz="2400" dirty="0" smtClean="0"/>
              <a:t>The same percentage tax is paid at all levels of income</a:t>
            </a:r>
          </a:p>
          <a:p>
            <a:endParaRPr lang="en-US" sz="2400" dirty="0"/>
          </a:p>
        </p:txBody>
      </p:sp>
      <p:pic>
        <p:nvPicPr>
          <p:cNvPr id="7" name="Picture 6" descr="Taxes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091" y="3475544"/>
            <a:ext cx="4101629" cy="2751644"/>
          </a:xfrm>
          <a:prstGeom prst="rect">
            <a:avLst/>
          </a:prstGeom>
        </p:spPr>
      </p:pic>
    </p:spTree>
    <p:extLst>
      <p:ext uri="{BB962C8B-B14F-4D97-AF65-F5344CB8AC3E}">
        <p14:creationId xmlns:p14="http://schemas.microsoft.com/office/powerpoint/2010/main" val="1060792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73777"/>
            <a:ext cx="8041440" cy="745977"/>
          </a:xfrm>
        </p:spPr>
        <p:txBody>
          <a:bodyPr/>
          <a:lstStyle/>
          <a:p>
            <a:endParaRPr lang="en-US" dirty="0"/>
          </a:p>
        </p:txBody>
      </p:sp>
      <p:sp>
        <p:nvSpPr>
          <p:cNvPr id="3" name="Content Placeholder 2"/>
          <p:cNvSpPr>
            <a:spLocks noGrp="1"/>
          </p:cNvSpPr>
          <p:nvPr>
            <p:ph idx="1"/>
          </p:nvPr>
        </p:nvSpPr>
        <p:spPr>
          <a:xfrm>
            <a:off x="838200" y="1386930"/>
            <a:ext cx="3950037" cy="4602796"/>
          </a:xfrm>
        </p:spPr>
        <p:txBody>
          <a:bodyPr>
            <a:normAutofit/>
          </a:bodyPr>
          <a:lstStyle/>
          <a:p>
            <a:pPr marL="0" indent="0">
              <a:buNone/>
            </a:pPr>
            <a:endParaRPr lang="en-US" sz="2800" dirty="0" smtClean="0"/>
          </a:p>
          <a:p>
            <a:pPr marL="0" indent="0">
              <a:buNone/>
            </a:pPr>
            <a:endParaRPr lang="en-US" sz="2800" dirty="0" smtClean="0"/>
          </a:p>
        </p:txBody>
      </p:sp>
      <p:pic>
        <p:nvPicPr>
          <p:cNvPr id="4" name="Picture 3" descr="Tax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280" y="173777"/>
            <a:ext cx="8251485" cy="6318194"/>
          </a:xfrm>
          <a:prstGeom prst="rect">
            <a:avLst/>
          </a:prstGeom>
        </p:spPr>
      </p:pic>
      <p:sp>
        <p:nvSpPr>
          <p:cNvPr id="5" name="TextBox 4"/>
          <p:cNvSpPr txBox="1"/>
          <p:nvPr/>
        </p:nvSpPr>
        <p:spPr>
          <a:xfrm>
            <a:off x="1080272" y="920560"/>
            <a:ext cx="7342937" cy="2031325"/>
          </a:xfrm>
          <a:prstGeom prst="rect">
            <a:avLst/>
          </a:prstGeom>
          <a:noFill/>
        </p:spPr>
        <p:txBody>
          <a:bodyPr wrap="square" rtlCol="0">
            <a:spAutoFit/>
          </a:bodyPr>
          <a:lstStyle/>
          <a:p>
            <a:pPr>
              <a:buFont typeface="Wingdings" charset="2"/>
              <a:buChar char="Ø"/>
            </a:pPr>
            <a:r>
              <a:rPr lang="en-US" b="1" dirty="0"/>
              <a:t>Tax that decreases in percentage as income </a:t>
            </a:r>
            <a:r>
              <a:rPr lang="en-US" b="1" dirty="0" smtClean="0"/>
              <a:t>increases</a:t>
            </a:r>
          </a:p>
          <a:p>
            <a:pPr>
              <a:buFont typeface="Wingdings" charset="2"/>
              <a:buChar char="Ø"/>
            </a:pPr>
            <a:r>
              <a:rPr lang="en-US" b="1" dirty="0"/>
              <a:t>Such a tax places a larger burden on lower income household than it does on higher income earners since a greater percentage of a poor household’s income is used to pay the tax than a rich household’s</a:t>
            </a:r>
          </a:p>
          <a:p>
            <a:pPr>
              <a:buFont typeface="Wingdings" charset="2"/>
              <a:buChar char="Ø"/>
            </a:pPr>
            <a:r>
              <a:rPr lang="en-US" b="1" dirty="0"/>
              <a:t>Most indirect taxes are regressive</a:t>
            </a:r>
          </a:p>
          <a:p>
            <a:pPr>
              <a:buFont typeface="Wingdings" charset="2"/>
              <a:buChar char="Ø"/>
            </a:pPr>
            <a:endParaRPr lang="en-US" dirty="0"/>
          </a:p>
        </p:txBody>
      </p:sp>
      <p:sp>
        <p:nvSpPr>
          <p:cNvPr id="6" name="TextBox 5"/>
          <p:cNvSpPr txBox="1"/>
          <p:nvPr/>
        </p:nvSpPr>
        <p:spPr>
          <a:xfrm>
            <a:off x="1707999" y="334978"/>
            <a:ext cx="6204271" cy="584776"/>
          </a:xfrm>
          <a:prstGeom prst="rect">
            <a:avLst/>
          </a:prstGeom>
          <a:noFill/>
        </p:spPr>
        <p:txBody>
          <a:bodyPr wrap="square" rtlCol="0">
            <a:spAutoFit/>
          </a:bodyPr>
          <a:lstStyle/>
          <a:p>
            <a:pPr algn="ctr"/>
            <a:r>
              <a:rPr lang="en-US" sz="3200" b="1" dirty="0">
                <a:solidFill>
                  <a:schemeClr val="bg1"/>
                </a:solidFill>
              </a:rPr>
              <a:t>Regressive Tax</a:t>
            </a:r>
          </a:p>
        </p:txBody>
      </p:sp>
    </p:spTree>
    <p:extLst>
      <p:ext uri="{BB962C8B-B14F-4D97-AF65-F5344CB8AC3E}">
        <p14:creationId xmlns:p14="http://schemas.microsoft.com/office/powerpoint/2010/main" val="2700251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687580"/>
          </a:xfrm>
        </p:spPr>
        <p:txBody>
          <a:bodyPr/>
          <a:lstStyle/>
          <a:p>
            <a:r>
              <a:rPr lang="en-US" dirty="0" smtClean="0"/>
              <a:t>Regressive Tax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6328650"/>
              </p:ext>
            </p:extLst>
          </p:nvPr>
        </p:nvGraphicFramePr>
        <p:xfrm>
          <a:off x="838200" y="1328738"/>
          <a:ext cx="7467600" cy="148336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pPr algn="ctr"/>
                      <a:r>
                        <a:rPr lang="en-US" dirty="0" smtClean="0"/>
                        <a:t>Income of buyer $</a:t>
                      </a:r>
                      <a:endParaRPr lang="en-US" dirty="0"/>
                    </a:p>
                  </a:txBody>
                  <a:tcPr/>
                </a:tc>
                <a:tc>
                  <a:txBody>
                    <a:bodyPr/>
                    <a:lstStyle/>
                    <a:p>
                      <a:pPr algn="ctr"/>
                      <a:r>
                        <a:rPr lang="en-US" dirty="0" smtClean="0"/>
                        <a:t>Amount of tax paid $</a:t>
                      </a:r>
                      <a:endParaRPr lang="en-US" dirty="0"/>
                    </a:p>
                  </a:txBody>
                  <a:tcPr/>
                </a:tc>
                <a:tc>
                  <a:txBody>
                    <a:bodyPr/>
                    <a:lstStyle/>
                    <a:p>
                      <a:pPr algn="ctr"/>
                      <a:r>
                        <a:rPr lang="en-US" dirty="0" smtClean="0"/>
                        <a:t>% of income taxed</a:t>
                      </a:r>
                      <a:endParaRPr lang="en-US" dirty="0"/>
                    </a:p>
                  </a:txBody>
                  <a:tcPr/>
                </a:tc>
              </a:tr>
              <a:tr h="370840">
                <a:tc>
                  <a:txBody>
                    <a:bodyPr/>
                    <a:lstStyle/>
                    <a:p>
                      <a:pPr algn="ctr"/>
                      <a:r>
                        <a:rPr lang="en-US" dirty="0" smtClean="0"/>
                        <a:t>10,000</a:t>
                      </a:r>
                      <a:endParaRPr lang="en-US" dirty="0"/>
                    </a:p>
                  </a:txBody>
                  <a:tcPr/>
                </a:tc>
                <a:tc>
                  <a:txBody>
                    <a:bodyPr/>
                    <a:lstStyle/>
                    <a:p>
                      <a:pPr algn="ctr"/>
                      <a:r>
                        <a:rPr lang="en-US" dirty="0" smtClean="0"/>
                        <a:t>100</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50,000</a:t>
                      </a:r>
                      <a:endParaRPr lang="en-US" dirty="0"/>
                    </a:p>
                  </a:txBody>
                  <a:tcPr/>
                </a:tc>
                <a:tc>
                  <a:txBody>
                    <a:bodyPr/>
                    <a:lstStyle/>
                    <a:p>
                      <a:pPr algn="ctr"/>
                      <a:r>
                        <a:rPr lang="en-US" dirty="0" smtClean="0"/>
                        <a:t>100</a:t>
                      </a:r>
                      <a:endParaRPr lang="en-US" dirty="0"/>
                    </a:p>
                  </a:txBody>
                  <a:tcPr/>
                </a:tc>
                <a:tc>
                  <a:txBody>
                    <a:bodyPr/>
                    <a:lstStyle/>
                    <a:p>
                      <a:pPr algn="ctr"/>
                      <a:r>
                        <a:rPr lang="en-US" dirty="0" smtClean="0"/>
                        <a:t>0.2%</a:t>
                      </a:r>
                      <a:endParaRPr lang="en-US" dirty="0"/>
                    </a:p>
                  </a:txBody>
                  <a:tcPr/>
                </a:tc>
              </a:tr>
              <a:tr h="370840">
                <a:tc>
                  <a:txBody>
                    <a:bodyPr/>
                    <a:lstStyle/>
                    <a:p>
                      <a:pPr algn="ctr"/>
                      <a:r>
                        <a:rPr lang="en-US" dirty="0" smtClean="0"/>
                        <a:t>100,000</a:t>
                      </a:r>
                      <a:endParaRPr lang="en-US" dirty="0"/>
                    </a:p>
                  </a:txBody>
                  <a:tcPr/>
                </a:tc>
                <a:tc>
                  <a:txBody>
                    <a:bodyPr/>
                    <a:lstStyle/>
                    <a:p>
                      <a:pPr algn="ctr"/>
                      <a:r>
                        <a:rPr lang="en-US" dirty="0" smtClean="0"/>
                        <a:t>100</a:t>
                      </a:r>
                      <a:endParaRPr lang="en-US" dirty="0"/>
                    </a:p>
                  </a:txBody>
                  <a:tcPr/>
                </a:tc>
                <a:tc>
                  <a:txBody>
                    <a:bodyPr/>
                    <a:lstStyle/>
                    <a:p>
                      <a:pPr algn="ctr"/>
                      <a:r>
                        <a:rPr lang="en-US" dirty="0" smtClean="0"/>
                        <a:t>0.1%</a:t>
                      </a:r>
                      <a:endParaRPr lang="en-US" dirty="0"/>
                    </a:p>
                  </a:txBody>
                  <a:tcPr/>
                </a:tc>
              </a:tr>
            </a:tbl>
          </a:graphicData>
        </a:graphic>
      </p:graphicFrame>
      <p:sp>
        <p:nvSpPr>
          <p:cNvPr id="5" name="TextBox 4"/>
          <p:cNvSpPr txBox="1"/>
          <p:nvPr/>
        </p:nvSpPr>
        <p:spPr>
          <a:xfrm>
            <a:off x="838200" y="3067099"/>
            <a:ext cx="7467600" cy="3170099"/>
          </a:xfrm>
          <a:prstGeom prst="rect">
            <a:avLst/>
          </a:prstGeom>
          <a:noFill/>
        </p:spPr>
        <p:txBody>
          <a:bodyPr wrap="square" rtlCol="0">
            <a:spAutoFit/>
          </a:bodyPr>
          <a:lstStyle/>
          <a:p>
            <a:pPr marL="285750" indent="-285750">
              <a:buFont typeface="Wingdings" charset="2"/>
              <a:buChar char="Ø"/>
            </a:pPr>
            <a:r>
              <a:rPr lang="en-US" sz="2000" dirty="0" smtClean="0"/>
              <a:t>The higher-income consumer pays the same amount of tax as the lower-income consumer</a:t>
            </a:r>
          </a:p>
          <a:p>
            <a:pPr marL="285750" indent="-285750">
              <a:buFont typeface="Wingdings" charset="2"/>
              <a:buChar char="Ø"/>
            </a:pPr>
            <a:r>
              <a:rPr lang="en-US" sz="2000" dirty="0" smtClean="0"/>
              <a:t>Although they appear to be equitable since everyone pays the same percentage of the price of the goods they consume, placing a larger burden on those whose ability to pay is lower and a smaller burden on the higher-income earners whose ability to pay is greater</a:t>
            </a:r>
          </a:p>
          <a:p>
            <a:pPr marL="285750" indent="-285750">
              <a:buFont typeface="Wingdings" charset="2"/>
              <a:buChar char="Ø"/>
            </a:pPr>
            <a:r>
              <a:rPr lang="en-US" sz="2000" dirty="0" smtClean="0"/>
              <a:t>Regressive taxes may be a good source of government revenue and might discourage the consumption of demerit goods but they can worsen income inequality</a:t>
            </a:r>
            <a:endParaRPr lang="en-US" sz="2000" dirty="0"/>
          </a:p>
        </p:txBody>
      </p:sp>
    </p:spTree>
    <p:extLst>
      <p:ext uri="{BB962C8B-B14F-4D97-AF65-F5344CB8AC3E}">
        <p14:creationId xmlns:p14="http://schemas.microsoft.com/office/powerpoint/2010/main" val="3106911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846758"/>
          </a:xfrm>
        </p:spPr>
        <p:txBody>
          <a:bodyPr/>
          <a:lstStyle/>
          <a:p>
            <a:r>
              <a:rPr lang="en-US" dirty="0" smtClean="0"/>
              <a:t>Progressive Tax</a:t>
            </a:r>
            <a:endParaRPr lang="en-US" dirty="0"/>
          </a:p>
        </p:txBody>
      </p:sp>
      <p:sp>
        <p:nvSpPr>
          <p:cNvPr id="3" name="Content Placeholder 2"/>
          <p:cNvSpPr>
            <a:spLocks noGrp="1"/>
          </p:cNvSpPr>
          <p:nvPr>
            <p:ph idx="1"/>
          </p:nvPr>
        </p:nvSpPr>
        <p:spPr>
          <a:xfrm>
            <a:off x="838200" y="846758"/>
            <a:ext cx="7467600" cy="4617395"/>
          </a:xfrm>
        </p:spPr>
        <p:txBody>
          <a:bodyPr/>
          <a:lstStyle/>
          <a:p>
            <a:pPr>
              <a:buFont typeface="Wingdings" charset="2"/>
              <a:buChar char="Ø"/>
            </a:pPr>
            <a:r>
              <a:rPr lang="en-US" dirty="0" smtClean="0"/>
              <a:t>This is a tax for which the percentage paid in tax increases as income increases</a:t>
            </a:r>
          </a:p>
          <a:p>
            <a:pPr>
              <a:buFont typeface="Wingdings" charset="2"/>
              <a:buChar char="Ø"/>
            </a:pPr>
            <a:r>
              <a:rPr lang="en-US" dirty="0" smtClean="0"/>
              <a:t>Is the most equitable of the 3 types of taxes a government collects</a:t>
            </a:r>
          </a:p>
          <a:p>
            <a:pPr>
              <a:buFont typeface="Wingdings" charset="2"/>
              <a:buChar char="Ø"/>
            </a:pPr>
            <a:r>
              <a:rPr lang="en-US" dirty="0" smtClean="0"/>
              <a:t>Lower income households not only pay less tax, but they pay a smaller percentage of their income in tax as well</a:t>
            </a:r>
          </a:p>
          <a:p>
            <a:pPr>
              <a:buFont typeface="Wingdings" charset="2"/>
              <a:buChar char="Ø"/>
            </a:pPr>
            <a:r>
              <a:rPr lang="en-US" dirty="0" smtClean="0"/>
              <a:t>This is a hypothetical example where there are 4 tax brackets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26756063"/>
              </p:ext>
            </p:extLst>
          </p:nvPr>
        </p:nvGraphicFramePr>
        <p:xfrm>
          <a:off x="1348821" y="4537053"/>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Taxable Income ($)</a:t>
                      </a:r>
                      <a:endParaRPr lang="en-US" dirty="0"/>
                    </a:p>
                  </a:txBody>
                  <a:tcPr/>
                </a:tc>
                <a:tc>
                  <a:txBody>
                    <a:bodyPr/>
                    <a:lstStyle/>
                    <a:p>
                      <a:pPr algn="ctr"/>
                      <a:r>
                        <a:rPr lang="en-US" dirty="0" smtClean="0"/>
                        <a:t>% to</a:t>
                      </a:r>
                      <a:r>
                        <a:rPr lang="en-US" baseline="0" dirty="0" smtClean="0"/>
                        <a:t> be paid as tax</a:t>
                      </a:r>
                      <a:endParaRPr lang="en-US" dirty="0"/>
                    </a:p>
                  </a:txBody>
                  <a:tcPr/>
                </a:tc>
              </a:tr>
              <a:tr h="370840">
                <a:tc>
                  <a:txBody>
                    <a:bodyPr/>
                    <a:lstStyle/>
                    <a:p>
                      <a:pPr algn="ctr"/>
                      <a:r>
                        <a:rPr lang="en-US" dirty="0" smtClean="0"/>
                        <a:t>0 – 10,000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10,001 – 25,000</a:t>
                      </a:r>
                      <a:endParaRPr lang="en-US" dirty="0"/>
                    </a:p>
                  </a:txBody>
                  <a:tcPr/>
                </a:tc>
                <a:tc>
                  <a:txBody>
                    <a:bodyPr/>
                    <a:lstStyle/>
                    <a:p>
                      <a:pPr algn="ctr"/>
                      <a:r>
                        <a:rPr lang="en-US" dirty="0" smtClean="0"/>
                        <a:t>30%</a:t>
                      </a:r>
                      <a:endParaRPr lang="en-US" dirty="0"/>
                    </a:p>
                  </a:txBody>
                  <a:tcPr/>
                </a:tc>
              </a:tr>
              <a:tr h="370840">
                <a:tc>
                  <a:txBody>
                    <a:bodyPr/>
                    <a:lstStyle/>
                    <a:p>
                      <a:pPr algn="ctr"/>
                      <a:r>
                        <a:rPr lang="en-US" dirty="0" smtClean="0"/>
                        <a:t>25,001 – 50,000</a:t>
                      </a:r>
                      <a:endParaRPr lang="en-US" dirty="0"/>
                    </a:p>
                  </a:txBody>
                  <a:tcPr/>
                </a:tc>
                <a:tc>
                  <a:txBody>
                    <a:bodyPr/>
                    <a:lstStyle/>
                    <a:p>
                      <a:pPr algn="ctr"/>
                      <a:r>
                        <a:rPr lang="en-US" dirty="0" smtClean="0"/>
                        <a:t>40%</a:t>
                      </a:r>
                      <a:endParaRPr lang="en-US" dirty="0"/>
                    </a:p>
                  </a:txBody>
                  <a:tcPr/>
                </a:tc>
              </a:tr>
              <a:tr h="370840">
                <a:tc>
                  <a:txBody>
                    <a:bodyPr/>
                    <a:lstStyle/>
                    <a:p>
                      <a:pPr algn="ctr"/>
                      <a:r>
                        <a:rPr lang="en-US" dirty="0" smtClean="0"/>
                        <a:t>50,001 and</a:t>
                      </a:r>
                      <a:r>
                        <a:rPr lang="en-US" baseline="0" dirty="0" smtClean="0"/>
                        <a:t> higher</a:t>
                      </a:r>
                      <a:endParaRPr lang="en-US" dirty="0"/>
                    </a:p>
                  </a:txBody>
                  <a:tcPr/>
                </a:tc>
                <a:tc>
                  <a:txBody>
                    <a:bodyPr/>
                    <a:lstStyle/>
                    <a:p>
                      <a:pPr algn="ctr"/>
                      <a:r>
                        <a:rPr lang="en-US" dirty="0" smtClean="0"/>
                        <a:t>50%</a:t>
                      </a:r>
                      <a:endParaRPr lang="en-US" dirty="0"/>
                    </a:p>
                  </a:txBody>
                  <a:tcPr/>
                </a:tc>
              </a:tr>
            </a:tbl>
          </a:graphicData>
        </a:graphic>
      </p:graphicFrame>
    </p:spTree>
    <p:extLst>
      <p:ext uri="{BB962C8B-B14F-4D97-AF65-F5344CB8AC3E}">
        <p14:creationId xmlns:p14="http://schemas.microsoft.com/office/powerpoint/2010/main" val="9283046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78174"/>
            <a:ext cx="8041440" cy="716778"/>
          </a:xfrm>
        </p:spPr>
        <p:txBody>
          <a:bodyPr/>
          <a:lstStyle/>
          <a:p>
            <a:r>
              <a:rPr lang="en-US" dirty="0" smtClean="0"/>
              <a:t>Progressive Tax</a:t>
            </a:r>
            <a:endParaRPr lang="en-US" dirty="0"/>
          </a:p>
        </p:txBody>
      </p:sp>
      <p:pic>
        <p:nvPicPr>
          <p:cNvPr id="4" name="Content Placeholder 3" descr="Taxes6.jpg"/>
          <p:cNvPicPr>
            <a:picLocks noGrp="1" noChangeAspect="1"/>
          </p:cNvPicPr>
          <p:nvPr>
            <p:ph idx="1"/>
          </p:nvPr>
        </p:nvPicPr>
        <p:blipFill>
          <a:blip r:embed="rId2">
            <a:extLst>
              <a:ext uri="{28A0092B-C50C-407E-A947-70E740481C1C}">
                <a14:useLocalDpi xmlns:a14="http://schemas.microsoft.com/office/drawing/2010/main" val="0"/>
              </a:ext>
            </a:extLst>
          </a:blip>
          <a:srcRect l="-20871" r="-20871"/>
          <a:stretch>
            <a:fillRect/>
          </a:stretch>
        </p:blipFill>
        <p:spPr>
          <a:xfrm>
            <a:off x="0" y="4560409"/>
            <a:ext cx="9025194" cy="1859613"/>
          </a:xfrm>
        </p:spPr>
      </p:pic>
      <p:sp>
        <p:nvSpPr>
          <p:cNvPr id="5" name="TextBox 4"/>
          <p:cNvSpPr txBox="1"/>
          <p:nvPr/>
        </p:nvSpPr>
        <p:spPr>
          <a:xfrm>
            <a:off x="992683" y="853349"/>
            <a:ext cx="7430527" cy="3785652"/>
          </a:xfrm>
          <a:prstGeom prst="rect">
            <a:avLst/>
          </a:prstGeom>
          <a:noFill/>
        </p:spPr>
        <p:txBody>
          <a:bodyPr wrap="square" rtlCol="0">
            <a:spAutoFit/>
          </a:bodyPr>
          <a:lstStyle/>
          <a:p>
            <a:r>
              <a:rPr lang="en-US" sz="2400" dirty="0" smtClean="0"/>
              <a:t>If someone earns $56,000 they will pay the following tax:</a:t>
            </a:r>
          </a:p>
          <a:p>
            <a:pPr marL="285750" indent="-285750">
              <a:buFont typeface="Wingdings" charset="2"/>
              <a:buChar char="Ø"/>
            </a:pPr>
            <a:r>
              <a:rPr lang="en-US" sz="2400" dirty="0" smtClean="0"/>
              <a:t>For the first $10,000 = 0</a:t>
            </a:r>
          </a:p>
          <a:p>
            <a:pPr marL="285750" indent="-285750">
              <a:buFont typeface="Wingdings" charset="2"/>
              <a:buChar char="Ø"/>
            </a:pPr>
            <a:r>
              <a:rPr lang="en-US" sz="2400" dirty="0" smtClean="0"/>
              <a:t>For the next $15,000 = 4.5k (15k x .30)</a:t>
            </a:r>
          </a:p>
          <a:p>
            <a:pPr marL="285750" indent="-285750">
              <a:buFont typeface="Wingdings" charset="2"/>
              <a:buChar char="Ø"/>
            </a:pPr>
            <a:r>
              <a:rPr lang="en-US" sz="2400" dirty="0" smtClean="0"/>
              <a:t>For the next $25,000 = 10k (25k x .40)</a:t>
            </a:r>
          </a:p>
          <a:p>
            <a:pPr marL="285750" indent="-285750">
              <a:buFont typeface="Wingdings" charset="2"/>
              <a:buChar char="Ø"/>
            </a:pPr>
            <a:r>
              <a:rPr lang="en-US" sz="2400" dirty="0" smtClean="0"/>
              <a:t>For the next $6,000 = 3k (6k x .50)</a:t>
            </a:r>
          </a:p>
          <a:p>
            <a:pPr marL="285750" indent="-285750">
              <a:buFont typeface="Wingdings" charset="2"/>
              <a:buChar char="Ø"/>
            </a:pPr>
            <a:endParaRPr lang="en-US" sz="2400" dirty="0"/>
          </a:p>
          <a:p>
            <a:pPr marL="285750" indent="-285750">
              <a:buFont typeface="Wingdings" charset="2"/>
              <a:buChar char="Ø"/>
            </a:pPr>
            <a:r>
              <a:rPr lang="en-US" sz="2400" dirty="0" smtClean="0"/>
              <a:t>In total they would pay = 17,500 </a:t>
            </a:r>
          </a:p>
          <a:p>
            <a:pPr marL="285750" indent="-285750">
              <a:buFont typeface="Wingdings" charset="2"/>
              <a:buChar char="Ø"/>
            </a:pPr>
            <a:r>
              <a:rPr lang="en-US" sz="2400" dirty="0" smtClean="0"/>
              <a:t>On average they would be paying 31% tax (17,500 / 56,000)</a:t>
            </a:r>
            <a:endParaRPr lang="en-US" sz="2400" dirty="0"/>
          </a:p>
        </p:txBody>
      </p:sp>
    </p:spTree>
    <p:extLst>
      <p:ext uri="{BB962C8B-B14F-4D97-AF65-F5344CB8AC3E}">
        <p14:creationId xmlns:p14="http://schemas.microsoft.com/office/powerpoint/2010/main" val="3042834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846758"/>
          </a:xfrm>
        </p:spPr>
        <p:txBody>
          <a:bodyPr/>
          <a:lstStyle/>
          <a:p>
            <a:r>
              <a:rPr lang="en-US" dirty="0" smtClean="0"/>
              <a:t>Progressive Taxation Exercise</a:t>
            </a:r>
            <a:endParaRPr lang="en-US" dirty="0"/>
          </a:p>
        </p:txBody>
      </p:sp>
      <p:sp>
        <p:nvSpPr>
          <p:cNvPr id="3" name="Content Placeholder 2"/>
          <p:cNvSpPr>
            <a:spLocks noGrp="1"/>
          </p:cNvSpPr>
          <p:nvPr>
            <p:ph idx="1"/>
          </p:nvPr>
        </p:nvSpPr>
        <p:spPr>
          <a:xfrm>
            <a:off x="838200" y="846758"/>
            <a:ext cx="7467600" cy="5620712"/>
          </a:xfrm>
        </p:spPr>
        <p:txBody>
          <a:bodyPr/>
          <a:lstStyle/>
          <a:p>
            <a:pPr marL="0" indent="0">
              <a:buNone/>
            </a:pPr>
            <a:r>
              <a:rPr lang="en-US" dirty="0"/>
              <a:t>How much tax would they pay and what is their average tax rate if they earned:</a:t>
            </a:r>
          </a:p>
          <a:p>
            <a:pPr marL="457200" indent="-457200">
              <a:buAutoNum type="alphaLcParenR"/>
            </a:pPr>
            <a:r>
              <a:rPr lang="en-US" dirty="0"/>
              <a:t>$7,000</a:t>
            </a:r>
          </a:p>
          <a:p>
            <a:pPr marL="457200" indent="-457200">
              <a:buAutoNum type="alphaLcParenR"/>
            </a:pPr>
            <a:r>
              <a:rPr lang="en-US" dirty="0"/>
              <a:t>$14,000</a:t>
            </a:r>
          </a:p>
          <a:p>
            <a:pPr marL="457200" indent="-457200">
              <a:buAutoNum type="alphaLcParenR"/>
            </a:pPr>
            <a:r>
              <a:rPr lang="en-US" dirty="0"/>
              <a:t>$28,000</a:t>
            </a:r>
          </a:p>
          <a:p>
            <a:pPr marL="457200" indent="-457200">
              <a:buAutoNum type="alphaLcParenR"/>
            </a:pPr>
            <a:r>
              <a:rPr lang="en-US" dirty="0"/>
              <a:t>$77,000</a:t>
            </a:r>
          </a:p>
        </p:txBody>
      </p:sp>
      <p:graphicFrame>
        <p:nvGraphicFramePr>
          <p:cNvPr id="4" name="Table 3"/>
          <p:cNvGraphicFramePr>
            <a:graphicFrameLocks noGrp="1"/>
          </p:cNvGraphicFramePr>
          <p:nvPr>
            <p:extLst>
              <p:ext uri="{D42A27DB-BD31-4B8C-83A1-F6EECF244321}">
                <p14:modId xmlns:p14="http://schemas.microsoft.com/office/powerpoint/2010/main" val="2354710725"/>
              </p:ext>
            </p:extLst>
          </p:nvPr>
        </p:nvGraphicFramePr>
        <p:xfrm>
          <a:off x="1348821" y="3840226"/>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Taxable Income ($)</a:t>
                      </a:r>
                      <a:endParaRPr lang="en-US" dirty="0"/>
                    </a:p>
                  </a:txBody>
                  <a:tcPr/>
                </a:tc>
                <a:tc>
                  <a:txBody>
                    <a:bodyPr/>
                    <a:lstStyle/>
                    <a:p>
                      <a:pPr algn="ctr"/>
                      <a:r>
                        <a:rPr lang="en-US" dirty="0" smtClean="0"/>
                        <a:t>% to</a:t>
                      </a:r>
                      <a:r>
                        <a:rPr lang="en-US" baseline="0" dirty="0" smtClean="0"/>
                        <a:t> be paid as tax</a:t>
                      </a:r>
                      <a:endParaRPr lang="en-US" dirty="0"/>
                    </a:p>
                  </a:txBody>
                  <a:tcPr/>
                </a:tc>
              </a:tr>
              <a:tr h="370840">
                <a:tc>
                  <a:txBody>
                    <a:bodyPr/>
                    <a:lstStyle/>
                    <a:p>
                      <a:pPr algn="ctr"/>
                      <a:r>
                        <a:rPr lang="en-US" dirty="0" smtClean="0"/>
                        <a:t>0 – 10,000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10,001 – 25,000</a:t>
                      </a:r>
                      <a:endParaRPr lang="en-US" dirty="0"/>
                    </a:p>
                  </a:txBody>
                  <a:tcPr/>
                </a:tc>
                <a:tc>
                  <a:txBody>
                    <a:bodyPr/>
                    <a:lstStyle/>
                    <a:p>
                      <a:pPr algn="ctr"/>
                      <a:r>
                        <a:rPr lang="en-US" dirty="0" smtClean="0"/>
                        <a:t>30%</a:t>
                      </a:r>
                      <a:endParaRPr lang="en-US" dirty="0"/>
                    </a:p>
                  </a:txBody>
                  <a:tcPr/>
                </a:tc>
              </a:tr>
              <a:tr h="370840">
                <a:tc>
                  <a:txBody>
                    <a:bodyPr/>
                    <a:lstStyle/>
                    <a:p>
                      <a:pPr algn="ctr"/>
                      <a:r>
                        <a:rPr lang="en-US" dirty="0" smtClean="0"/>
                        <a:t>25,001 – 50,000</a:t>
                      </a:r>
                      <a:endParaRPr lang="en-US" dirty="0"/>
                    </a:p>
                  </a:txBody>
                  <a:tcPr/>
                </a:tc>
                <a:tc>
                  <a:txBody>
                    <a:bodyPr/>
                    <a:lstStyle/>
                    <a:p>
                      <a:pPr algn="ctr"/>
                      <a:r>
                        <a:rPr lang="en-US" dirty="0" smtClean="0"/>
                        <a:t>40%</a:t>
                      </a:r>
                      <a:endParaRPr lang="en-US" dirty="0"/>
                    </a:p>
                  </a:txBody>
                  <a:tcPr/>
                </a:tc>
              </a:tr>
              <a:tr h="370840">
                <a:tc>
                  <a:txBody>
                    <a:bodyPr/>
                    <a:lstStyle/>
                    <a:p>
                      <a:pPr algn="ctr"/>
                      <a:r>
                        <a:rPr lang="en-US" dirty="0" smtClean="0"/>
                        <a:t>50,001 and</a:t>
                      </a:r>
                      <a:r>
                        <a:rPr lang="en-US" baseline="0" dirty="0" smtClean="0"/>
                        <a:t> higher</a:t>
                      </a:r>
                      <a:endParaRPr lang="en-US" dirty="0"/>
                    </a:p>
                  </a:txBody>
                  <a:tcPr/>
                </a:tc>
                <a:tc>
                  <a:txBody>
                    <a:bodyPr/>
                    <a:lstStyle/>
                    <a:p>
                      <a:pPr algn="ctr"/>
                      <a:r>
                        <a:rPr lang="en-US" dirty="0" smtClean="0"/>
                        <a:t>50%</a:t>
                      </a:r>
                      <a:endParaRPr lang="en-US" dirty="0"/>
                    </a:p>
                  </a:txBody>
                  <a:tcPr/>
                </a:tc>
              </a:tr>
            </a:tbl>
          </a:graphicData>
        </a:graphic>
      </p:graphicFrame>
    </p:spTree>
    <p:extLst>
      <p:ext uri="{BB962C8B-B14F-4D97-AF65-F5344CB8AC3E}">
        <p14:creationId xmlns:p14="http://schemas.microsoft.com/office/powerpoint/2010/main" val="6322492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16778"/>
          </a:xfrm>
        </p:spPr>
        <p:txBody>
          <a:bodyPr/>
          <a:lstStyle/>
          <a:p>
            <a:r>
              <a:rPr lang="en-US" dirty="0" smtClean="0"/>
              <a:t>Tax Calculation – HL only</a:t>
            </a:r>
            <a:endParaRPr lang="en-US" dirty="0"/>
          </a:p>
        </p:txBody>
      </p:sp>
      <p:sp>
        <p:nvSpPr>
          <p:cNvPr id="3" name="Content Placeholder 2"/>
          <p:cNvSpPr>
            <a:spLocks noGrp="1"/>
          </p:cNvSpPr>
          <p:nvPr>
            <p:ph idx="1"/>
          </p:nvPr>
        </p:nvSpPr>
        <p:spPr>
          <a:xfrm>
            <a:off x="838200" y="1445326"/>
            <a:ext cx="7467600" cy="4544399"/>
          </a:xfrm>
        </p:spPr>
        <p:txBody>
          <a:bodyPr>
            <a:normAutofit/>
          </a:bodyPr>
          <a:lstStyle/>
          <a:p>
            <a:pPr>
              <a:buFont typeface="Wingdings" charset="2"/>
              <a:buChar char="Ø"/>
            </a:pPr>
            <a:r>
              <a:rPr lang="en-US" sz="2800" dirty="0" smtClean="0"/>
              <a:t>There are 2 types of calculations you could be asked to perform</a:t>
            </a:r>
          </a:p>
          <a:p>
            <a:pPr marL="0" indent="0">
              <a:buNone/>
            </a:pPr>
            <a:endParaRPr lang="en-US" sz="2800" dirty="0" smtClean="0"/>
          </a:p>
          <a:p>
            <a:pPr>
              <a:buFont typeface="Wingdings" charset="2"/>
              <a:buChar char="Ø"/>
            </a:pPr>
            <a:r>
              <a:rPr lang="en-US" sz="2800" dirty="0" smtClean="0"/>
              <a:t>The </a:t>
            </a:r>
            <a:r>
              <a:rPr lang="en-US" sz="2800" b="1" dirty="0" smtClean="0"/>
              <a:t>average tax rate </a:t>
            </a:r>
            <a:r>
              <a:rPr lang="en-US" sz="2800" dirty="0" smtClean="0"/>
              <a:t>= total tax paid divided by income x 100</a:t>
            </a:r>
          </a:p>
          <a:p>
            <a:pPr marL="0" indent="0">
              <a:buNone/>
            </a:pPr>
            <a:endParaRPr lang="en-US" sz="2800" dirty="0" smtClean="0"/>
          </a:p>
          <a:p>
            <a:pPr>
              <a:buFont typeface="Wingdings" charset="2"/>
              <a:buChar char="Ø"/>
            </a:pPr>
            <a:r>
              <a:rPr lang="en-US" sz="2800" dirty="0" smtClean="0"/>
              <a:t>The </a:t>
            </a:r>
            <a:r>
              <a:rPr lang="en-US" sz="2800" b="1" dirty="0" smtClean="0"/>
              <a:t>marginal tax rate </a:t>
            </a:r>
            <a:r>
              <a:rPr lang="en-US" sz="2800" dirty="0" smtClean="0"/>
              <a:t>= change in total tax paid divided by change in income x 100</a:t>
            </a:r>
          </a:p>
          <a:p>
            <a:pPr>
              <a:buFont typeface="Wingdings" charset="2"/>
              <a:buChar char="Ø"/>
            </a:pPr>
            <a:endParaRPr lang="en-US" sz="2800" dirty="0"/>
          </a:p>
        </p:txBody>
      </p:sp>
    </p:spTree>
    <p:extLst>
      <p:ext uri="{BB962C8B-B14F-4D97-AF65-F5344CB8AC3E}">
        <p14:creationId xmlns:p14="http://schemas.microsoft.com/office/powerpoint/2010/main" val="8261896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quality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641" y="369942"/>
            <a:ext cx="2972701" cy="1978945"/>
          </a:xfrm>
          <a:prstGeom prst="rect">
            <a:avLst/>
          </a:prstGeom>
        </p:spPr>
      </p:pic>
      <p:pic>
        <p:nvPicPr>
          <p:cNvPr id="5" name="Picture 4" descr="Equ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05" y="3744202"/>
            <a:ext cx="3657600" cy="2743200"/>
          </a:xfrm>
          <a:prstGeom prst="rect">
            <a:avLst/>
          </a:prstGeom>
        </p:spPr>
      </p:pic>
      <p:pic>
        <p:nvPicPr>
          <p:cNvPr id="6" name="Picture 5" descr="Equity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43711">
            <a:off x="781479" y="967418"/>
            <a:ext cx="2916589" cy="1809976"/>
          </a:xfrm>
          <a:prstGeom prst="rect">
            <a:avLst/>
          </a:prstGeom>
        </p:spPr>
      </p:pic>
      <p:sp>
        <p:nvSpPr>
          <p:cNvPr id="7" name="TextBox 6"/>
          <p:cNvSpPr txBox="1"/>
          <p:nvPr/>
        </p:nvSpPr>
        <p:spPr>
          <a:xfrm>
            <a:off x="1493182" y="3559536"/>
            <a:ext cx="1730417" cy="461665"/>
          </a:xfrm>
          <a:prstGeom prst="rect">
            <a:avLst/>
          </a:prstGeom>
          <a:noFill/>
        </p:spPr>
        <p:txBody>
          <a:bodyPr wrap="square" rtlCol="0">
            <a:spAutoFit/>
          </a:bodyPr>
          <a:lstStyle/>
          <a:p>
            <a:r>
              <a:rPr lang="en-US" sz="2400" dirty="0" smtClean="0"/>
              <a:t>Fairness</a:t>
            </a:r>
            <a:endParaRPr lang="en-US" sz="2400" dirty="0"/>
          </a:p>
        </p:txBody>
      </p:sp>
      <p:pic>
        <p:nvPicPr>
          <p:cNvPr id="8" name="Picture 7" descr="Equality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5421" y="2589146"/>
            <a:ext cx="1927841" cy="1940780"/>
          </a:xfrm>
          <a:prstGeom prst="rect">
            <a:avLst/>
          </a:prstGeom>
        </p:spPr>
      </p:pic>
      <p:pic>
        <p:nvPicPr>
          <p:cNvPr id="9" name="Picture 8" descr="Equality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1376" y="4529926"/>
            <a:ext cx="3048335" cy="1801644"/>
          </a:xfrm>
          <a:prstGeom prst="rect">
            <a:avLst/>
          </a:prstGeom>
        </p:spPr>
      </p:pic>
      <p:sp>
        <p:nvSpPr>
          <p:cNvPr id="10" name="TextBox 9"/>
          <p:cNvSpPr txBox="1"/>
          <p:nvPr/>
        </p:nvSpPr>
        <p:spPr>
          <a:xfrm>
            <a:off x="4886641" y="2903005"/>
            <a:ext cx="1755929" cy="646331"/>
          </a:xfrm>
          <a:prstGeom prst="rect">
            <a:avLst/>
          </a:prstGeom>
          <a:noFill/>
        </p:spPr>
        <p:txBody>
          <a:bodyPr wrap="square" rtlCol="0">
            <a:spAutoFit/>
          </a:bodyPr>
          <a:lstStyle/>
          <a:p>
            <a:r>
              <a:rPr lang="en-US" dirty="0" smtClean="0"/>
              <a:t>Minimizing disparities</a:t>
            </a:r>
            <a:endParaRPr lang="en-US" dirty="0"/>
          </a:p>
        </p:txBody>
      </p:sp>
    </p:spTree>
    <p:extLst>
      <p:ext uri="{BB962C8B-B14F-4D97-AF65-F5344CB8AC3E}">
        <p14:creationId xmlns:p14="http://schemas.microsoft.com/office/powerpoint/2010/main" val="4266848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par>
                                <p:cTn id="19" presetID="5"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par>
                                <p:cTn id="22" presetID="5"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846758"/>
          </a:xfrm>
        </p:spPr>
        <p:txBody>
          <a:bodyPr/>
          <a:lstStyle/>
          <a:p>
            <a:r>
              <a:rPr lang="en-US" dirty="0" smtClean="0"/>
              <a:t>Progressive Taxation Exercise</a:t>
            </a:r>
            <a:endParaRPr lang="en-US" dirty="0"/>
          </a:p>
        </p:txBody>
      </p:sp>
      <p:sp>
        <p:nvSpPr>
          <p:cNvPr id="3" name="Content Placeholder 2"/>
          <p:cNvSpPr>
            <a:spLocks noGrp="1"/>
          </p:cNvSpPr>
          <p:nvPr>
            <p:ph idx="1"/>
          </p:nvPr>
        </p:nvSpPr>
        <p:spPr>
          <a:xfrm>
            <a:off x="838200" y="846758"/>
            <a:ext cx="7467600" cy="5620712"/>
          </a:xfrm>
        </p:spPr>
        <p:txBody>
          <a:bodyPr/>
          <a:lstStyle/>
          <a:p>
            <a:pPr>
              <a:buFont typeface="Wingdings" charset="2"/>
              <a:buChar char="Ø"/>
            </a:pPr>
            <a:r>
              <a:rPr lang="en-US" dirty="0" smtClean="0"/>
              <a:t>A person earning $56k paid an average tax rate of 31%</a:t>
            </a:r>
          </a:p>
          <a:p>
            <a:pPr>
              <a:buFont typeface="Wingdings" charset="2"/>
              <a:buChar char="Ø"/>
            </a:pPr>
            <a:r>
              <a:rPr lang="en-US" dirty="0" smtClean="0"/>
              <a:t>If the same person’s salary went up to $63k the total tax paid would be = 0 + 4.5 + 10 + 6.5 = $21k</a:t>
            </a:r>
          </a:p>
          <a:p>
            <a:pPr>
              <a:buFont typeface="Wingdings" charset="2"/>
              <a:buChar char="Ø"/>
            </a:pPr>
            <a:r>
              <a:rPr lang="en-US" dirty="0" smtClean="0"/>
              <a:t>Originally they paid $17.5k</a:t>
            </a:r>
          </a:p>
          <a:p>
            <a:pPr>
              <a:buFont typeface="Wingdings" charset="2"/>
              <a:buChar char="Ø"/>
            </a:pPr>
            <a:r>
              <a:rPr lang="en-US" dirty="0" smtClean="0"/>
              <a:t>The marginal tax rate = (21 – 17.5) / (63 – 56) = 50%</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7179229"/>
              </p:ext>
            </p:extLst>
          </p:nvPr>
        </p:nvGraphicFramePr>
        <p:xfrm>
          <a:off x="1348821" y="3840226"/>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Taxable Income ($)</a:t>
                      </a:r>
                      <a:endParaRPr lang="en-US" dirty="0"/>
                    </a:p>
                  </a:txBody>
                  <a:tcPr/>
                </a:tc>
                <a:tc>
                  <a:txBody>
                    <a:bodyPr/>
                    <a:lstStyle/>
                    <a:p>
                      <a:pPr algn="ctr"/>
                      <a:r>
                        <a:rPr lang="en-US" dirty="0" smtClean="0"/>
                        <a:t>% to</a:t>
                      </a:r>
                      <a:r>
                        <a:rPr lang="en-US" baseline="0" dirty="0" smtClean="0"/>
                        <a:t> be paid as tax</a:t>
                      </a:r>
                      <a:endParaRPr lang="en-US" dirty="0"/>
                    </a:p>
                  </a:txBody>
                  <a:tcPr/>
                </a:tc>
              </a:tr>
              <a:tr h="370840">
                <a:tc>
                  <a:txBody>
                    <a:bodyPr/>
                    <a:lstStyle/>
                    <a:p>
                      <a:pPr algn="ctr"/>
                      <a:r>
                        <a:rPr lang="en-US" dirty="0" smtClean="0"/>
                        <a:t>0 – 10,000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10,001 – 25,000</a:t>
                      </a:r>
                      <a:endParaRPr lang="en-US" dirty="0"/>
                    </a:p>
                  </a:txBody>
                  <a:tcPr/>
                </a:tc>
                <a:tc>
                  <a:txBody>
                    <a:bodyPr/>
                    <a:lstStyle/>
                    <a:p>
                      <a:pPr algn="ctr"/>
                      <a:r>
                        <a:rPr lang="en-US" dirty="0" smtClean="0"/>
                        <a:t>30%</a:t>
                      </a:r>
                      <a:endParaRPr lang="en-US" dirty="0"/>
                    </a:p>
                  </a:txBody>
                  <a:tcPr/>
                </a:tc>
              </a:tr>
              <a:tr h="370840">
                <a:tc>
                  <a:txBody>
                    <a:bodyPr/>
                    <a:lstStyle/>
                    <a:p>
                      <a:pPr algn="ctr"/>
                      <a:r>
                        <a:rPr lang="en-US" dirty="0" smtClean="0"/>
                        <a:t>25,001 – 50,000</a:t>
                      </a:r>
                      <a:endParaRPr lang="en-US" dirty="0"/>
                    </a:p>
                  </a:txBody>
                  <a:tcPr/>
                </a:tc>
                <a:tc>
                  <a:txBody>
                    <a:bodyPr/>
                    <a:lstStyle/>
                    <a:p>
                      <a:pPr algn="ctr"/>
                      <a:r>
                        <a:rPr lang="en-US" dirty="0" smtClean="0"/>
                        <a:t>40%</a:t>
                      </a:r>
                      <a:endParaRPr lang="en-US" dirty="0"/>
                    </a:p>
                  </a:txBody>
                  <a:tcPr/>
                </a:tc>
              </a:tr>
              <a:tr h="370840">
                <a:tc>
                  <a:txBody>
                    <a:bodyPr/>
                    <a:lstStyle/>
                    <a:p>
                      <a:pPr algn="ctr"/>
                      <a:r>
                        <a:rPr lang="en-US" dirty="0" smtClean="0"/>
                        <a:t>50,001 and</a:t>
                      </a:r>
                      <a:r>
                        <a:rPr lang="en-US" baseline="0" dirty="0" smtClean="0"/>
                        <a:t> higher</a:t>
                      </a:r>
                      <a:endParaRPr lang="en-US" dirty="0"/>
                    </a:p>
                  </a:txBody>
                  <a:tcPr/>
                </a:tc>
                <a:tc>
                  <a:txBody>
                    <a:bodyPr/>
                    <a:lstStyle/>
                    <a:p>
                      <a:pPr algn="ctr"/>
                      <a:r>
                        <a:rPr lang="en-US" dirty="0" smtClean="0"/>
                        <a:t>50%</a:t>
                      </a:r>
                      <a:endParaRPr lang="en-US" dirty="0"/>
                    </a:p>
                  </a:txBody>
                  <a:tcPr/>
                </a:tc>
              </a:tr>
            </a:tbl>
          </a:graphicData>
        </a:graphic>
      </p:graphicFrame>
    </p:spTree>
    <p:extLst>
      <p:ext uri="{BB962C8B-B14F-4D97-AF65-F5344CB8AC3E}">
        <p14:creationId xmlns:p14="http://schemas.microsoft.com/office/powerpoint/2010/main" val="2366753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75175"/>
          </a:xfrm>
        </p:spPr>
        <p:txBody>
          <a:bodyPr/>
          <a:lstStyle/>
          <a:p>
            <a:r>
              <a:rPr lang="en-US" dirty="0" smtClean="0"/>
              <a:t>Progressive Tax</a:t>
            </a:r>
            <a:endParaRPr lang="en-US" dirty="0"/>
          </a:p>
        </p:txBody>
      </p:sp>
      <p:sp>
        <p:nvSpPr>
          <p:cNvPr id="3" name="Content Placeholder 2"/>
          <p:cNvSpPr>
            <a:spLocks noGrp="1"/>
          </p:cNvSpPr>
          <p:nvPr>
            <p:ph idx="1"/>
          </p:nvPr>
        </p:nvSpPr>
        <p:spPr>
          <a:xfrm>
            <a:off x="838200" y="1386930"/>
            <a:ext cx="7467600" cy="4602796"/>
          </a:xfrm>
        </p:spPr>
        <p:txBody>
          <a:bodyPr>
            <a:normAutofit/>
          </a:bodyPr>
          <a:lstStyle/>
          <a:p>
            <a:pPr>
              <a:buFont typeface="Wingdings" charset="2"/>
              <a:buChar char="Ø"/>
            </a:pPr>
            <a:r>
              <a:rPr lang="en-US" b="1" dirty="0" smtClean="0"/>
              <a:t>Arguments for a progressive income tax</a:t>
            </a:r>
          </a:p>
          <a:p>
            <a:pPr lvl="1">
              <a:buFont typeface="Wingdings" charset="2"/>
              <a:buChar char="²"/>
            </a:pPr>
            <a:r>
              <a:rPr lang="en-US" dirty="0"/>
              <a:t>Provides governments with an effective means of redistributing the nation’s income because those with the greatest ability to pay (the rich) provide the nation with far more of its revenue than those with the least ability to pay (the poor).</a:t>
            </a:r>
          </a:p>
          <a:p>
            <a:pPr marL="329184" lvl="1" indent="0">
              <a:buNone/>
            </a:pPr>
            <a:endParaRPr lang="en-US" dirty="0" smtClean="0"/>
          </a:p>
          <a:p>
            <a:pPr>
              <a:buFont typeface="Wingdings" charset="2"/>
              <a:buChar char="Ø"/>
            </a:pPr>
            <a:r>
              <a:rPr lang="en-US" b="1" dirty="0" smtClean="0"/>
              <a:t>Arguments against progressive income tax</a:t>
            </a:r>
          </a:p>
          <a:p>
            <a:pPr lvl="1">
              <a:buFont typeface="Wingdings" charset="2"/>
              <a:buChar char="²"/>
            </a:pPr>
            <a:r>
              <a:rPr lang="en-US" dirty="0" smtClean="0"/>
              <a:t>Further increases in the tax rate are believed to lead to a decline in the amount of taxable income due to the disincentive created by the higher tax rate.</a:t>
            </a:r>
          </a:p>
          <a:p>
            <a:pPr marL="329184" lvl="1" indent="0">
              <a:buNone/>
            </a:pPr>
            <a:endParaRPr lang="en-US" dirty="0"/>
          </a:p>
        </p:txBody>
      </p:sp>
    </p:spTree>
    <p:extLst>
      <p:ext uri="{BB962C8B-B14F-4D97-AF65-F5344CB8AC3E}">
        <p14:creationId xmlns:p14="http://schemas.microsoft.com/office/powerpoint/2010/main" val="757592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75175"/>
          </a:xfrm>
        </p:spPr>
        <p:txBody>
          <a:bodyPr/>
          <a:lstStyle/>
          <a:p>
            <a:r>
              <a:rPr lang="en-US" sz="3600" dirty="0" smtClean="0"/>
              <a:t>Comparing Income Tax Systems</a:t>
            </a:r>
            <a:endParaRPr lang="en-US" sz="3600" dirty="0"/>
          </a:p>
        </p:txBody>
      </p:sp>
      <p:pic>
        <p:nvPicPr>
          <p:cNvPr id="6" name="Content Placeholder 5" descr="Taxes10.png"/>
          <p:cNvPicPr>
            <a:picLocks noGrp="1" noChangeAspect="1"/>
          </p:cNvPicPr>
          <p:nvPr>
            <p:ph idx="1"/>
          </p:nvPr>
        </p:nvPicPr>
        <p:blipFill>
          <a:blip r:embed="rId2">
            <a:extLst>
              <a:ext uri="{28A0092B-C50C-407E-A947-70E740481C1C}">
                <a14:useLocalDpi xmlns:a14="http://schemas.microsoft.com/office/drawing/2010/main" val="0"/>
              </a:ext>
            </a:extLst>
          </a:blip>
          <a:srcRect l="2829" r="2829"/>
          <a:stretch>
            <a:fillRect/>
          </a:stretch>
        </p:blipFill>
        <p:spPr>
          <a:xfrm>
            <a:off x="838200" y="1401763"/>
            <a:ext cx="7467600" cy="4587875"/>
          </a:xfrm>
        </p:spPr>
      </p:pic>
    </p:spTree>
    <p:extLst>
      <p:ext uri="{BB962C8B-B14F-4D97-AF65-F5344CB8AC3E}">
        <p14:creationId xmlns:p14="http://schemas.microsoft.com/office/powerpoint/2010/main" val="19951000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79565"/>
          </a:xfrm>
        </p:spPr>
        <p:txBody>
          <a:bodyPr/>
          <a:lstStyle/>
          <a:p>
            <a:r>
              <a:rPr lang="en-US" sz="3600" b="1" dirty="0" smtClean="0"/>
              <a:t>Other measures to promote equality</a:t>
            </a:r>
            <a:endParaRPr lang="en-US" sz="3600" b="1" dirty="0"/>
          </a:p>
        </p:txBody>
      </p:sp>
      <p:sp>
        <p:nvSpPr>
          <p:cNvPr id="3" name="Content Placeholder 2"/>
          <p:cNvSpPr>
            <a:spLocks noGrp="1"/>
          </p:cNvSpPr>
          <p:nvPr>
            <p:ph idx="1"/>
          </p:nvPr>
        </p:nvSpPr>
        <p:spPr>
          <a:xfrm>
            <a:off x="838200" y="1439819"/>
            <a:ext cx="7467600" cy="4881658"/>
          </a:xfrm>
        </p:spPr>
        <p:txBody>
          <a:bodyPr>
            <a:normAutofit fontScale="92500"/>
          </a:bodyPr>
          <a:lstStyle/>
          <a:p>
            <a:pPr>
              <a:buFont typeface="Wingdings" charset="2"/>
              <a:buChar char="Ø"/>
            </a:pPr>
            <a:r>
              <a:rPr lang="en-US" sz="2800" b="1" dirty="0" smtClean="0"/>
              <a:t>Role of government: provision of public goods</a:t>
            </a:r>
          </a:p>
          <a:p>
            <a:pPr lvl="1">
              <a:buFont typeface="Wingdings" charset="2"/>
              <a:buChar char="²"/>
            </a:pPr>
            <a:r>
              <a:rPr lang="en-US" sz="2800" dirty="0"/>
              <a:t>Government provides education and health</a:t>
            </a:r>
          </a:p>
          <a:p>
            <a:pPr marL="329184" lvl="1" indent="0">
              <a:buNone/>
            </a:pPr>
            <a:endParaRPr lang="en-US" sz="2800" dirty="0" smtClean="0"/>
          </a:p>
          <a:p>
            <a:pPr>
              <a:buFont typeface="Wingdings" charset="2"/>
              <a:buChar char="Ø"/>
            </a:pPr>
            <a:r>
              <a:rPr lang="en-US" sz="2800" b="1" dirty="0" smtClean="0"/>
              <a:t>Role of government: transfer payments</a:t>
            </a:r>
          </a:p>
          <a:p>
            <a:pPr lvl="1">
              <a:buFont typeface="Wingdings" charset="2"/>
              <a:buChar char="²"/>
            </a:pPr>
            <a:r>
              <a:rPr lang="en-US" sz="2800" dirty="0" smtClean="0"/>
              <a:t>Unemployment benefits</a:t>
            </a:r>
          </a:p>
          <a:p>
            <a:pPr lvl="1">
              <a:buFont typeface="Wingdings" charset="2"/>
              <a:buChar char="²"/>
            </a:pPr>
            <a:r>
              <a:rPr lang="en-US" sz="2800" dirty="0" smtClean="0"/>
              <a:t>Social security benefits</a:t>
            </a:r>
          </a:p>
          <a:p>
            <a:pPr lvl="1">
              <a:buFont typeface="Wingdings" charset="2"/>
              <a:buChar char="²"/>
            </a:pPr>
            <a:r>
              <a:rPr lang="en-US" sz="2800" dirty="0" smtClean="0"/>
              <a:t>Nutritional subsidies</a:t>
            </a:r>
          </a:p>
          <a:p>
            <a:pPr lvl="1">
              <a:buFont typeface="Wingdings" charset="2"/>
              <a:buChar char="²"/>
            </a:pPr>
            <a:r>
              <a:rPr lang="en-US" sz="2800" dirty="0" smtClean="0"/>
              <a:t>Higher education grants and tuition subsidies</a:t>
            </a:r>
          </a:p>
          <a:p>
            <a:pPr lvl="1">
              <a:buFont typeface="Wingdings" charset="2"/>
              <a:buChar char="²"/>
            </a:pPr>
            <a:r>
              <a:rPr lang="en-US" sz="2800" dirty="0" smtClean="0"/>
              <a:t>Welfare benefits</a:t>
            </a:r>
          </a:p>
          <a:p>
            <a:pPr marL="329184" lvl="1" indent="0">
              <a:buNone/>
            </a:pPr>
            <a:endParaRPr lang="en-US" dirty="0" smtClean="0"/>
          </a:p>
          <a:p>
            <a:pPr marL="0" indent="0">
              <a:buNone/>
            </a:pPr>
            <a:endParaRPr lang="en-US" dirty="0" smtClean="0"/>
          </a:p>
          <a:p>
            <a:pPr>
              <a:buFont typeface="Wingdings" charset="2"/>
              <a:buChar char="Ø"/>
            </a:pPr>
            <a:endParaRPr lang="en-US" dirty="0" smtClean="0"/>
          </a:p>
          <a:p>
            <a:pPr marL="329184" lvl="1" indent="0">
              <a:buNone/>
            </a:pPr>
            <a:endParaRPr lang="en-US" dirty="0"/>
          </a:p>
        </p:txBody>
      </p:sp>
    </p:spTree>
    <p:extLst>
      <p:ext uri="{BB962C8B-B14F-4D97-AF65-F5344CB8AC3E}">
        <p14:creationId xmlns:p14="http://schemas.microsoft.com/office/powerpoint/2010/main" val="16478198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55126"/>
            <a:ext cx="8041440" cy="763718"/>
          </a:xfrm>
        </p:spPr>
        <p:txBody>
          <a:bodyPr/>
          <a:lstStyle/>
          <a:p>
            <a:r>
              <a:rPr lang="en-US" dirty="0" smtClean="0"/>
              <a:t>Wealth inequality</a:t>
            </a:r>
            <a:endParaRPr lang="en-US" dirty="0"/>
          </a:p>
        </p:txBody>
      </p:sp>
      <p:sp>
        <p:nvSpPr>
          <p:cNvPr id="3" name="Content Placeholder 2"/>
          <p:cNvSpPr>
            <a:spLocks noGrp="1"/>
          </p:cNvSpPr>
          <p:nvPr>
            <p:ph idx="1"/>
          </p:nvPr>
        </p:nvSpPr>
        <p:spPr/>
        <p:txBody>
          <a:bodyPr/>
          <a:lstStyle/>
          <a:p>
            <a:pPr>
              <a:buFont typeface="Wingdings" charset="2"/>
              <a:buChar char="Ø"/>
            </a:pPr>
            <a:r>
              <a:rPr lang="en-US" dirty="0" smtClean="0"/>
              <a:t> </a:t>
            </a:r>
            <a:r>
              <a:rPr lang="en-US" dirty="0">
                <a:hlinkClick r:id="rId3"/>
              </a:rPr>
              <a:t>http://www.youtube.com/watch?v=</a:t>
            </a:r>
            <a:r>
              <a:rPr lang="en-US" dirty="0" smtClean="0">
                <a:hlinkClick r:id="rId3"/>
              </a:rPr>
              <a:t>QPKKQnijnsM</a:t>
            </a:r>
            <a:endParaRPr lang="en-US" dirty="0" smtClean="0"/>
          </a:p>
          <a:p>
            <a:pPr marL="0" indent="0">
              <a:buNone/>
            </a:pPr>
            <a:endParaRPr lang="en-US" dirty="0"/>
          </a:p>
        </p:txBody>
      </p:sp>
    </p:spTree>
    <p:extLst>
      <p:ext uri="{BB962C8B-B14F-4D97-AF65-F5344CB8AC3E}">
        <p14:creationId xmlns:p14="http://schemas.microsoft.com/office/powerpoint/2010/main" val="13281016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19545"/>
          </a:xfrm>
        </p:spPr>
        <p:txBody>
          <a:bodyPr/>
          <a:lstStyle/>
          <a:p>
            <a:r>
              <a:rPr lang="en-US" dirty="0" smtClean="0"/>
              <a:t>Unequal distribution</a:t>
            </a:r>
            <a:endParaRPr lang="en-US" dirty="0"/>
          </a:p>
        </p:txBody>
      </p:sp>
      <p:sp>
        <p:nvSpPr>
          <p:cNvPr id="3" name="Content Placeholder 2"/>
          <p:cNvSpPr>
            <a:spLocks noGrp="1"/>
          </p:cNvSpPr>
          <p:nvPr>
            <p:ph idx="1"/>
          </p:nvPr>
        </p:nvSpPr>
        <p:spPr>
          <a:xfrm>
            <a:off x="551280" y="1381720"/>
            <a:ext cx="8041440" cy="4608006"/>
          </a:xfrm>
        </p:spPr>
        <p:txBody>
          <a:bodyPr>
            <a:normAutofit fontScale="92500"/>
          </a:bodyPr>
          <a:lstStyle/>
          <a:p>
            <a:pPr>
              <a:buFont typeface="Wingdings" charset="2"/>
              <a:buChar char="Ø"/>
            </a:pPr>
            <a:r>
              <a:rPr lang="en-US" dirty="0" smtClean="0"/>
              <a:t> </a:t>
            </a:r>
            <a:r>
              <a:rPr lang="en-US" sz="2800" dirty="0" smtClean="0"/>
              <a:t>One of the characteristics of a free market is unequal distribution of income</a:t>
            </a:r>
          </a:p>
          <a:p>
            <a:pPr>
              <a:buFont typeface="Wingdings" charset="2"/>
              <a:buChar char="Ø"/>
            </a:pPr>
            <a:r>
              <a:rPr lang="en-US" sz="2800" dirty="0" smtClean="0"/>
              <a:t>Some people will earn more than others and therefore be in a position to consume/demand more</a:t>
            </a:r>
          </a:p>
          <a:p>
            <a:pPr>
              <a:buFont typeface="Wingdings" charset="2"/>
              <a:buChar char="Ø"/>
            </a:pPr>
            <a:r>
              <a:rPr lang="en-US" sz="2800" dirty="0" smtClean="0"/>
              <a:t>There is an argument to say that large inequalities are unfair</a:t>
            </a:r>
          </a:p>
          <a:p>
            <a:pPr>
              <a:buFont typeface="Wingdings" charset="2"/>
              <a:buChar char="Ø"/>
            </a:pPr>
            <a:r>
              <a:rPr lang="en-US" sz="2800" dirty="0" smtClean="0"/>
              <a:t>People on low incomes will experience relatively low living standards and will have fewer opportunities</a:t>
            </a:r>
          </a:p>
          <a:p>
            <a:pPr>
              <a:buFont typeface="Wingdings" charset="2"/>
              <a:buChar char="Ø"/>
            </a:pPr>
            <a:r>
              <a:rPr lang="en-US" sz="2800" dirty="0" smtClean="0"/>
              <a:t>In developing countries they may live in relative poverty</a:t>
            </a:r>
            <a:endParaRPr lang="en-US" sz="2800" dirty="0"/>
          </a:p>
        </p:txBody>
      </p:sp>
    </p:spTree>
    <p:extLst>
      <p:ext uri="{BB962C8B-B14F-4D97-AF65-F5344CB8AC3E}">
        <p14:creationId xmlns:p14="http://schemas.microsoft.com/office/powerpoint/2010/main" val="1430095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77675"/>
          </a:xfrm>
        </p:spPr>
        <p:txBody>
          <a:bodyPr/>
          <a:lstStyle/>
          <a:p>
            <a:r>
              <a:rPr lang="en-US" dirty="0" smtClean="0"/>
              <a:t>Economic incentives</a:t>
            </a:r>
            <a:endParaRPr lang="en-US" dirty="0"/>
          </a:p>
        </p:txBody>
      </p:sp>
      <p:sp>
        <p:nvSpPr>
          <p:cNvPr id="3" name="Content Placeholder 2"/>
          <p:cNvSpPr>
            <a:spLocks noGrp="1"/>
          </p:cNvSpPr>
          <p:nvPr>
            <p:ph idx="1"/>
          </p:nvPr>
        </p:nvSpPr>
        <p:spPr>
          <a:xfrm>
            <a:off x="838200" y="1339848"/>
            <a:ext cx="7467600" cy="5052345"/>
          </a:xfrm>
        </p:spPr>
        <p:txBody>
          <a:bodyPr>
            <a:normAutofit/>
          </a:bodyPr>
          <a:lstStyle/>
          <a:p>
            <a:pPr>
              <a:buFont typeface="Wingdings" charset="2"/>
              <a:buChar char="u"/>
            </a:pPr>
            <a:r>
              <a:rPr lang="en-US" dirty="0" smtClean="0"/>
              <a:t> Unequal distribution of income is seen as unfair…but</a:t>
            </a:r>
          </a:p>
          <a:p>
            <a:pPr>
              <a:buFont typeface="Wingdings" charset="2"/>
              <a:buChar char="u"/>
            </a:pPr>
            <a:r>
              <a:rPr lang="en-US" dirty="0"/>
              <a:t> </a:t>
            </a:r>
            <a:r>
              <a:rPr lang="en-US" dirty="0" smtClean="0"/>
              <a:t>People need an incentive to work hard</a:t>
            </a:r>
          </a:p>
          <a:p>
            <a:pPr>
              <a:buFont typeface="Wingdings" charset="2"/>
              <a:buChar char="u"/>
            </a:pPr>
            <a:r>
              <a:rPr lang="en-US" dirty="0"/>
              <a:t> </a:t>
            </a:r>
            <a:r>
              <a:rPr lang="en-US" dirty="0" smtClean="0"/>
              <a:t>They will work harder to gain higher incomes</a:t>
            </a:r>
          </a:p>
          <a:p>
            <a:pPr>
              <a:buFont typeface="Wingdings" charset="2"/>
              <a:buChar char="u"/>
            </a:pPr>
            <a:r>
              <a:rPr lang="en-US" dirty="0"/>
              <a:t> </a:t>
            </a:r>
            <a:r>
              <a:rPr lang="en-US" dirty="0" smtClean="0"/>
              <a:t>If the incentive was not there people may not work hard in school and in work</a:t>
            </a:r>
          </a:p>
          <a:p>
            <a:pPr>
              <a:buFont typeface="Wingdings" charset="2"/>
              <a:buChar char="u"/>
            </a:pPr>
            <a:r>
              <a:rPr lang="en-US" dirty="0"/>
              <a:t> </a:t>
            </a:r>
            <a:r>
              <a:rPr lang="en-US" dirty="0" smtClean="0"/>
              <a:t>Human capital would not improve having huge implications on the supply side of the economy</a:t>
            </a:r>
          </a:p>
          <a:p>
            <a:pPr>
              <a:buFont typeface="Wingdings" charset="2"/>
              <a:buChar char="u"/>
            </a:pPr>
            <a:r>
              <a:rPr lang="en-US" dirty="0"/>
              <a:t> </a:t>
            </a:r>
            <a:r>
              <a:rPr lang="en-US" dirty="0" smtClean="0"/>
              <a:t>How much inequality is allowed is a value/normative </a:t>
            </a:r>
            <a:r>
              <a:rPr lang="en-US" dirty="0" err="1" smtClean="0"/>
              <a:t>judgement</a:t>
            </a:r>
            <a:endParaRPr lang="en-US" dirty="0" smtClean="0"/>
          </a:p>
          <a:p>
            <a:pPr>
              <a:buFont typeface="Wingdings" charset="2"/>
              <a:buChar char="u"/>
            </a:pPr>
            <a:r>
              <a:rPr lang="en-US" dirty="0"/>
              <a:t> </a:t>
            </a:r>
            <a:r>
              <a:rPr lang="en-US" dirty="0" smtClean="0"/>
              <a:t>Governments try to bring about equity rather than equality so that they do not destroy the incentive to work harder</a:t>
            </a:r>
            <a:endParaRPr lang="en-US" dirty="0"/>
          </a:p>
        </p:txBody>
      </p:sp>
    </p:spTree>
    <p:extLst>
      <p:ext uri="{BB962C8B-B14F-4D97-AF65-F5344CB8AC3E}">
        <p14:creationId xmlns:p14="http://schemas.microsoft.com/office/powerpoint/2010/main" val="1176996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7860"/>
            <a:ext cx="8041440" cy="931199"/>
          </a:xfrm>
        </p:spPr>
        <p:txBody>
          <a:bodyPr/>
          <a:lstStyle/>
          <a:p>
            <a:r>
              <a:rPr lang="en-US" sz="3600" dirty="0" smtClean="0"/>
              <a:t>Measuring the distribution of income</a:t>
            </a:r>
            <a:endParaRPr lang="en-US" sz="3600" dirty="0"/>
          </a:p>
        </p:txBody>
      </p:sp>
      <p:sp>
        <p:nvSpPr>
          <p:cNvPr id="3" name="Content Placeholder 2"/>
          <p:cNvSpPr>
            <a:spLocks noGrp="1"/>
          </p:cNvSpPr>
          <p:nvPr>
            <p:ph idx="1"/>
          </p:nvPr>
        </p:nvSpPr>
        <p:spPr>
          <a:xfrm>
            <a:off x="838200" y="823447"/>
            <a:ext cx="7467600" cy="5666443"/>
          </a:xfrm>
        </p:spPr>
        <p:txBody>
          <a:bodyPr>
            <a:normAutofit fontScale="92500" lnSpcReduction="20000"/>
          </a:bodyPr>
          <a:lstStyle/>
          <a:p>
            <a:pPr>
              <a:buFont typeface="Wingdings" charset="2"/>
              <a:buChar char="ü"/>
            </a:pPr>
            <a:r>
              <a:rPr lang="en-US" dirty="0" smtClean="0"/>
              <a:t> A method of measuring and illustrating the degree of inequality in the distribution of income and wealth is the LORENZ CURVE</a:t>
            </a:r>
          </a:p>
          <a:p>
            <a:pPr>
              <a:buFont typeface="Wingdings" charset="2"/>
              <a:buChar char="ü"/>
            </a:pPr>
            <a:r>
              <a:rPr lang="en-US" dirty="0" smtClean="0"/>
              <a:t>Horizontal axis measures the</a:t>
            </a:r>
          </a:p>
          <a:p>
            <a:pPr marL="0" indent="0">
              <a:buNone/>
            </a:pPr>
            <a:r>
              <a:rPr lang="en-US" dirty="0"/>
              <a:t>c</a:t>
            </a:r>
            <a:r>
              <a:rPr lang="en-US" dirty="0" smtClean="0"/>
              <a:t>umulative percentage of the</a:t>
            </a:r>
          </a:p>
          <a:p>
            <a:pPr marL="0" indent="0">
              <a:buNone/>
            </a:pPr>
            <a:r>
              <a:rPr lang="en-US" dirty="0" smtClean="0"/>
              <a:t>Population</a:t>
            </a:r>
          </a:p>
          <a:p>
            <a:pPr>
              <a:buFont typeface="Wingdings" charset="2"/>
              <a:buChar char="ü"/>
            </a:pPr>
            <a:r>
              <a:rPr lang="en-US" dirty="0" smtClean="0"/>
              <a:t>Vertical axis measures </a:t>
            </a:r>
          </a:p>
          <a:p>
            <a:pPr marL="0" indent="0">
              <a:buNone/>
            </a:pPr>
            <a:r>
              <a:rPr lang="en-US" dirty="0"/>
              <a:t>p</a:t>
            </a:r>
            <a:r>
              <a:rPr lang="en-US" dirty="0" smtClean="0"/>
              <a:t>ercentage of income</a:t>
            </a:r>
          </a:p>
          <a:p>
            <a:pPr>
              <a:buFont typeface="Wingdings" charset="2"/>
              <a:buChar char="ü"/>
            </a:pPr>
            <a:r>
              <a:rPr lang="en-US" dirty="0" smtClean="0"/>
              <a:t>The 45 degree line is the line</a:t>
            </a:r>
          </a:p>
          <a:p>
            <a:pPr marL="0" indent="0">
              <a:buNone/>
            </a:pPr>
            <a:r>
              <a:rPr lang="en-US" dirty="0" smtClean="0"/>
              <a:t>of perfect equality (50% of the </a:t>
            </a:r>
          </a:p>
          <a:p>
            <a:pPr marL="0" indent="0">
              <a:buNone/>
            </a:pPr>
            <a:r>
              <a:rPr lang="en-US" dirty="0"/>
              <a:t>p</a:t>
            </a:r>
            <a:r>
              <a:rPr lang="en-US" dirty="0" smtClean="0"/>
              <a:t>opulation would have 50% </a:t>
            </a:r>
          </a:p>
          <a:p>
            <a:pPr marL="0" indent="0">
              <a:buNone/>
            </a:pPr>
            <a:r>
              <a:rPr lang="en-US" dirty="0"/>
              <a:t>o</a:t>
            </a:r>
            <a:r>
              <a:rPr lang="en-US" dirty="0" smtClean="0"/>
              <a:t>f the income)</a:t>
            </a:r>
          </a:p>
          <a:p>
            <a:pPr>
              <a:buFont typeface="Wingdings" charset="2"/>
              <a:buChar char="ü"/>
            </a:pPr>
            <a:r>
              <a:rPr lang="en-US" dirty="0" smtClean="0"/>
              <a:t>The actual share of income is</a:t>
            </a:r>
          </a:p>
          <a:p>
            <a:pPr marL="0" indent="0">
              <a:buNone/>
            </a:pPr>
            <a:r>
              <a:rPr lang="en-US" dirty="0"/>
              <a:t>s</a:t>
            </a:r>
            <a:r>
              <a:rPr lang="en-US" dirty="0" smtClean="0"/>
              <a:t>hown by the curve (the Lorenz curve))</a:t>
            </a:r>
          </a:p>
          <a:p>
            <a:pPr>
              <a:buFont typeface="Wingdings" charset="2"/>
              <a:buChar char="ü"/>
            </a:pPr>
            <a:r>
              <a:rPr lang="en-US" dirty="0" smtClean="0"/>
              <a:t>The greater the degree of inequality</a:t>
            </a:r>
          </a:p>
          <a:p>
            <a:pPr marL="0" indent="0">
              <a:buNone/>
            </a:pPr>
            <a:r>
              <a:rPr lang="en-US" dirty="0"/>
              <a:t>t</a:t>
            </a:r>
            <a:r>
              <a:rPr lang="en-US" dirty="0" smtClean="0"/>
              <a:t>he further the curve will be from the</a:t>
            </a:r>
          </a:p>
          <a:p>
            <a:pPr marL="0" indent="0">
              <a:buNone/>
            </a:pPr>
            <a:r>
              <a:rPr lang="en-US" dirty="0" smtClean="0"/>
              <a:t>45 degree line</a:t>
            </a:r>
            <a:endParaRPr lang="en-US" dirty="0"/>
          </a:p>
        </p:txBody>
      </p:sp>
      <p:pic>
        <p:nvPicPr>
          <p:cNvPr id="4" name="Picture 3" descr="Lorenz Curv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720" y="2630752"/>
            <a:ext cx="3048000" cy="3048000"/>
          </a:xfrm>
          <a:prstGeom prst="rect">
            <a:avLst/>
          </a:prstGeom>
        </p:spPr>
      </p:pic>
    </p:spTree>
    <p:extLst>
      <p:ext uri="{BB962C8B-B14F-4D97-AF65-F5344CB8AC3E}">
        <p14:creationId xmlns:p14="http://schemas.microsoft.com/office/powerpoint/2010/main" val="2848798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renzcurves.png"/>
          <p:cNvPicPr>
            <a:picLocks noGrp="1" noChangeAspect="1"/>
          </p:cNvPicPr>
          <p:nvPr>
            <p:ph idx="1"/>
          </p:nvPr>
        </p:nvPicPr>
        <p:blipFill>
          <a:blip r:embed="rId2">
            <a:extLst>
              <a:ext uri="{28A0092B-C50C-407E-A947-70E740481C1C}">
                <a14:useLocalDpi xmlns:a14="http://schemas.microsoft.com/office/drawing/2010/main" val="0"/>
              </a:ext>
            </a:extLst>
          </a:blip>
          <a:srcRect l="-36070" r="-36070"/>
          <a:stretch>
            <a:fillRect/>
          </a:stretch>
        </p:blipFill>
        <p:spPr>
          <a:xfrm>
            <a:off x="307009" y="726612"/>
            <a:ext cx="8484627" cy="5009614"/>
          </a:xfrm>
        </p:spPr>
      </p:pic>
    </p:spTree>
    <p:extLst>
      <p:ext uri="{BB962C8B-B14F-4D97-AF65-F5344CB8AC3E}">
        <p14:creationId xmlns:p14="http://schemas.microsoft.com/office/powerpoint/2010/main" val="10232633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7860"/>
            <a:ext cx="8041440" cy="931199"/>
          </a:xfrm>
        </p:spPr>
        <p:txBody>
          <a:bodyPr/>
          <a:lstStyle/>
          <a:p>
            <a:r>
              <a:rPr lang="en-US" sz="3600" dirty="0" smtClean="0"/>
              <a:t>Measuring the distribution of income</a:t>
            </a:r>
            <a:endParaRPr lang="en-US" sz="3600" dirty="0"/>
          </a:p>
        </p:txBody>
      </p:sp>
      <p:sp>
        <p:nvSpPr>
          <p:cNvPr id="3" name="Content Placeholder 2"/>
          <p:cNvSpPr>
            <a:spLocks noGrp="1"/>
          </p:cNvSpPr>
          <p:nvPr>
            <p:ph idx="1"/>
          </p:nvPr>
        </p:nvSpPr>
        <p:spPr>
          <a:xfrm>
            <a:off x="838200" y="823447"/>
            <a:ext cx="7467600" cy="5666443"/>
          </a:xfrm>
        </p:spPr>
        <p:txBody>
          <a:bodyPr>
            <a:normAutofit/>
          </a:bodyPr>
          <a:lstStyle/>
          <a:p>
            <a:pPr>
              <a:buFont typeface="Wingdings" charset="2"/>
              <a:buChar char="ü"/>
            </a:pPr>
            <a:r>
              <a:rPr lang="en-US" dirty="0" smtClean="0"/>
              <a:t>A statistical measure of the degree of inequality shown on a Lorenz curve is known as the GINI COEFFICIENT</a:t>
            </a:r>
          </a:p>
          <a:p>
            <a:pPr>
              <a:buFont typeface="Wingdings" charset="2"/>
              <a:buChar char="ü"/>
            </a:pPr>
            <a:r>
              <a:rPr lang="en-US" dirty="0" smtClean="0"/>
              <a:t>It is the ratio of the area between the line and the curve and the total area beneath </a:t>
            </a:r>
          </a:p>
          <a:p>
            <a:pPr marL="0" indent="0">
              <a:buNone/>
            </a:pPr>
            <a:r>
              <a:rPr lang="en-US" dirty="0" smtClean="0"/>
              <a:t>   the 45 degree line [a / (</a:t>
            </a:r>
            <a:r>
              <a:rPr lang="en-US" dirty="0" err="1" smtClean="0"/>
              <a:t>a+b</a:t>
            </a:r>
            <a:r>
              <a:rPr lang="en-US" dirty="0" smtClean="0"/>
              <a:t>)] </a:t>
            </a:r>
          </a:p>
          <a:p>
            <a:pPr>
              <a:buFont typeface="Wingdings" charset="2"/>
              <a:buChar char="ü"/>
            </a:pPr>
            <a:r>
              <a:rPr lang="en-US" dirty="0" smtClean="0"/>
              <a:t>Perfect equality would give a</a:t>
            </a:r>
          </a:p>
          <a:p>
            <a:pPr marL="0" indent="0">
              <a:buNone/>
            </a:pPr>
            <a:r>
              <a:rPr lang="en-US" dirty="0" smtClean="0"/>
              <a:t>   ratio of zero and perfect </a:t>
            </a:r>
            <a:endParaRPr lang="en-US" dirty="0"/>
          </a:p>
          <a:p>
            <a:pPr marL="0" indent="0">
              <a:buNone/>
            </a:pPr>
            <a:r>
              <a:rPr lang="en-US" dirty="0"/>
              <a:t> </a:t>
            </a:r>
            <a:r>
              <a:rPr lang="en-US" dirty="0" smtClean="0"/>
              <a:t>  inequality would give 1</a:t>
            </a:r>
          </a:p>
          <a:p>
            <a:pPr>
              <a:buFont typeface="Wingdings" charset="2"/>
              <a:buChar char="ü"/>
            </a:pPr>
            <a:r>
              <a:rPr lang="en-US" dirty="0" smtClean="0"/>
              <a:t>The closer to 1 the more unequal</a:t>
            </a:r>
          </a:p>
          <a:p>
            <a:pPr marL="0" indent="0">
              <a:buNone/>
            </a:pPr>
            <a:r>
              <a:rPr lang="en-US" dirty="0"/>
              <a:t> </a:t>
            </a:r>
            <a:r>
              <a:rPr lang="en-US" dirty="0" smtClean="0"/>
              <a:t>   the distribution of income</a:t>
            </a:r>
          </a:p>
          <a:p>
            <a:pPr marL="0" indent="0">
              <a:buNone/>
            </a:pPr>
            <a:endParaRPr lang="en-US" dirty="0" smtClean="0"/>
          </a:p>
        </p:txBody>
      </p:sp>
      <p:pic>
        <p:nvPicPr>
          <p:cNvPr id="5" name="Picture 4" descr="Lorenz Curv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720" y="2630752"/>
            <a:ext cx="3048000" cy="3048000"/>
          </a:xfrm>
          <a:prstGeom prst="rect">
            <a:avLst/>
          </a:prstGeom>
        </p:spPr>
      </p:pic>
    </p:spTree>
    <p:extLst>
      <p:ext uri="{BB962C8B-B14F-4D97-AF65-F5344CB8AC3E}">
        <p14:creationId xmlns:p14="http://schemas.microsoft.com/office/powerpoint/2010/main" val="2661075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1804</TotalTime>
  <Words>2007</Words>
  <Application>Microsoft Macintosh PowerPoint</Application>
  <PresentationFormat>On-screen Show (4:3)</PresentationFormat>
  <Paragraphs>265</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Sketchbook</vt:lpstr>
      <vt:lpstr>Macroeconomic Objective:  Equity in Income Distribution</vt:lpstr>
      <vt:lpstr>Equality vs. Equity in the distribution of income</vt:lpstr>
      <vt:lpstr>PowerPoint Presentation</vt:lpstr>
      <vt:lpstr>Wealth inequality</vt:lpstr>
      <vt:lpstr>Unequal distribution</vt:lpstr>
      <vt:lpstr>Economic incentives</vt:lpstr>
      <vt:lpstr>Measuring the distribution of income</vt:lpstr>
      <vt:lpstr>PowerPoint Presentation</vt:lpstr>
      <vt:lpstr>Measuring the distribution of income</vt:lpstr>
      <vt:lpstr>Gini Index</vt:lpstr>
      <vt:lpstr>Gini coefficient data for the UK</vt:lpstr>
      <vt:lpstr>Ted Talk: “Rich people don’t create jobs”</vt:lpstr>
      <vt:lpstr>How economic inequality harms society</vt:lpstr>
      <vt:lpstr>Indicators of poverty</vt:lpstr>
      <vt:lpstr>Relative vs. Absolute Poverty</vt:lpstr>
      <vt:lpstr>Possible Causes of Poverty</vt:lpstr>
      <vt:lpstr>Reasons for low income</vt:lpstr>
      <vt:lpstr>Evaluation</vt:lpstr>
      <vt:lpstr>Improving inequality of income with taxation</vt:lpstr>
      <vt:lpstr>Direct Taxes</vt:lpstr>
      <vt:lpstr>Indirect Taxes</vt:lpstr>
      <vt:lpstr>Types of Taxation Systems</vt:lpstr>
      <vt:lpstr>Proportional Tax</vt:lpstr>
      <vt:lpstr>PowerPoint Presentation</vt:lpstr>
      <vt:lpstr>Regressive Tax</vt:lpstr>
      <vt:lpstr>Progressive Tax</vt:lpstr>
      <vt:lpstr>Progressive Tax</vt:lpstr>
      <vt:lpstr>Progressive Taxation Exercise</vt:lpstr>
      <vt:lpstr>Tax Calculation – HL only</vt:lpstr>
      <vt:lpstr>Progressive Taxation Exercise</vt:lpstr>
      <vt:lpstr>Progressive Tax</vt:lpstr>
      <vt:lpstr>Comparing Income Tax Systems</vt:lpstr>
      <vt:lpstr>Other measures to promote equality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 Objective:  Equity in Income Distribution</dc:title>
  <dc:creator>Hazel</dc:creator>
  <cp:lastModifiedBy>Janeth Alexander</cp:lastModifiedBy>
  <cp:revision>54</cp:revision>
  <dcterms:created xsi:type="dcterms:W3CDTF">2013-04-30T14:38:31Z</dcterms:created>
  <dcterms:modified xsi:type="dcterms:W3CDTF">2013-08-10T12:36:08Z</dcterms:modified>
</cp:coreProperties>
</file>