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6" r:id="rId1"/>
  </p:sldMasterIdLst>
  <p:notesMasterIdLst>
    <p:notesMasterId r:id="rId39"/>
  </p:notesMasterIdLst>
  <p:sldIdLst>
    <p:sldId id="256" r:id="rId2"/>
    <p:sldId id="258" r:id="rId3"/>
    <p:sldId id="259" r:id="rId4"/>
    <p:sldId id="262" r:id="rId5"/>
    <p:sldId id="257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84" r:id="rId14"/>
    <p:sldId id="261" r:id="rId15"/>
    <p:sldId id="263" r:id="rId16"/>
    <p:sldId id="267" r:id="rId17"/>
    <p:sldId id="266" r:id="rId18"/>
    <p:sldId id="273" r:id="rId19"/>
    <p:sldId id="274" r:id="rId20"/>
    <p:sldId id="275" r:id="rId21"/>
    <p:sldId id="276" r:id="rId22"/>
    <p:sldId id="292" r:id="rId23"/>
    <p:sldId id="270" r:id="rId24"/>
    <p:sldId id="271" r:id="rId25"/>
    <p:sldId id="269" r:id="rId26"/>
    <p:sldId id="272" r:id="rId27"/>
    <p:sldId id="281" r:id="rId28"/>
    <p:sldId id="279" r:id="rId29"/>
    <p:sldId id="302" r:id="rId30"/>
    <p:sldId id="303" r:id="rId31"/>
    <p:sldId id="304" r:id="rId32"/>
    <p:sldId id="305" r:id="rId33"/>
    <p:sldId id="297" r:id="rId34"/>
    <p:sldId id="282" r:id="rId35"/>
    <p:sldId id="296" r:id="rId36"/>
    <p:sldId id="293" r:id="rId37"/>
    <p:sldId id="294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9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2F676-471C-4242-9BE5-30CE793D092B}" type="datetimeFigureOut">
              <a:rPr lang="en-US" smtClean="0"/>
              <a:t>9/25/14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2124E-4AEE-A646-B25A-37703EC0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0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124E-4AEE-A646-B25A-37703EC03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84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5EAB8D-30E3-AF41-AE40-590D1B7F4DEE}" type="slidenum">
              <a:rPr lang="en-US">
                <a:solidFill>
                  <a:srgbClr val="000000"/>
                </a:solidFill>
                <a:latin typeface="Calibri" charset="0"/>
              </a:rPr>
              <a:pPr/>
              <a:t>25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124E-4AEE-A646-B25A-37703EC037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10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124E-4AEE-A646-B25A-37703EC037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10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124E-4AEE-A646-B25A-37703EC037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10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124E-4AEE-A646-B25A-37703EC0371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10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124E-4AEE-A646-B25A-37703EC0371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1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ECB</a:t>
            </a:r>
            <a:r>
              <a:rPr lang="en-US" baseline="0" dirty="0" smtClean="0"/>
              <a:t> – based in Frankfurt Germany</a:t>
            </a:r>
          </a:p>
          <a:p>
            <a:r>
              <a:rPr lang="en-US" baseline="0" dirty="0" smtClean="0"/>
              <a:t>Fed – based in Washington DC</a:t>
            </a:r>
          </a:p>
          <a:p>
            <a:r>
              <a:rPr lang="en-US" baseline="0" dirty="0" smtClean="0"/>
              <a:t>South Korea – Bank of Korea (Seoul)</a:t>
            </a:r>
          </a:p>
          <a:p>
            <a:r>
              <a:rPr lang="en-US" baseline="0" dirty="0" smtClean="0"/>
              <a:t>Fed – Governors serve 14 years; chairman 4 year term (renewable) – Alan Greenspan served &gt;18 years; current Ben </a:t>
            </a:r>
            <a:r>
              <a:rPr lang="en-US" baseline="0" dirty="0" err="1" smtClean="0"/>
              <a:t>Bernake</a:t>
            </a:r>
            <a:r>
              <a:rPr lang="en-US" baseline="0" dirty="0" smtClean="0"/>
              <a:t> (on his 2</a:t>
            </a:r>
            <a:r>
              <a:rPr lang="en-US" baseline="30000" dirty="0" smtClean="0"/>
              <a:t>nd</a:t>
            </a:r>
            <a:r>
              <a:rPr lang="en-US" baseline="0" dirty="0" smtClean="0"/>
              <a:t> term)</a:t>
            </a:r>
          </a:p>
          <a:p>
            <a:r>
              <a:rPr lang="en-US" baseline="0" dirty="0" smtClean="0"/>
              <a:t>Other central banks:  Bank of England, the Bank of Japan, People’s Republic of China, Swiss National Bank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124E-4AEE-A646-B25A-37703EC037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74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TW" dirty="0" err="1" smtClean="0">
                <a:latin typeface="Calibri" charset="0"/>
                <a:ea typeface="新細明體" charset="0"/>
              </a:rPr>
              <a:t>Sm</a:t>
            </a:r>
            <a:r>
              <a:rPr lang="en-US" altLang="zh-TW" dirty="0" smtClean="0">
                <a:latin typeface="Calibri" charset="0"/>
                <a:ea typeface="新細明體" charset="0"/>
              </a:rPr>
              <a:t> is inelastic because the central bank has the authority to set</a:t>
            </a:r>
            <a:r>
              <a:rPr lang="en-US" altLang="zh-TW" baseline="0" dirty="0" smtClean="0">
                <a:latin typeface="Calibri" charset="0"/>
                <a:ea typeface="新細明體" charset="0"/>
              </a:rPr>
              <a:t> the level of the money supply.  It operates independently of the interest rate.  It doesn’t depend on the rate of the interest rate.</a:t>
            </a:r>
          </a:p>
          <a:p>
            <a:pPr>
              <a:spcBef>
                <a:spcPct val="0"/>
              </a:spcBef>
            </a:pPr>
            <a:r>
              <a:rPr lang="en-US" altLang="zh-TW" baseline="0" dirty="0" err="1" smtClean="0">
                <a:latin typeface="Calibri" charset="0"/>
                <a:ea typeface="新細明體" charset="0"/>
              </a:rPr>
              <a:t>Dm</a:t>
            </a:r>
            <a:r>
              <a:rPr lang="en-US" altLang="zh-TW" baseline="0" dirty="0" smtClean="0">
                <a:latin typeface="Calibri" charset="0"/>
                <a:ea typeface="新細明體" charset="0"/>
              </a:rPr>
              <a:t> – positively influenced by increased real income and increased inflation; but has a negative relationship with interest rates</a:t>
            </a:r>
            <a:endParaRPr lang="zh-TW" altLang="en-US" dirty="0">
              <a:latin typeface="Calibri" charset="0"/>
              <a:ea typeface="新細明體" charset="0"/>
            </a:endParaRPr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57066" indent="-291179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64717" indent="-23294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30604" indent="-23294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96491" indent="-23294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F4B75E0F-F8B8-3443-9923-2E63828AE4DF}" type="slidenum">
              <a:rPr lang="zh-TW" altLang="en-US"/>
              <a:pPr eaLnBrk="1" hangingPunct="1"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F970E5-E3CF-654C-98B4-226CB2775476}" type="slidenum">
              <a:rPr lang="en-US">
                <a:latin typeface="Calibri" charset="0"/>
              </a:rPr>
              <a:pPr/>
              <a:t>16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8D979F-D2C4-5649-A76F-DFB60E36E81E}" type="slidenum">
              <a:rPr lang="en-US">
                <a:latin typeface="Calibri" charset="0"/>
              </a:rPr>
              <a:pPr/>
              <a:t>17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124E-4AEE-A646-B25A-37703EC037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2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Buy bonds:  Bank’s reserves, interest rates, consumption and investment (which</a:t>
            </a:r>
            <a:r>
              <a:rPr lang="en-US" baseline="0" dirty="0" smtClean="0"/>
              <a:t> policy)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124E-4AEE-A646-B25A-37703EC037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17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47D43-3356-1B4F-A975-D8FEE1AB16F0}" type="slidenum">
              <a:rPr lang="en-US"/>
              <a:pPr/>
              <a:t>23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Here, initial actual aggregate output,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, is below potential output, </a:t>
            </a:r>
            <a:r>
              <a:rPr lang="en-US" i="1" dirty="0"/>
              <a:t>Y</a:t>
            </a:r>
            <a:r>
              <a:rPr lang="en-US" i="1" baseline="-25000" dirty="0"/>
              <a:t>E</a:t>
            </a:r>
            <a:r>
              <a:rPr lang="en-US" dirty="0"/>
              <a:t>. An expansionary monetary policy reduces the interest rate, shifting the aggregate demand curve rightward from </a:t>
            </a:r>
            <a:r>
              <a:rPr lang="en-US" i="1" dirty="0"/>
              <a:t>AD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/>
              <a:t>AD</a:t>
            </a:r>
            <a:r>
              <a:rPr lang="en-US" baseline="-25000" dirty="0"/>
              <a:t>2</a:t>
            </a:r>
            <a:r>
              <a:rPr lang="en-US" dirty="0"/>
              <a:t> and eliminating the recessionary gap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Expansionary Monetary</a:t>
            </a:r>
            <a:r>
              <a:rPr lang="en-US" baseline="0" dirty="0" smtClean="0"/>
              <a:t> Policy = lower the discount rate; buy bonds on the open market; lower the reserve ratio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A31D7-50AA-AA4F-B391-CB2C6190D779}" type="slidenum">
              <a:rPr lang="en-US"/>
              <a:pPr/>
              <a:t>24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Here, initial actual aggregate output, </a:t>
            </a:r>
            <a:r>
              <a:rPr lang="en-US" i="1" dirty="0"/>
              <a:t>Y</a:t>
            </a:r>
            <a:r>
              <a:rPr lang="en-US" dirty="0"/>
              <a:t>1, is above potential output, </a:t>
            </a:r>
            <a:r>
              <a:rPr lang="en-US" i="1" dirty="0"/>
              <a:t>YE</a:t>
            </a:r>
            <a:r>
              <a:rPr lang="en-US" dirty="0"/>
              <a:t>. A </a:t>
            </a:r>
            <a:r>
              <a:rPr lang="en-US" dirty="0" err="1"/>
              <a:t>contractionary</a:t>
            </a:r>
            <a:r>
              <a:rPr lang="en-US" dirty="0"/>
              <a:t> monetary policy increases the interest rate, shifting the aggregate demand curve leftward from </a:t>
            </a:r>
            <a:r>
              <a:rPr lang="en-US" i="1" dirty="0"/>
              <a:t>AD</a:t>
            </a:r>
            <a:r>
              <a:rPr lang="en-US" dirty="0"/>
              <a:t>1 to </a:t>
            </a:r>
            <a:r>
              <a:rPr lang="en-US" i="1" dirty="0"/>
              <a:t>AD</a:t>
            </a:r>
            <a:r>
              <a:rPr lang="en-US" dirty="0"/>
              <a:t>2 and eliminating the inflationary gap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Contractionary</a:t>
            </a:r>
            <a:r>
              <a:rPr lang="en-US" dirty="0" smtClean="0"/>
              <a:t> Monetary</a:t>
            </a:r>
            <a:r>
              <a:rPr lang="en-US" baseline="0" dirty="0" smtClean="0"/>
              <a:t> Policy = raise the discount rate; sell bonds on the open market; raise the reserve ratio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9/25/14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9/25/14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9/25/14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2BB47B5-C739-4DAE-AACD-CC58CA843AC4}" type="datetime1">
              <a:rPr lang="en-US" smtClean="0"/>
              <a:pPr/>
              <a:t>9/25/14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9/25/14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9/25/14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9/25/14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9/25/14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vestopedia.com/ask/answers/07/central-banks.as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conclassroom.com/?cat=19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jTs-rjVkB8&amp;list=PLF2A3693D8481F442" TargetMode="External"/><Relationship Id="rId4" Type="http://schemas.openxmlformats.org/officeDocument/2006/relationships/hyperlink" Target="http://www.youtube.com/watch?v=pZRvja7Mvrw&amp;list=PLF2A3693D8481F442" TargetMode="External"/><Relationship Id="rId5" Type="http://schemas.openxmlformats.org/officeDocument/2006/relationships/hyperlink" Target="http://www.youtube.com/watch?v=aMg3vrQ6keE&amp;list=PLF2A3693D8481F44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09569" y="4829412"/>
            <a:ext cx="5724862" cy="904533"/>
          </a:xfrm>
        </p:spPr>
        <p:txBody>
          <a:bodyPr/>
          <a:lstStyle/>
          <a:p>
            <a:r>
              <a:rPr lang="en-US" dirty="0" smtClean="0"/>
              <a:t>Monetary Policy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09569" y="5796014"/>
            <a:ext cx="5724862" cy="10072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Unit 2.5</a:t>
            </a:r>
            <a:endParaRPr lang="en-US" sz="5000" dirty="0"/>
          </a:p>
        </p:txBody>
      </p:sp>
      <p:pic>
        <p:nvPicPr>
          <p:cNvPr id="4" name="Picture 3" descr="monetary_policy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34" y="343512"/>
            <a:ext cx="5970801" cy="4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2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Central Bank’s Responsibilities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Banker to commercial banks</a:t>
            </a:r>
          </a:p>
          <a:p>
            <a:pPr lvl="1">
              <a:buFont typeface="Wingdings" charset="2"/>
              <a:buChar char="Ø"/>
            </a:pPr>
            <a:r>
              <a:rPr lang="en-US" sz="3800" dirty="0" smtClean="0"/>
              <a:t>Holds deposits for commercial banks</a:t>
            </a:r>
          </a:p>
          <a:p>
            <a:pPr lvl="1">
              <a:buFont typeface="Wingdings" charset="2"/>
              <a:buChar char="Ø"/>
            </a:pPr>
            <a:r>
              <a:rPr lang="en-US" sz="3800" dirty="0" smtClean="0"/>
              <a:t>Loans to commercial banks in times of need</a:t>
            </a:r>
          </a:p>
          <a:p>
            <a:pPr lvl="1">
              <a:buFont typeface="Wingdings" charset="2"/>
              <a:buChar char="Ø"/>
            </a:pPr>
            <a:r>
              <a:rPr lang="en-US" sz="3800" dirty="0" smtClean="0"/>
              <a:t>Note:  central bank does not act as a banker to consumers and firms</a:t>
            </a:r>
          </a:p>
        </p:txBody>
      </p:sp>
    </p:spTree>
    <p:extLst>
      <p:ext uri="{BB962C8B-B14F-4D97-AF65-F5344CB8AC3E}">
        <p14:creationId xmlns:p14="http://schemas.microsoft.com/office/powerpoint/2010/main" val="235228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Central Bank’s Responsibilities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Regulator of commercial banks</a:t>
            </a:r>
          </a:p>
          <a:p>
            <a:pPr lvl="1">
              <a:buFont typeface="Wingdings" charset="2"/>
              <a:buChar char="Ø"/>
            </a:pPr>
            <a:r>
              <a:rPr lang="en-US" sz="3800" dirty="0" smtClean="0"/>
              <a:t>Central bank regulates and supervises commercial banks, making sure they operate with appropriate levels of cash &amp; according to rules that ensure the safety of the financial system</a:t>
            </a:r>
          </a:p>
          <a:p>
            <a:pPr lvl="1">
              <a:buFont typeface="Wingdings" charset="2"/>
              <a:buChar char="Ø"/>
            </a:pPr>
            <a:r>
              <a:rPr lang="en-US" sz="3800" dirty="0" smtClean="0"/>
              <a:t>This is a very important function, because the funds that commercial banks use to make loans are the savings and other deposits that consumers and firms deposit with commercial banks</a:t>
            </a:r>
          </a:p>
          <a:p>
            <a:pPr lvl="1">
              <a:buFont typeface="Wingdings" charset="2"/>
              <a:buChar char="Ø"/>
            </a:pPr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122448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Central Bank’s Responsibilities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Conduct Monetary Policy</a:t>
            </a:r>
          </a:p>
          <a:p>
            <a:pPr lvl="1">
              <a:buFont typeface="Wingdings" charset="2"/>
              <a:buChar char="Ø"/>
            </a:pPr>
            <a:r>
              <a:rPr lang="en-US" sz="3800" dirty="0" smtClean="0"/>
              <a:t>CB is responsible for monetary policy, based on changes in the supply of money or the rate of interest</a:t>
            </a:r>
          </a:p>
          <a:p>
            <a:pPr lvl="1">
              <a:buFont typeface="Wingdings" charset="2"/>
              <a:buChar char="Ø"/>
            </a:pPr>
            <a:r>
              <a:rPr lang="en-US" sz="3800" dirty="0" smtClean="0"/>
              <a:t>Usually responsible for the determination of exchange rates because of the close relationship between interest rates and exchange rates</a:t>
            </a:r>
          </a:p>
        </p:txBody>
      </p:sp>
    </p:spTree>
    <p:extLst>
      <p:ext uri="{BB962C8B-B14F-4D97-AF65-F5344CB8AC3E}">
        <p14:creationId xmlns:p14="http://schemas.microsoft.com/office/powerpoint/2010/main" val="193754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vernment-Polic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" b="4101"/>
          <a:stretch>
            <a:fillRect/>
          </a:stretch>
        </p:blipFill>
        <p:spPr>
          <a:xfrm>
            <a:off x="726141" y="454717"/>
            <a:ext cx="7691719" cy="5704035"/>
          </a:xfrm>
        </p:spPr>
      </p:pic>
    </p:spTree>
    <p:extLst>
      <p:ext uri="{BB962C8B-B14F-4D97-AF65-F5344CB8AC3E}">
        <p14:creationId xmlns:p14="http://schemas.microsoft.com/office/powerpoint/2010/main" val="356920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857190"/>
          </a:xfrm>
        </p:spPr>
        <p:txBody>
          <a:bodyPr/>
          <a:lstStyle/>
          <a:p>
            <a:r>
              <a:rPr lang="en-US" sz="4000" dirty="0" smtClean="0"/>
              <a:t>The Money Market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196031"/>
            <a:ext cx="7691719" cy="5413697"/>
          </a:xfrm>
        </p:spPr>
        <p:txBody>
          <a:bodyPr>
            <a:normAutofit/>
          </a:bodyPr>
          <a:lstStyle/>
          <a:p>
            <a:r>
              <a:rPr lang="en-US" b="1" dirty="0" smtClean="0"/>
              <a:t>Money Demand</a:t>
            </a:r>
          </a:p>
          <a:p>
            <a:pPr lvl="1"/>
            <a:r>
              <a:rPr lang="en-US" sz="2400" dirty="0" smtClean="0"/>
              <a:t>Includes the desire to hold money as an asset and the demand for money as a means to purchase goods and services</a:t>
            </a:r>
          </a:p>
          <a:p>
            <a:pPr lvl="1"/>
            <a:r>
              <a:rPr lang="en-US" sz="2400" dirty="0" smtClean="0"/>
              <a:t>Inversely related to the interest rate</a:t>
            </a:r>
          </a:p>
          <a:p>
            <a:pPr lvl="1"/>
            <a:r>
              <a:rPr lang="en-US" sz="2400" dirty="0" smtClean="0"/>
              <a:t>Increases / decreases with the overall level of national output</a:t>
            </a:r>
          </a:p>
          <a:p>
            <a:r>
              <a:rPr lang="en-US" b="1" dirty="0" smtClean="0"/>
              <a:t>Money Supply</a:t>
            </a:r>
          </a:p>
          <a:p>
            <a:pPr lvl="1"/>
            <a:r>
              <a:rPr lang="en-US" sz="2400" dirty="0" smtClean="0"/>
              <a:t>Is determined by the action of the central bank aimed at increasing or decreasing the overall supply of money available in a nation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5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85750"/>
            <a:ext cx="8229600" cy="85725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zh-TW" sz="3400" smtClean="0">
                <a:cs typeface="+mj-cs"/>
              </a:rPr>
              <a:t>        Equilibrium in the Money Market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565275" y="1365250"/>
            <a:ext cx="6945313" cy="4670425"/>
          </a:xfrm>
          <a:prstGeom prst="rect">
            <a:avLst/>
          </a:prstGeom>
          <a:solidFill>
            <a:srgbClr val="F3F6F9"/>
          </a:solidFill>
          <a:ln w="2254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565275" y="1365250"/>
            <a:ext cx="6945313" cy="4670425"/>
          </a:xfrm>
          <a:prstGeom prst="rect">
            <a:avLst/>
          </a:prstGeom>
          <a:solidFill>
            <a:srgbClr val="F2F4F8"/>
          </a:solidFill>
          <a:ln w="2047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565275" y="1365250"/>
            <a:ext cx="6945313" cy="4670425"/>
          </a:xfrm>
          <a:prstGeom prst="rect">
            <a:avLst/>
          </a:prstGeom>
          <a:solidFill>
            <a:srgbClr val="F1F4F7"/>
          </a:solidFill>
          <a:ln w="1841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1565275" y="1365250"/>
            <a:ext cx="6945313" cy="4670425"/>
          </a:xfrm>
          <a:prstGeom prst="rect">
            <a:avLst/>
          </a:prstGeom>
          <a:solidFill>
            <a:srgbClr val="F0F2F5"/>
          </a:solidFill>
          <a:ln w="16510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65275" y="1365250"/>
            <a:ext cx="6945313" cy="4670425"/>
          </a:xfrm>
          <a:prstGeom prst="rect">
            <a:avLst/>
          </a:prstGeom>
          <a:solidFill>
            <a:srgbClr val="EEF1F4"/>
          </a:solidFill>
          <a:ln w="1444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1565275" y="1365250"/>
            <a:ext cx="6945313" cy="4670425"/>
          </a:xfrm>
          <a:prstGeom prst="rect">
            <a:avLst/>
          </a:prstGeom>
          <a:solidFill>
            <a:srgbClr val="EDEFF3"/>
          </a:solidFill>
          <a:ln w="12382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1565275" y="1365250"/>
            <a:ext cx="6945313" cy="4670425"/>
          </a:xfrm>
          <a:prstGeom prst="rect">
            <a:avLst/>
          </a:prstGeom>
          <a:solidFill>
            <a:srgbClr val="EBEEF2"/>
          </a:solidFill>
          <a:ln w="10318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1565275" y="1365250"/>
            <a:ext cx="6945313" cy="4670425"/>
          </a:xfrm>
          <a:prstGeom prst="rect">
            <a:avLst/>
          </a:prstGeom>
          <a:solidFill>
            <a:srgbClr val="EAECF1"/>
          </a:solidFill>
          <a:ln w="825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1565275" y="1365250"/>
            <a:ext cx="6945313" cy="4670425"/>
          </a:xfrm>
          <a:prstGeom prst="rect">
            <a:avLst/>
          </a:prstGeom>
          <a:solidFill>
            <a:srgbClr val="E9EBF0"/>
          </a:solidFill>
          <a:ln w="6191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1565275" y="1365250"/>
            <a:ext cx="6945313" cy="4670425"/>
          </a:xfrm>
          <a:prstGeom prst="rect">
            <a:avLst/>
          </a:prstGeom>
          <a:solidFill>
            <a:srgbClr val="E7EAEF"/>
          </a:solidFill>
          <a:ln w="412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1565275" y="1365250"/>
            <a:ext cx="6945313" cy="4670425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1379538" y="1201738"/>
            <a:ext cx="7069137" cy="4772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5" name="Freeform 16"/>
          <p:cNvSpPr>
            <a:spLocks/>
          </p:cNvSpPr>
          <p:nvPr/>
        </p:nvSpPr>
        <p:spPr bwMode="auto">
          <a:xfrm>
            <a:off x="1379538" y="1201738"/>
            <a:ext cx="7069137" cy="4772025"/>
          </a:xfrm>
          <a:custGeom>
            <a:avLst/>
            <a:gdLst>
              <a:gd name="T0" fmla="*/ 0 w 4453"/>
              <a:gd name="T1" fmla="*/ 0 h 3006"/>
              <a:gd name="T2" fmla="*/ 0 w 4453"/>
              <a:gd name="T3" fmla="*/ 2147483647 h 3006"/>
              <a:gd name="T4" fmla="*/ 2147483647 w 4453"/>
              <a:gd name="T5" fmla="*/ 2147483647 h 3006"/>
              <a:gd name="T6" fmla="*/ 0 60000 65536"/>
              <a:gd name="T7" fmla="*/ 0 60000 65536"/>
              <a:gd name="T8" fmla="*/ 0 60000 65536"/>
              <a:gd name="T9" fmla="*/ 0 w 4453"/>
              <a:gd name="T10" fmla="*/ 0 h 3006"/>
              <a:gd name="T11" fmla="*/ 4453 w 4453"/>
              <a:gd name="T12" fmla="*/ 3006 h 30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53" h="3006">
                <a:moveTo>
                  <a:pt x="0" y="0"/>
                </a:moveTo>
                <a:lnTo>
                  <a:pt x="0" y="3006"/>
                </a:lnTo>
                <a:lnTo>
                  <a:pt x="4453" y="3006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Rectangle 17"/>
          <p:cNvSpPr>
            <a:spLocks noChangeArrowheads="1"/>
          </p:cNvSpPr>
          <p:nvPr/>
        </p:nvSpPr>
        <p:spPr bwMode="auto">
          <a:xfrm>
            <a:off x="7292975" y="6061075"/>
            <a:ext cx="1293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kumimoji="0" lang="en-US" altLang="zh-TW" sz="1700" b="1">
                <a:solidFill>
                  <a:srgbClr val="000000"/>
                </a:solidFill>
              </a:rPr>
              <a:t>Quantity of</a:t>
            </a:r>
            <a:endParaRPr kumimoji="0" lang="en-US" altLang="zh-TW" sz="2400">
              <a:latin typeface="Times New Roman" charset="0"/>
            </a:endParaRPr>
          </a:p>
        </p:txBody>
      </p:sp>
      <p:sp>
        <p:nvSpPr>
          <p:cNvPr id="15377" name="Rectangle 18"/>
          <p:cNvSpPr>
            <a:spLocks noChangeArrowheads="1"/>
          </p:cNvSpPr>
          <p:nvPr/>
        </p:nvSpPr>
        <p:spPr bwMode="auto">
          <a:xfrm>
            <a:off x="7758113" y="6335713"/>
            <a:ext cx="835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kumimoji="0" lang="en-US" altLang="zh-TW" sz="1700" b="1">
                <a:solidFill>
                  <a:srgbClr val="000000"/>
                </a:solidFill>
              </a:rPr>
              <a:t>Money</a:t>
            </a:r>
            <a:endParaRPr kumimoji="0" lang="en-US" altLang="zh-TW" sz="2400">
              <a:latin typeface="Times New Roman" charset="0"/>
            </a:endParaRPr>
          </a:p>
        </p:txBody>
      </p:sp>
      <p:sp>
        <p:nvSpPr>
          <p:cNvPr id="15378" name="Rectangle 19"/>
          <p:cNvSpPr>
            <a:spLocks noChangeArrowheads="1"/>
          </p:cNvSpPr>
          <p:nvPr/>
        </p:nvSpPr>
        <p:spPr bwMode="auto">
          <a:xfrm>
            <a:off x="479425" y="1196975"/>
            <a:ext cx="91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kumimoji="0" lang="en-US" altLang="zh-TW" sz="1700" b="1">
                <a:solidFill>
                  <a:srgbClr val="000000"/>
                </a:solidFill>
              </a:rPr>
              <a:t>Interest</a:t>
            </a:r>
            <a:endParaRPr kumimoji="0" lang="en-US" altLang="zh-TW" sz="2400">
              <a:latin typeface="Times New Roman" charset="0"/>
            </a:endParaRPr>
          </a:p>
        </p:txBody>
      </p:sp>
      <p:sp>
        <p:nvSpPr>
          <p:cNvPr id="15379" name="Rectangle 20"/>
          <p:cNvSpPr>
            <a:spLocks noChangeArrowheads="1"/>
          </p:cNvSpPr>
          <p:nvPr/>
        </p:nvSpPr>
        <p:spPr bwMode="auto">
          <a:xfrm>
            <a:off x="793750" y="1471613"/>
            <a:ext cx="595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kumimoji="0" lang="en-US" altLang="zh-TW" sz="1700" b="1">
                <a:solidFill>
                  <a:srgbClr val="000000"/>
                </a:solidFill>
              </a:rPr>
              <a:t>Rate</a:t>
            </a:r>
            <a:endParaRPr kumimoji="0" lang="en-US" altLang="zh-TW" sz="2400">
              <a:latin typeface="Times New Roman" charset="0"/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1143000" y="6067425"/>
            <a:ext cx="225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kumimoji="0" lang="en-US" altLang="zh-TW" sz="1700">
                <a:solidFill>
                  <a:srgbClr val="000000"/>
                </a:solidFill>
              </a:rPr>
              <a:t>0</a:t>
            </a:r>
            <a:endParaRPr kumimoji="0" lang="en-US" altLang="zh-TW" sz="2400">
              <a:latin typeface="Times New Roman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831975" y="3052764"/>
            <a:ext cx="7070727" cy="2695575"/>
            <a:chOff x="1154" y="1923"/>
            <a:chExt cx="4454" cy="1698"/>
          </a:xfrm>
        </p:grpSpPr>
        <p:sp>
          <p:nvSpPr>
            <p:cNvPr id="15411" name="Line 23"/>
            <p:cNvSpPr>
              <a:spLocks noChangeShapeType="1"/>
            </p:cNvSpPr>
            <p:nvPr/>
          </p:nvSpPr>
          <p:spPr bwMode="auto">
            <a:xfrm>
              <a:off x="1154" y="1923"/>
              <a:ext cx="3560" cy="1607"/>
            </a:xfrm>
            <a:prstGeom prst="line">
              <a:avLst/>
            </a:prstGeom>
            <a:noFill/>
            <a:ln w="619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Rectangle 24"/>
            <p:cNvSpPr>
              <a:spLocks noChangeArrowheads="1"/>
            </p:cNvSpPr>
            <p:nvPr/>
          </p:nvSpPr>
          <p:spPr bwMode="auto">
            <a:xfrm>
              <a:off x="4792" y="3283"/>
              <a:ext cx="4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zh-TW" sz="1700">
                  <a:solidFill>
                    <a:srgbClr val="000000"/>
                  </a:solidFill>
                </a:rPr>
                <a:t>Money</a:t>
              </a:r>
              <a:endParaRPr kumimoji="0" lang="en-US" altLang="zh-TW" sz="2400">
                <a:latin typeface="Times New Roman" charset="0"/>
              </a:endParaRPr>
            </a:p>
          </p:txBody>
        </p:sp>
        <p:sp>
          <p:nvSpPr>
            <p:cNvPr id="15413" name="Rectangle 25"/>
            <p:cNvSpPr>
              <a:spLocks noChangeArrowheads="1"/>
            </p:cNvSpPr>
            <p:nvPr/>
          </p:nvSpPr>
          <p:spPr bwMode="auto">
            <a:xfrm>
              <a:off x="4749" y="3456"/>
              <a:ext cx="85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zh-TW" sz="1700" dirty="0" smtClean="0">
                  <a:solidFill>
                    <a:srgbClr val="000000"/>
                  </a:solidFill>
                </a:rPr>
                <a:t>Demand (</a:t>
              </a:r>
              <a:r>
                <a:rPr kumimoji="0" lang="en-US" altLang="zh-TW" sz="1700" dirty="0" err="1" smtClean="0">
                  <a:solidFill>
                    <a:srgbClr val="000000"/>
                  </a:solidFill>
                </a:rPr>
                <a:t>Dm</a:t>
              </a:r>
              <a:r>
                <a:rPr kumimoji="0" lang="en-US" altLang="zh-TW" sz="1700" dirty="0" smtClean="0">
                  <a:solidFill>
                    <a:srgbClr val="000000"/>
                  </a:solidFill>
                </a:rPr>
                <a:t>)</a:t>
              </a:r>
              <a:endParaRPr kumimoji="0" lang="en-US" altLang="zh-TW" sz="2400" dirty="0">
                <a:latin typeface="Times New Roman" charset="0"/>
              </a:endParaRPr>
            </a:p>
          </p:txBody>
        </p:sp>
      </p:grpSp>
      <p:sp>
        <p:nvSpPr>
          <p:cNvPr id="15382" name="Rectangle 26"/>
          <p:cNvSpPr>
            <a:spLocks noChangeArrowheads="1"/>
          </p:cNvSpPr>
          <p:nvPr/>
        </p:nvSpPr>
        <p:spPr bwMode="auto">
          <a:xfrm>
            <a:off x="4149725" y="6067425"/>
            <a:ext cx="1438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kumimoji="0" lang="en-US" altLang="zh-TW" sz="1700">
                <a:solidFill>
                  <a:srgbClr val="000000"/>
                </a:solidFill>
              </a:rPr>
              <a:t>Quantity fixed</a:t>
            </a:r>
            <a:endParaRPr kumimoji="0" lang="en-US" altLang="zh-TW" sz="2400">
              <a:latin typeface="Times New Roman" charset="0"/>
            </a:endParaRPr>
          </a:p>
        </p:txBody>
      </p:sp>
      <p:sp>
        <p:nvSpPr>
          <p:cNvPr id="15383" name="Rectangle 27"/>
          <p:cNvSpPr>
            <a:spLocks noChangeArrowheads="1"/>
          </p:cNvSpPr>
          <p:nvPr/>
        </p:nvSpPr>
        <p:spPr bwMode="auto">
          <a:xfrm>
            <a:off x="3955058" y="6351566"/>
            <a:ext cx="18466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kumimoji="0" lang="en-US" altLang="zh-TW" sz="1700" dirty="0">
                <a:solidFill>
                  <a:srgbClr val="000000"/>
                </a:solidFill>
              </a:rPr>
              <a:t>by the </a:t>
            </a:r>
            <a:r>
              <a:rPr kumimoji="0" lang="en-US" altLang="zh-TW" sz="1700" dirty="0" smtClean="0">
                <a:solidFill>
                  <a:srgbClr val="000000"/>
                </a:solidFill>
              </a:rPr>
              <a:t>Central Bank</a:t>
            </a:r>
            <a:endParaRPr kumimoji="0" lang="en-US" altLang="zh-TW" sz="2400" dirty="0">
              <a:latin typeface="Times New Roman" charset="0"/>
            </a:endParaRPr>
          </a:p>
        </p:txBody>
      </p:sp>
      <p:grpSp>
        <p:nvGrpSpPr>
          <p:cNvPr id="15384" name="Group 28"/>
          <p:cNvGrpSpPr>
            <a:grpSpLocks/>
          </p:cNvGrpSpPr>
          <p:nvPr/>
        </p:nvGrpSpPr>
        <p:grpSpPr bwMode="auto">
          <a:xfrm>
            <a:off x="4811716" y="1889125"/>
            <a:ext cx="1243013" cy="4084638"/>
            <a:chOff x="3031" y="1190"/>
            <a:chExt cx="783" cy="2573"/>
          </a:xfrm>
        </p:grpSpPr>
        <p:sp>
          <p:nvSpPr>
            <p:cNvPr id="15408" name="Line 29"/>
            <p:cNvSpPr>
              <a:spLocks noChangeShapeType="1"/>
            </p:cNvSpPr>
            <p:nvPr/>
          </p:nvSpPr>
          <p:spPr bwMode="auto">
            <a:xfrm>
              <a:off x="3031" y="1197"/>
              <a:ext cx="1" cy="2566"/>
            </a:xfrm>
            <a:prstGeom prst="line">
              <a:avLst/>
            </a:prstGeom>
            <a:noFill/>
            <a:ln w="619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Rectangle 30"/>
            <p:cNvSpPr>
              <a:spLocks noChangeArrowheads="1"/>
            </p:cNvSpPr>
            <p:nvPr/>
          </p:nvSpPr>
          <p:spPr bwMode="auto">
            <a:xfrm>
              <a:off x="3093" y="1190"/>
              <a:ext cx="4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zh-TW" sz="1700">
                  <a:solidFill>
                    <a:srgbClr val="000000"/>
                  </a:solidFill>
                </a:rPr>
                <a:t>Money</a:t>
              </a:r>
              <a:endParaRPr kumimoji="0" lang="en-US" altLang="zh-TW" sz="2400">
                <a:latin typeface="Times New Roman" charset="0"/>
              </a:endParaRPr>
            </a:p>
          </p:txBody>
        </p:sp>
        <p:sp>
          <p:nvSpPr>
            <p:cNvPr id="15410" name="Rectangle 31"/>
            <p:cNvSpPr>
              <a:spLocks noChangeArrowheads="1"/>
            </p:cNvSpPr>
            <p:nvPr/>
          </p:nvSpPr>
          <p:spPr bwMode="auto">
            <a:xfrm>
              <a:off x="3097" y="1362"/>
              <a:ext cx="71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zh-TW" sz="1700" dirty="0" smtClean="0">
                  <a:solidFill>
                    <a:srgbClr val="000000"/>
                  </a:solidFill>
                </a:rPr>
                <a:t>Supply (</a:t>
              </a:r>
              <a:r>
                <a:rPr kumimoji="0" lang="en-US" altLang="zh-TW" sz="1700" dirty="0" err="1" smtClean="0">
                  <a:solidFill>
                    <a:srgbClr val="000000"/>
                  </a:solidFill>
                </a:rPr>
                <a:t>Sm</a:t>
              </a:r>
              <a:r>
                <a:rPr kumimoji="0" lang="en-US" altLang="zh-TW" sz="1700" dirty="0" smtClean="0">
                  <a:solidFill>
                    <a:srgbClr val="000000"/>
                  </a:solidFill>
                </a:rPr>
                <a:t>)</a:t>
              </a:r>
              <a:endParaRPr kumimoji="0" lang="en-US" altLang="zh-TW" sz="2400" dirty="0">
                <a:latin typeface="Times New Roman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116013" y="4992688"/>
            <a:ext cx="5457825" cy="1333500"/>
            <a:chOff x="703" y="3145"/>
            <a:chExt cx="3438" cy="840"/>
          </a:xfrm>
        </p:grpSpPr>
        <p:sp>
          <p:nvSpPr>
            <p:cNvPr id="15402" name="Freeform 33"/>
            <p:cNvSpPr>
              <a:spLocks/>
            </p:cNvSpPr>
            <p:nvPr/>
          </p:nvSpPr>
          <p:spPr bwMode="auto">
            <a:xfrm>
              <a:off x="882" y="3232"/>
              <a:ext cx="3159" cy="531"/>
            </a:xfrm>
            <a:custGeom>
              <a:avLst/>
              <a:gdLst>
                <a:gd name="T0" fmla="*/ 0 w 3159"/>
                <a:gd name="T1" fmla="*/ 0 h 531"/>
                <a:gd name="T2" fmla="*/ 3159 w 3159"/>
                <a:gd name="T3" fmla="*/ 0 h 531"/>
                <a:gd name="T4" fmla="*/ 3159 w 3159"/>
                <a:gd name="T5" fmla="*/ 531 h 531"/>
                <a:gd name="T6" fmla="*/ 0 60000 65536"/>
                <a:gd name="T7" fmla="*/ 0 60000 65536"/>
                <a:gd name="T8" fmla="*/ 0 60000 65536"/>
                <a:gd name="T9" fmla="*/ 0 w 3159"/>
                <a:gd name="T10" fmla="*/ 0 h 531"/>
                <a:gd name="T11" fmla="*/ 3159 w 3159"/>
                <a:gd name="T12" fmla="*/ 531 h 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9" h="531">
                  <a:moveTo>
                    <a:pt x="0" y="0"/>
                  </a:moveTo>
                  <a:lnTo>
                    <a:pt x="3159" y="0"/>
                  </a:lnTo>
                  <a:lnTo>
                    <a:pt x="3159" y="531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Oval 34"/>
            <p:cNvSpPr>
              <a:spLocks noChangeArrowheads="1"/>
            </p:cNvSpPr>
            <p:nvPr/>
          </p:nvSpPr>
          <p:spPr bwMode="auto">
            <a:xfrm>
              <a:off x="4002" y="3180"/>
              <a:ext cx="81" cy="8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04" name="Rectangle 35"/>
            <p:cNvSpPr>
              <a:spLocks noChangeArrowheads="1"/>
            </p:cNvSpPr>
            <p:nvPr/>
          </p:nvSpPr>
          <p:spPr bwMode="auto">
            <a:xfrm>
              <a:off x="703" y="3145"/>
              <a:ext cx="9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zh-TW" sz="1700" i="1">
                  <a:solidFill>
                    <a:srgbClr val="000000"/>
                  </a:solidFill>
                </a:rPr>
                <a:t>r</a:t>
              </a:r>
              <a:r>
                <a:rPr kumimoji="0" lang="en-US" altLang="zh-TW" sz="1700" baseline="-25000">
                  <a:solidFill>
                    <a:srgbClr val="000000"/>
                  </a:solidFill>
                </a:rPr>
                <a:t>2</a:t>
              </a:r>
              <a:endParaRPr kumimoji="0" lang="en-US" altLang="zh-TW" sz="2400">
                <a:latin typeface="Times New Roman" charset="0"/>
              </a:endParaRPr>
            </a:p>
          </p:txBody>
        </p:sp>
        <p:grpSp>
          <p:nvGrpSpPr>
            <p:cNvPr id="15405" name="Group 36"/>
            <p:cNvGrpSpPr>
              <a:grpSpLocks/>
            </p:cNvGrpSpPr>
            <p:nvPr/>
          </p:nvGrpSpPr>
          <p:grpSpPr bwMode="auto">
            <a:xfrm>
              <a:off x="3930" y="3805"/>
              <a:ext cx="211" cy="180"/>
              <a:chOff x="3930" y="3805"/>
              <a:chExt cx="211" cy="180"/>
            </a:xfrm>
          </p:grpSpPr>
          <p:sp>
            <p:nvSpPr>
              <p:cNvPr id="15406" name="Rectangle 37"/>
              <p:cNvSpPr>
                <a:spLocks noChangeArrowheads="1"/>
              </p:cNvSpPr>
              <p:nvPr/>
            </p:nvSpPr>
            <p:spPr bwMode="auto">
              <a:xfrm>
                <a:off x="3930" y="3822"/>
                <a:ext cx="16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kumimoji="0" lang="en-US" altLang="zh-TW" sz="1700" i="1">
                    <a:solidFill>
                      <a:srgbClr val="000000"/>
                    </a:solidFill>
                  </a:rPr>
                  <a:t>M</a:t>
                </a:r>
                <a:r>
                  <a:rPr kumimoji="0" lang="en-US" altLang="zh-TW" sz="1700" baseline="-25000">
                    <a:solidFill>
                      <a:srgbClr val="000000"/>
                    </a:solidFill>
                  </a:rPr>
                  <a:t>2</a:t>
                </a:r>
                <a:endParaRPr kumimoji="0" lang="en-US" altLang="zh-TW" sz="2400">
                  <a:latin typeface="Times New Roman" charset="0"/>
                </a:endParaRPr>
              </a:p>
            </p:txBody>
          </p:sp>
          <p:sp>
            <p:nvSpPr>
              <p:cNvPr id="15407" name="Rectangle 38"/>
              <p:cNvSpPr>
                <a:spLocks noChangeArrowheads="1"/>
              </p:cNvSpPr>
              <p:nvPr/>
            </p:nvSpPr>
            <p:spPr bwMode="auto">
              <a:xfrm>
                <a:off x="4055" y="3805"/>
                <a:ext cx="8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kumimoji="0" lang="en-US" altLang="zh-TW" sz="1100" i="1">
                    <a:solidFill>
                      <a:srgbClr val="000000"/>
                    </a:solidFill>
                  </a:rPr>
                  <a:t>d</a:t>
                </a:r>
                <a:endParaRPr kumimoji="0" lang="en-US" altLang="zh-TW" sz="2400">
                  <a:latin typeface="Times New Roman" charset="0"/>
                </a:endParaRPr>
              </a:p>
            </p:txBody>
          </p:sp>
        </p:grp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1000125" y="3422650"/>
            <a:ext cx="2271713" cy="2960688"/>
            <a:chOff x="630" y="2156"/>
            <a:chExt cx="1431" cy="1865"/>
          </a:xfrm>
        </p:grpSpPr>
        <p:sp>
          <p:nvSpPr>
            <p:cNvPr id="15395" name="Freeform 40"/>
            <p:cNvSpPr>
              <a:spLocks/>
            </p:cNvSpPr>
            <p:nvPr/>
          </p:nvSpPr>
          <p:spPr bwMode="auto">
            <a:xfrm>
              <a:off x="882" y="2286"/>
              <a:ext cx="1075" cy="1477"/>
            </a:xfrm>
            <a:custGeom>
              <a:avLst/>
              <a:gdLst>
                <a:gd name="T0" fmla="*/ 0 w 1075"/>
                <a:gd name="T1" fmla="*/ 0 h 1477"/>
                <a:gd name="T2" fmla="*/ 1075 w 1075"/>
                <a:gd name="T3" fmla="*/ 0 h 1477"/>
                <a:gd name="T4" fmla="*/ 1075 w 1075"/>
                <a:gd name="T5" fmla="*/ 1477 h 1477"/>
                <a:gd name="T6" fmla="*/ 0 60000 65536"/>
                <a:gd name="T7" fmla="*/ 0 60000 65536"/>
                <a:gd name="T8" fmla="*/ 0 60000 65536"/>
                <a:gd name="T9" fmla="*/ 0 w 1075"/>
                <a:gd name="T10" fmla="*/ 0 h 1477"/>
                <a:gd name="T11" fmla="*/ 1075 w 1075"/>
                <a:gd name="T12" fmla="*/ 1477 h 14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5" h="1477">
                  <a:moveTo>
                    <a:pt x="0" y="0"/>
                  </a:moveTo>
                  <a:lnTo>
                    <a:pt x="1075" y="0"/>
                  </a:lnTo>
                  <a:lnTo>
                    <a:pt x="1075" y="1477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Oval 41"/>
            <p:cNvSpPr>
              <a:spLocks noChangeArrowheads="1"/>
            </p:cNvSpPr>
            <p:nvPr/>
          </p:nvSpPr>
          <p:spPr bwMode="auto">
            <a:xfrm>
              <a:off x="1918" y="2247"/>
              <a:ext cx="81" cy="8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5397" name="Group 42"/>
            <p:cNvGrpSpPr>
              <a:grpSpLocks/>
            </p:cNvGrpSpPr>
            <p:nvPr/>
          </p:nvGrpSpPr>
          <p:grpSpPr bwMode="auto">
            <a:xfrm>
              <a:off x="1850" y="3805"/>
              <a:ext cx="211" cy="216"/>
              <a:chOff x="1850" y="3805"/>
              <a:chExt cx="211" cy="216"/>
            </a:xfrm>
          </p:grpSpPr>
          <p:sp>
            <p:nvSpPr>
              <p:cNvPr id="15399" name="Rectangle 43"/>
              <p:cNvSpPr>
                <a:spLocks noChangeArrowheads="1"/>
              </p:cNvSpPr>
              <p:nvPr/>
            </p:nvSpPr>
            <p:spPr bwMode="auto">
              <a:xfrm>
                <a:off x="1850" y="3822"/>
                <a:ext cx="186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kumimoji="0" lang="en-US" altLang="zh-TW" sz="1700" i="1">
                    <a:solidFill>
                      <a:srgbClr val="000000"/>
                    </a:solidFill>
                  </a:rPr>
                  <a:t>M</a:t>
                </a:r>
                <a:endParaRPr kumimoji="0" lang="en-US" altLang="zh-TW" sz="2400">
                  <a:latin typeface="Times New Roman" charset="0"/>
                </a:endParaRPr>
              </a:p>
            </p:txBody>
          </p:sp>
          <p:sp>
            <p:nvSpPr>
              <p:cNvPr id="15400" name="Rectangle 44"/>
              <p:cNvSpPr>
                <a:spLocks noChangeArrowheads="1"/>
              </p:cNvSpPr>
              <p:nvPr/>
            </p:nvSpPr>
            <p:spPr bwMode="auto">
              <a:xfrm>
                <a:off x="1975" y="3805"/>
                <a:ext cx="8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kumimoji="0" lang="en-US" altLang="zh-TW" sz="1100" i="1">
                    <a:solidFill>
                      <a:srgbClr val="000000"/>
                    </a:solidFill>
                  </a:rPr>
                  <a:t>d</a:t>
                </a:r>
                <a:endParaRPr kumimoji="0" lang="en-US" altLang="zh-TW" sz="2400">
                  <a:latin typeface="Times New Roman" charset="0"/>
                </a:endParaRPr>
              </a:p>
            </p:txBody>
          </p:sp>
          <p:sp>
            <p:nvSpPr>
              <p:cNvPr id="15401" name="Freeform 45"/>
              <p:cNvSpPr>
                <a:spLocks/>
              </p:cNvSpPr>
              <p:nvPr/>
            </p:nvSpPr>
            <p:spPr bwMode="auto">
              <a:xfrm>
                <a:off x="1980" y="3913"/>
                <a:ext cx="26" cy="60"/>
              </a:xfrm>
              <a:custGeom>
                <a:avLst/>
                <a:gdLst>
                  <a:gd name="T0" fmla="*/ 26 w 26"/>
                  <a:gd name="T1" fmla="*/ 0 h 60"/>
                  <a:gd name="T2" fmla="*/ 21 w 26"/>
                  <a:gd name="T3" fmla="*/ 0 h 60"/>
                  <a:gd name="T4" fmla="*/ 13 w 26"/>
                  <a:gd name="T5" fmla="*/ 4 h 60"/>
                  <a:gd name="T6" fmla="*/ 0 w 26"/>
                  <a:gd name="T7" fmla="*/ 13 h 60"/>
                  <a:gd name="T8" fmla="*/ 0 w 26"/>
                  <a:gd name="T9" fmla="*/ 22 h 60"/>
                  <a:gd name="T10" fmla="*/ 8 w 26"/>
                  <a:gd name="T11" fmla="*/ 17 h 60"/>
                  <a:gd name="T12" fmla="*/ 17 w 26"/>
                  <a:gd name="T13" fmla="*/ 13 h 60"/>
                  <a:gd name="T14" fmla="*/ 17 w 26"/>
                  <a:gd name="T15" fmla="*/ 60 h 60"/>
                  <a:gd name="T16" fmla="*/ 26 w 26"/>
                  <a:gd name="T17" fmla="*/ 60 h 60"/>
                  <a:gd name="T18" fmla="*/ 26 w 26"/>
                  <a:gd name="T19" fmla="*/ 4 h 60"/>
                  <a:gd name="T20" fmla="*/ 26 w 26"/>
                  <a:gd name="T21" fmla="*/ 0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60"/>
                  <a:gd name="T35" fmla="*/ 26 w 26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60">
                    <a:moveTo>
                      <a:pt x="26" y="0"/>
                    </a:moveTo>
                    <a:lnTo>
                      <a:pt x="21" y="0"/>
                    </a:lnTo>
                    <a:lnTo>
                      <a:pt x="13" y="4"/>
                    </a:lnTo>
                    <a:lnTo>
                      <a:pt x="0" y="13"/>
                    </a:lnTo>
                    <a:lnTo>
                      <a:pt x="0" y="22"/>
                    </a:lnTo>
                    <a:lnTo>
                      <a:pt x="8" y="17"/>
                    </a:lnTo>
                    <a:lnTo>
                      <a:pt x="17" y="13"/>
                    </a:lnTo>
                    <a:lnTo>
                      <a:pt x="17" y="60"/>
                    </a:lnTo>
                    <a:lnTo>
                      <a:pt x="26" y="60"/>
                    </a:lnTo>
                    <a:lnTo>
                      <a:pt x="26" y="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98" name="Rectangle 46"/>
            <p:cNvSpPr>
              <a:spLocks noChangeArrowheads="1"/>
            </p:cNvSpPr>
            <p:nvPr/>
          </p:nvSpPr>
          <p:spPr bwMode="auto">
            <a:xfrm>
              <a:off x="630" y="2156"/>
              <a:ext cx="2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752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zh-TW" sz="1700" i="1" dirty="0">
                  <a:solidFill>
                    <a:srgbClr val="000000"/>
                  </a:solidFill>
                </a:rPr>
                <a:t>r</a:t>
              </a:r>
              <a:r>
                <a:rPr kumimoji="0" lang="en-US" altLang="zh-TW" sz="1700" baseline="-25000" dirty="0">
                  <a:solidFill>
                    <a:srgbClr val="000000"/>
                  </a:solidFill>
                </a:rPr>
                <a:t>1</a:t>
              </a:r>
              <a:endParaRPr kumimoji="0" lang="en-US" altLang="zh-TW" sz="17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84150" y="4040188"/>
            <a:ext cx="4694238" cy="855662"/>
            <a:chOff x="116" y="2545"/>
            <a:chExt cx="2957" cy="539"/>
          </a:xfrm>
        </p:grpSpPr>
        <p:sp>
          <p:nvSpPr>
            <p:cNvPr id="15389" name="Rectangle 48"/>
            <p:cNvSpPr>
              <a:spLocks noChangeArrowheads="1"/>
            </p:cNvSpPr>
            <p:nvPr/>
          </p:nvSpPr>
          <p:spPr bwMode="auto">
            <a:xfrm>
              <a:off x="116" y="2545"/>
              <a:ext cx="75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zh-TW" sz="1700">
                  <a:solidFill>
                    <a:srgbClr val="000000"/>
                  </a:solidFill>
                </a:rPr>
                <a:t>Equilibrium</a:t>
              </a:r>
              <a:endParaRPr kumimoji="0" lang="en-US" altLang="zh-TW" sz="2400">
                <a:latin typeface="Times New Roman" charset="0"/>
              </a:endParaRPr>
            </a:p>
          </p:txBody>
        </p:sp>
        <p:sp>
          <p:nvSpPr>
            <p:cNvPr id="15390" name="Rectangle 49"/>
            <p:cNvSpPr>
              <a:spLocks noChangeArrowheads="1"/>
            </p:cNvSpPr>
            <p:nvPr/>
          </p:nvSpPr>
          <p:spPr bwMode="auto">
            <a:xfrm>
              <a:off x="345" y="2718"/>
              <a:ext cx="51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zh-TW" sz="1700">
                  <a:solidFill>
                    <a:srgbClr val="000000"/>
                  </a:solidFill>
                </a:rPr>
                <a:t>interest</a:t>
              </a:r>
              <a:endParaRPr kumimoji="0" lang="en-US" altLang="zh-TW" sz="2400">
                <a:latin typeface="Times New Roman" charset="0"/>
              </a:endParaRPr>
            </a:p>
          </p:txBody>
        </p:sp>
        <p:sp>
          <p:nvSpPr>
            <p:cNvPr id="15391" name="Rectangle 50"/>
            <p:cNvSpPr>
              <a:spLocks noChangeArrowheads="1"/>
            </p:cNvSpPr>
            <p:nvPr/>
          </p:nvSpPr>
          <p:spPr bwMode="auto">
            <a:xfrm>
              <a:off x="560" y="2890"/>
              <a:ext cx="29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zh-TW" sz="1700">
                  <a:solidFill>
                    <a:srgbClr val="000000"/>
                  </a:solidFill>
                </a:rPr>
                <a:t>rate</a:t>
              </a:r>
              <a:endParaRPr kumimoji="0" lang="en-US" altLang="zh-TW" sz="2400">
                <a:latin typeface="Times New Roman" charset="0"/>
              </a:endParaRPr>
            </a:p>
          </p:txBody>
        </p:sp>
        <p:grpSp>
          <p:nvGrpSpPr>
            <p:cNvPr id="15392" name="Group 51"/>
            <p:cNvGrpSpPr>
              <a:grpSpLocks/>
            </p:cNvGrpSpPr>
            <p:nvPr/>
          </p:nvGrpSpPr>
          <p:grpSpPr bwMode="auto">
            <a:xfrm>
              <a:off x="882" y="2739"/>
              <a:ext cx="2191" cy="81"/>
              <a:chOff x="882" y="2739"/>
              <a:chExt cx="2191" cy="81"/>
            </a:xfrm>
          </p:grpSpPr>
          <p:sp>
            <p:nvSpPr>
              <p:cNvPr id="15393" name="Line 52"/>
              <p:cNvSpPr>
                <a:spLocks noChangeShapeType="1"/>
              </p:cNvSpPr>
              <p:nvPr/>
            </p:nvSpPr>
            <p:spPr bwMode="auto">
              <a:xfrm>
                <a:off x="882" y="2778"/>
                <a:ext cx="2149" cy="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Oval 53"/>
              <p:cNvSpPr>
                <a:spLocks noChangeArrowheads="1"/>
              </p:cNvSpPr>
              <p:nvPr/>
            </p:nvSpPr>
            <p:spPr bwMode="auto">
              <a:xfrm>
                <a:off x="2992" y="2739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06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>
            <a:off x="457200" y="4057650"/>
            <a:ext cx="190500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72000" y="4133850"/>
            <a:ext cx="228600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Monetary Policy and the Money Market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4191000" y="1738313"/>
            <a:ext cx="1676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/>
              <a:t>Interest Rate</a:t>
            </a:r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6400800" y="5167313"/>
            <a:ext cx="259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Q of Loanable Funds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3522663"/>
            <a:ext cx="15240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29600" y="253365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</a:rPr>
              <a:t>S</a:t>
            </a:r>
            <a:r>
              <a:rPr lang="en-US" sz="2000" b="1" baseline="-2500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5400000">
            <a:off x="3129756" y="3671094"/>
            <a:ext cx="28844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4572000" y="5111750"/>
            <a:ext cx="36576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3" name="TextBox 18"/>
          <p:cNvSpPr txBox="1">
            <a:spLocks noChangeArrowheads="1"/>
          </p:cNvSpPr>
          <p:nvPr/>
        </p:nvSpPr>
        <p:spPr bwMode="auto">
          <a:xfrm>
            <a:off x="7924800" y="475456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5854" name="TextBox 20"/>
          <p:cNvSpPr txBox="1">
            <a:spLocks noChangeArrowheads="1"/>
          </p:cNvSpPr>
          <p:nvPr/>
        </p:nvSpPr>
        <p:spPr bwMode="auto">
          <a:xfrm>
            <a:off x="990600" y="129540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Money Market</a:t>
            </a:r>
          </a:p>
        </p:txBody>
      </p:sp>
      <p:sp>
        <p:nvSpPr>
          <p:cNvPr id="35855" name="TextBox 21"/>
          <p:cNvSpPr txBox="1">
            <a:spLocks noChangeArrowheads="1"/>
          </p:cNvSpPr>
          <p:nvPr/>
        </p:nvSpPr>
        <p:spPr bwMode="auto">
          <a:xfrm>
            <a:off x="5029200" y="1314450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Loanable Funds Market</a:t>
            </a:r>
          </a:p>
        </p:txBody>
      </p:sp>
      <p:sp>
        <p:nvSpPr>
          <p:cNvPr id="35856" name="TextBox 22"/>
          <p:cNvSpPr txBox="1">
            <a:spLocks noChangeArrowheads="1"/>
          </p:cNvSpPr>
          <p:nvPr/>
        </p:nvSpPr>
        <p:spPr bwMode="auto">
          <a:xfrm>
            <a:off x="76200" y="1695450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/>
              <a:t>Interest Rate</a:t>
            </a:r>
          </a:p>
        </p:txBody>
      </p:sp>
      <p:sp>
        <p:nvSpPr>
          <p:cNvPr id="35857" name="TextBox 23"/>
          <p:cNvSpPr txBox="1">
            <a:spLocks noChangeArrowheads="1"/>
          </p:cNvSpPr>
          <p:nvPr/>
        </p:nvSpPr>
        <p:spPr bwMode="auto">
          <a:xfrm>
            <a:off x="2057400" y="513556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/>
              <a:t>Q of Money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3429000"/>
            <a:ext cx="990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133600" y="21336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</a:rPr>
              <a:t>M</a:t>
            </a:r>
            <a:r>
              <a:rPr lang="en-US" sz="2000" b="1" baseline="-2500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5400000">
            <a:off x="-996950" y="3663950"/>
            <a:ext cx="2908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1" name="TextBox 27"/>
          <p:cNvSpPr txBox="1">
            <a:spLocks noChangeArrowheads="1"/>
          </p:cNvSpPr>
          <p:nvPr/>
        </p:nvSpPr>
        <p:spPr bwMode="auto">
          <a:xfrm>
            <a:off x="76200" y="321945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i="1"/>
              <a:t>i</a:t>
            </a:r>
            <a:r>
              <a:rPr lang="en-US" sz="2000" b="1" i="1" baseline="-25000"/>
              <a:t>0</a:t>
            </a:r>
          </a:p>
        </p:txBody>
      </p: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457200" y="5114925"/>
            <a:ext cx="283527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3" name="TextBox 31"/>
          <p:cNvSpPr txBox="1">
            <a:spLocks noChangeArrowheads="1"/>
          </p:cNvSpPr>
          <p:nvPr/>
        </p:nvSpPr>
        <p:spPr bwMode="auto">
          <a:xfrm>
            <a:off x="2971800" y="435768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200" y="3829050"/>
            <a:ext cx="838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i</a:t>
            </a:r>
            <a:r>
              <a:rPr lang="en-US" sz="2000" b="1" i="1" baseline="-25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1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rot="5400000" flipH="1" flipV="1">
            <a:off x="114300" y="379095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6" name="TextBox 35"/>
          <p:cNvSpPr txBox="1">
            <a:spLocks noChangeArrowheads="1"/>
          </p:cNvSpPr>
          <p:nvPr/>
        </p:nvSpPr>
        <p:spPr bwMode="auto">
          <a:xfrm>
            <a:off x="1219200" y="2152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M</a:t>
            </a:r>
            <a:r>
              <a:rPr lang="en-US" sz="2000" b="1" baseline="-25000"/>
              <a:t>0</a:t>
            </a:r>
          </a:p>
        </p:txBody>
      </p: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flipV="1">
            <a:off x="4953000" y="2544763"/>
            <a:ext cx="2286000" cy="1970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8" name="TextBox 38"/>
          <p:cNvSpPr txBox="1">
            <a:spLocks noChangeArrowheads="1"/>
          </p:cNvSpPr>
          <p:nvPr/>
        </p:nvSpPr>
        <p:spPr bwMode="auto">
          <a:xfrm>
            <a:off x="7162800" y="222885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S</a:t>
            </a:r>
            <a:r>
              <a:rPr lang="en-US" sz="2000" b="1" baseline="-25000"/>
              <a:t>0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0800000" flipV="1">
            <a:off x="1524000" y="3143250"/>
            <a:ext cx="76200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6705600" y="3143250"/>
            <a:ext cx="106680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1" name="TextBox 52"/>
          <p:cNvSpPr txBox="1">
            <a:spLocks noChangeArrowheads="1"/>
          </p:cNvSpPr>
          <p:nvPr/>
        </p:nvSpPr>
        <p:spPr bwMode="auto">
          <a:xfrm>
            <a:off x="4191000" y="329565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i="1"/>
              <a:t>i</a:t>
            </a:r>
            <a:r>
              <a:rPr lang="en-US" sz="2000" b="1" i="1" baseline="-2500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91000" y="3905250"/>
            <a:ext cx="838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i</a:t>
            </a:r>
            <a:r>
              <a:rPr lang="en-US" sz="2000" b="1" i="1" baseline="-25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38400" y="2590800"/>
            <a:ext cx="1981200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2E3B22"/>
                </a:solidFill>
              </a:rPr>
              <a:t>Expansionary monetary policy leads to… 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7800" y="2311400"/>
            <a:ext cx="19812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2E3B22"/>
                </a:solidFill>
              </a:rPr>
              <a:t>… an increase in loanable funds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81000" y="5638800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/>
              <a:t>The decline in interest rates increases investment spending, which shifts the aggregate demand curve out to the right</a:t>
            </a: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533400" y="2754313"/>
            <a:ext cx="2438400" cy="17716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1035844" y="3794919"/>
            <a:ext cx="26527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724400" y="2533650"/>
            <a:ext cx="3200400" cy="2362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6096000" y="2838450"/>
            <a:ext cx="2209800" cy="1981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latin typeface="Times New Roman" charset="0"/>
              </a:rPr>
              <a:t>14-</a:t>
            </a:r>
            <a:fld id="{22D485AF-EB61-394F-8F93-602F186CEEF4}" type="slidenum">
              <a:rPr lang="en-US" sz="1200">
                <a:latin typeface="Times New Roman" charset="0"/>
              </a:rPr>
              <a:pPr algn="r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6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34" grpId="0"/>
      <p:bldP spid="54" grpId="0"/>
      <p:bldP spid="55" grpId="0"/>
      <p:bldP spid="56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990600" y="4495800"/>
            <a:ext cx="1143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V="1">
            <a:off x="1613693" y="5015707"/>
            <a:ext cx="1039813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Monetary Policy 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5400000">
            <a:off x="-725487" y="3821113"/>
            <a:ext cx="343058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990600" y="5535613"/>
            <a:ext cx="36576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533400" y="1795463"/>
            <a:ext cx="1676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/>
              <a:t>Price level</a:t>
            </a:r>
          </a:p>
        </p:txBody>
      </p:sp>
      <p:sp>
        <p:nvSpPr>
          <p:cNvPr id="31754" name="TextBox 9"/>
          <p:cNvSpPr txBox="1">
            <a:spLocks noChangeArrowheads="1"/>
          </p:cNvSpPr>
          <p:nvPr/>
        </p:nvSpPr>
        <p:spPr bwMode="auto">
          <a:xfrm>
            <a:off x="4648200" y="5383213"/>
            <a:ext cx="1676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/>
              <a:t>Real output</a:t>
            </a:r>
          </a:p>
        </p:txBody>
      </p:sp>
      <p:sp>
        <p:nvSpPr>
          <p:cNvPr id="31755" name="TextBox 10"/>
          <p:cNvSpPr txBox="1">
            <a:spLocks noChangeArrowheads="1"/>
          </p:cNvSpPr>
          <p:nvPr/>
        </p:nvSpPr>
        <p:spPr bwMode="auto">
          <a:xfrm>
            <a:off x="4267200" y="46482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AD</a:t>
            </a:r>
            <a:r>
              <a:rPr lang="en-US" b="1" baseline="-25000"/>
              <a:t>0</a:t>
            </a:r>
          </a:p>
        </p:txBody>
      </p:sp>
      <p:sp>
        <p:nvSpPr>
          <p:cNvPr id="31756" name="TextBox 11"/>
          <p:cNvSpPr txBox="1">
            <a:spLocks noChangeArrowheads="1"/>
          </p:cNvSpPr>
          <p:nvPr/>
        </p:nvSpPr>
        <p:spPr bwMode="auto">
          <a:xfrm>
            <a:off x="609600" y="38862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P</a:t>
            </a:r>
            <a:r>
              <a:rPr lang="en-US" b="1" baseline="-25000"/>
              <a:t>0</a:t>
            </a:r>
            <a:endParaRPr lang="en-US" b="1"/>
          </a:p>
        </p:txBody>
      </p:sp>
      <p:sp>
        <p:nvSpPr>
          <p:cNvPr id="13" name="Freeform 12"/>
          <p:cNvSpPr/>
          <p:nvPr/>
        </p:nvSpPr>
        <p:spPr>
          <a:xfrm>
            <a:off x="1676400" y="2362200"/>
            <a:ext cx="2589213" cy="2459038"/>
          </a:xfrm>
          <a:custGeom>
            <a:avLst/>
            <a:gdLst>
              <a:gd name="connsiteX0" fmla="*/ 0 w 2665142"/>
              <a:gd name="connsiteY0" fmla="*/ 0 h 2687444"/>
              <a:gd name="connsiteX1" fmla="*/ 591015 w 2665142"/>
              <a:gd name="connsiteY1" fmla="*/ 1282390 h 2687444"/>
              <a:gd name="connsiteX2" fmla="*/ 1583474 w 2665142"/>
              <a:gd name="connsiteY2" fmla="*/ 2252547 h 2687444"/>
              <a:gd name="connsiteX3" fmla="*/ 2665142 w 2665142"/>
              <a:gd name="connsiteY3" fmla="*/ 2687444 h 268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5142" h="2687444">
                <a:moveTo>
                  <a:pt x="0" y="0"/>
                </a:moveTo>
                <a:cubicBezTo>
                  <a:pt x="163551" y="453483"/>
                  <a:pt x="327103" y="906966"/>
                  <a:pt x="591015" y="1282390"/>
                </a:cubicBezTo>
                <a:cubicBezTo>
                  <a:pt x="854927" y="1657814"/>
                  <a:pt x="1237786" y="2018371"/>
                  <a:pt x="1583474" y="2252547"/>
                </a:cubicBezTo>
                <a:cubicBezTo>
                  <a:pt x="1929162" y="2486723"/>
                  <a:pt x="2297152" y="2587083"/>
                  <a:pt x="2665142" y="2687444"/>
                </a:cubicBezTo>
              </a:path>
            </a:pathLst>
          </a:cu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V="1">
            <a:off x="2108993" y="4825207"/>
            <a:ext cx="14208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0600" y="3733800"/>
            <a:ext cx="2514600" cy="1588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19600" y="38862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AD</a:t>
            </a:r>
            <a:r>
              <a:rPr lang="en-US" b="1" baseline="-2500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2603501" y="4635500"/>
            <a:ext cx="1801812" cy="1587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90600" y="4114800"/>
            <a:ext cx="1752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600" y="35052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P</a:t>
            </a:r>
            <a:r>
              <a:rPr lang="en-US" b="1" baseline="-25000">
                <a:solidFill>
                  <a:schemeClr val="accent1"/>
                </a:solidFill>
              </a:rPr>
              <a:t>1</a:t>
            </a:r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31764" name="TextBox 20"/>
          <p:cNvSpPr txBox="1">
            <a:spLocks noChangeArrowheads="1"/>
          </p:cNvSpPr>
          <p:nvPr/>
        </p:nvSpPr>
        <p:spPr bwMode="auto">
          <a:xfrm>
            <a:off x="2590800" y="54864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Y</a:t>
            </a:r>
            <a:r>
              <a:rPr lang="en-US" b="1" baseline="-25000"/>
              <a:t>0</a:t>
            </a:r>
            <a:endParaRPr lang="en-US" b="1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76600" y="54864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Y</a:t>
            </a:r>
            <a:r>
              <a:rPr lang="en-US" b="1" baseline="-25000">
                <a:solidFill>
                  <a:schemeClr val="accent1"/>
                </a:solidFill>
              </a:rPr>
              <a:t>1</a:t>
            </a:r>
            <a:endParaRPr lang="en-US" b="1">
              <a:solidFill>
                <a:schemeClr val="accent1"/>
              </a:solidFill>
            </a:endParaRP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990600" y="3429000"/>
            <a:ext cx="30480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7" name="TextBox 23"/>
          <p:cNvSpPr txBox="1">
            <a:spLocks noChangeArrowheads="1"/>
          </p:cNvSpPr>
          <p:nvPr/>
        </p:nvSpPr>
        <p:spPr bwMode="auto">
          <a:xfrm>
            <a:off x="3962400" y="31242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SAS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81200" y="2819400"/>
            <a:ext cx="685800" cy="158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9" name="Rectangle 27"/>
          <p:cNvSpPr>
            <a:spLocks noChangeArrowheads="1"/>
          </p:cNvSpPr>
          <p:nvPr/>
        </p:nvSpPr>
        <p:spPr bwMode="auto">
          <a:xfrm>
            <a:off x="5257800" y="1905000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Monetary policy affects both real output and the price level</a:t>
            </a:r>
          </a:p>
        </p:txBody>
      </p:sp>
      <p:sp>
        <p:nvSpPr>
          <p:cNvPr id="29" name="Freeform 28"/>
          <p:cNvSpPr/>
          <p:nvPr/>
        </p:nvSpPr>
        <p:spPr>
          <a:xfrm>
            <a:off x="1068388" y="2667000"/>
            <a:ext cx="2665412" cy="2687638"/>
          </a:xfrm>
          <a:custGeom>
            <a:avLst/>
            <a:gdLst>
              <a:gd name="connsiteX0" fmla="*/ 0 w 2665142"/>
              <a:gd name="connsiteY0" fmla="*/ 0 h 2687444"/>
              <a:gd name="connsiteX1" fmla="*/ 591015 w 2665142"/>
              <a:gd name="connsiteY1" fmla="*/ 1282390 h 2687444"/>
              <a:gd name="connsiteX2" fmla="*/ 1583474 w 2665142"/>
              <a:gd name="connsiteY2" fmla="*/ 2252547 h 2687444"/>
              <a:gd name="connsiteX3" fmla="*/ 2665142 w 2665142"/>
              <a:gd name="connsiteY3" fmla="*/ 2687444 h 268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5142" h="2687444">
                <a:moveTo>
                  <a:pt x="0" y="0"/>
                </a:moveTo>
                <a:cubicBezTo>
                  <a:pt x="163551" y="453483"/>
                  <a:pt x="327103" y="906966"/>
                  <a:pt x="591015" y="1282390"/>
                </a:cubicBezTo>
                <a:cubicBezTo>
                  <a:pt x="854927" y="1657814"/>
                  <a:pt x="1237786" y="2018371"/>
                  <a:pt x="1583474" y="2252547"/>
                </a:cubicBezTo>
                <a:cubicBezTo>
                  <a:pt x="1929162" y="2486723"/>
                  <a:pt x="2297152" y="2587083"/>
                  <a:pt x="2665142" y="2687444"/>
                </a:cubicBez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733800" y="5132388"/>
            <a:ext cx="762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AD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371600" y="3276600"/>
            <a:ext cx="609600" cy="158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638800" y="2743200"/>
            <a:ext cx="2819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Expansionary monetary policy shifts the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AD curve to the right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638800" y="3962400"/>
            <a:ext cx="2819400" cy="990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Contractionary monetary policy shifts the            AD curve to the left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05000" y="54864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Y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2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00" y="424815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P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2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Freeform 15"/>
          <p:cNvSpPr/>
          <p:nvPr/>
        </p:nvSpPr>
        <p:spPr>
          <a:xfrm rot="20905181">
            <a:off x="2651125" y="2022475"/>
            <a:ext cx="1555750" cy="2271713"/>
          </a:xfrm>
          <a:custGeom>
            <a:avLst/>
            <a:gdLst>
              <a:gd name="connsiteX0" fmla="*/ 0 w 2665142"/>
              <a:gd name="connsiteY0" fmla="*/ 0 h 2687444"/>
              <a:gd name="connsiteX1" fmla="*/ 591015 w 2665142"/>
              <a:gd name="connsiteY1" fmla="*/ 1282390 h 2687444"/>
              <a:gd name="connsiteX2" fmla="*/ 1583474 w 2665142"/>
              <a:gd name="connsiteY2" fmla="*/ 2252547 h 2687444"/>
              <a:gd name="connsiteX3" fmla="*/ 2665142 w 2665142"/>
              <a:gd name="connsiteY3" fmla="*/ 2687444 h 268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5142" h="2687444">
                <a:moveTo>
                  <a:pt x="0" y="0"/>
                </a:moveTo>
                <a:cubicBezTo>
                  <a:pt x="163551" y="453483"/>
                  <a:pt x="327103" y="906966"/>
                  <a:pt x="591015" y="1282390"/>
                </a:cubicBezTo>
                <a:cubicBezTo>
                  <a:pt x="854927" y="1657814"/>
                  <a:pt x="1237786" y="2018371"/>
                  <a:pt x="1583474" y="2252547"/>
                </a:cubicBezTo>
                <a:cubicBezTo>
                  <a:pt x="1929162" y="2486723"/>
                  <a:pt x="2297152" y="2587083"/>
                  <a:pt x="2665142" y="268744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latin typeface="Times New Roman" charset="0"/>
              </a:rPr>
              <a:t>14-</a:t>
            </a:r>
            <a:fld id="{63D6D04B-EE12-7648-B3E0-12934605C978}" type="slidenum">
              <a:rPr lang="en-US" sz="1200">
                <a:latin typeface="Times New Roman" charset="0"/>
              </a:rPr>
              <a:pPr algn="r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1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  <p:bldP spid="22" grpId="0"/>
      <p:bldP spid="22" grpId="1"/>
      <p:bldP spid="30" grpId="0"/>
      <p:bldP spid="33" grpId="0" animBg="1"/>
      <p:bldP spid="34" grpId="0" animBg="1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/>
              <a:t>Tools for changing the money supply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Central banks manage the money supply with the following monetary policy tools:</a:t>
            </a: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Changing the discount rate</a:t>
            </a: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Buying or selling bonds</a:t>
            </a: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Changing the reserve requirement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 descr="Discou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7" y="4433612"/>
            <a:ext cx="2602493" cy="2210337"/>
          </a:xfrm>
          <a:prstGeom prst="rect">
            <a:avLst/>
          </a:prstGeom>
        </p:spPr>
      </p:pic>
      <p:pic>
        <p:nvPicPr>
          <p:cNvPr id="5" name="Picture 4" descr="Govt bon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44" y="4433612"/>
            <a:ext cx="2687808" cy="2299877"/>
          </a:xfrm>
          <a:prstGeom prst="rect">
            <a:avLst/>
          </a:prstGeom>
        </p:spPr>
      </p:pic>
      <p:pic>
        <p:nvPicPr>
          <p:cNvPr id="6" name="Picture 5" descr="Reserv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71" y="4672612"/>
            <a:ext cx="2690170" cy="177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Tools for changing the money supply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(1) Changing the discount rate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Discount rate is the rate charged by central banks when they make loans to big commercial banks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Central bank is typically the “lender of last resort”; commercial banks would try to borrow first from other commercial banks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Lower discount rate, increases money supply and lowering interest rates across the economy</a:t>
            </a:r>
          </a:p>
        </p:txBody>
      </p:sp>
    </p:spTree>
    <p:extLst>
      <p:ext uri="{BB962C8B-B14F-4D97-AF65-F5344CB8AC3E}">
        <p14:creationId xmlns:p14="http://schemas.microsoft.com/office/powerpoint/2010/main" val="108375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money?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Money is any object or record that is widely accepted as payment for goods and services.</a:t>
            </a:r>
          </a:p>
          <a:p>
            <a:r>
              <a:rPr lang="en-US" sz="2800" u="sng" dirty="0" smtClean="0"/>
              <a:t>3 Functions:</a:t>
            </a:r>
          </a:p>
          <a:p>
            <a:pPr lvl="1"/>
            <a:r>
              <a:rPr lang="en-US" sz="2800" dirty="0" smtClean="0"/>
              <a:t>Money must be a medium of exchange</a:t>
            </a:r>
          </a:p>
          <a:p>
            <a:pPr lvl="1"/>
            <a:r>
              <a:rPr lang="en-US" sz="2800" dirty="0" smtClean="0"/>
              <a:t>Money must serve as a unit of account</a:t>
            </a:r>
          </a:p>
          <a:p>
            <a:pPr lvl="1"/>
            <a:r>
              <a:rPr lang="en-US" sz="2800" dirty="0" smtClean="0"/>
              <a:t>Money must be a store of value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945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Tools for changing the money supply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302409"/>
            <a:ext cx="7691719" cy="53073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(2) Buying and selling bonds (Open Market Operations – OMO)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Central bank </a:t>
            </a:r>
            <a:r>
              <a:rPr lang="en-US" sz="2400" b="1" dirty="0" smtClean="0">
                <a:solidFill>
                  <a:srgbClr val="C74444"/>
                </a:solidFill>
              </a:rPr>
              <a:t>buys</a:t>
            </a:r>
            <a:r>
              <a:rPr lang="en-US" sz="2400" dirty="0" smtClean="0"/>
              <a:t> bonds from private banks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Puts cash into banks’ reserves, increasing the funds available for banks to make loans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Incentive for banks to lower the interest rates they charge private borrowers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Increases the level of consumptions and investment in the economy – Expansionary monetary policy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Central bank </a:t>
            </a:r>
            <a:r>
              <a:rPr lang="en-US" sz="2400" b="1" dirty="0" smtClean="0">
                <a:solidFill>
                  <a:srgbClr val="C74444"/>
                </a:solidFill>
              </a:rPr>
              <a:t>sells</a:t>
            </a:r>
            <a:r>
              <a:rPr lang="en-US" sz="2400" dirty="0" smtClean="0"/>
              <a:t> bonds to private banks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Commercials banks’ reserves are taken out of the private banking system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Less money available for loans which increases interest rates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Decreases the level of consumption and investment in the economy – </a:t>
            </a:r>
            <a:r>
              <a:rPr lang="en-US" dirty="0" err="1" smtClean="0"/>
              <a:t>contractionary</a:t>
            </a:r>
            <a:r>
              <a:rPr lang="en-US" dirty="0" smtClean="0"/>
              <a:t> monetary policy</a:t>
            </a:r>
          </a:p>
        </p:txBody>
      </p:sp>
    </p:spTree>
    <p:extLst>
      <p:ext uri="{BB962C8B-B14F-4D97-AF65-F5344CB8AC3E}">
        <p14:creationId xmlns:p14="http://schemas.microsoft.com/office/powerpoint/2010/main" val="288652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Tools for changing the money supply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465560"/>
            <a:ext cx="7691719" cy="45719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(3) Changing the reserve requirement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Reserve requirement is the % of deposits that banks are required to have available at all times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Amount held beyond the reserve requirement is called excess reserves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If the reserve requirement is lowered, bank will have more money to loan out.  This increases money supply and lowers interest rate.</a:t>
            </a:r>
          </a:p>
        </p:txBody>
      </p:sp>
    </p:spTree>
    <p:extLst>
      <p:ext uri="{BB962C8B-B14F-4D97-AF65-F5344CB8AC3E}">
        <p14:creationId xmlns:p14="http://schemas.microsoft.com/office/powerpoint/2010/main" val="310919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Tools for changing the money supply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465560"/>
            <a:ext cx="7691719" cy="45719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Additional info: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/>
              </a:rPr>
              <a:t>http://www.investopedia.com/ask/answers/07/central-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2"/>
              </a:rPr>
              <a:t>banks.asp</a:t>
            </a:r>
            <a:endParaRPr lang="en-US" sz="2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6667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kumimoji="1"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Expansionary Monetary Policy to </a:t>
            </a:r>
            <a:r>
              <a:rPr kumimoji="1"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kumimoji="1"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kumimoji="1"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Fight </a:t>
            </a:r>
            <a:r>
              <a:rPr kumimoji="1"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 Recessionary Gap</a:t>
            </a:r>
            <a:endParaRPr kumimoji="1" lang="en-US" sz="4000" b="1" dirty="0"/>
          </a:p>
        </p:txBody>
      </p:sp>
      <p:pic>
        <p:nvPicPr>
          <p:cNvPr id="6147" name="Picture 3" descr="KrugmanMacro_fig15_08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41400"/>
            <a:ext cx="8077200" cy="54673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8" name="Picture 4" descr="KrugmanMacro_fig15_08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8080375" cy="54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0227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kumimoji="1" lang="en-US" sz="280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Contractionary</a:t>
            </a:r>
            <a:r>
              <a:rPr kumimoji="1"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Monetary Policy to </a:t>
            </a:r>
            <a:r>
              <a:rPr kumimoji="1"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kumimoji="1"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kumimoji="1"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Fight </a:t>
            </a:r>
            <a:r>
              <a:rPr kumimoji="1"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an Inflationary Gap</a:t>
            </a:r>
            <a:endParaRPr kumimoji="1" lang="en-US" sz="4000" b="1" dirty="0"/>
          </a:p>
        </p:txBody>
      </p:sp>
      <p:pic>
        <p:nvPicPr>
          <p:cNvPr id="9219" name="Picture 3" descr="KrugmanMacro_fig15_09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73138"/>
            <a:ext cx="8001000" cy="540226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20" name="Picture 4" descr="KrugmanMacro_fig15_09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68375"/>
            <a:ext cx="79978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086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Monetary Policy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3733800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n-US" b="1">
                <a:solidFill>
                  <a:schemeClr val="accent1"/>
                </a:solidFill>
                <a:latin typeface="Arial" charset="0"/>
                <a:cs typeface="Arial" charset="0"/>
              </a:rPr>
              <a:t>Expansionary monetary policy </a:t>
            </a:r>
            <a:r>
              <a:rPr lang="en-US">
                <a:latin typeface="Arial" charset="0"/>
                <a:cs typeface="Arial" charset="0"/>
              </a:rPr>
              <a:t>is a policy that increases the money supply and decreases the interest rate and it tends to increase both investment and output</a:t>
            </a:r>
          </a:p>
          <a:p>
            <a:pPr eaLnBrk="1" hangingPunct="1">
              <a:spcBef>
                <a:spcPts val="3600"/>
              </a:spcBef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spcBef>
                <a:spcPts val="3600"/>
              </a:spcBef>
            </a:pPr>
            <a:r>
              <a:rPr lang="en-US" b="1">
                <a:solidFill>
                  <a:schemeClr val="accent1"/>
                </a:solidFill>
                <a:latin typeface="Arial" charset="0"/>
                <a:cs typeface="Arial" charset="0"/>
              </a:rPr>
              <a:t>Contractionary monetary policy </a:t>
            </a:r>
            <a:r>
              <a:rPr lang="en-US">
                <a:latin typeface="Arial" charset="0"/>
                <a:cs typeface="Arial" charset="0"/>
              </a:rPr>
              <a:t>is a policy that decreases the money supply and increases the interest rate, and it tends to decrease both investment and output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90800" y="3352800"/>
            <a:ext cx="457200" cy="15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67200" y="3352800"/>
            <a:ext cx="457200" cy="15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67400" y="3352800"/>
            <a:ext cx="457200" cy="15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600200" y="2971800"/>
            <a:ext cx="838200" cy="762000"/>
            <a:chOff x="1219200" y="2971800"/>
            <a:chExt cx="838200" cy="762000"/>
          </a:xfrm>
        </p:grpSpPr>
        <p:sp>
          <p:nvSpPr>
            <p:cNvPr id="7" name="Down Arrow 6"/>
            <p:cNvSpPr/>
            <p:nvPr/>
          </p:nvSpPr>
          <p:spPr>
            <a:xfrm rot="10800000">
              <a:off x="1219200" y="2971800"/>
              <a:ext cx="838200" cy="76200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923" name="TextBox 17"/>
            <p:cNvSpPr txBox="1">
              <a:spLocks noChangeArrowheads="1"/>
            </p:cNvSpPr>
            <p:nvPr/>
          </p:nvSpPr>
          <p:spPr bwMode="auto">
            <a:xfrm>
              <a:off x="1371600" y="32004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solidFill>
                    <a:schemeClr val="bg2"/>
                  </a:solidFill>
                </a:rPr>
                <a:t>M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200400" y="2971800"/>
            <a:ext cx="838200" cy="762000"/>
            <a:chOff x="2819400" y="2971800"/>
            <a:chExt cx="838200" cy="762000"/>
          </a:xfrm>
        </p:grpSpPr>
        <p:sp>
          <p:nvSpPr>
            <p:cNvPr id="8" name="Down Arrow 7"/>
            <p:cNvSpPr/>
            <p:nvPr/>
          </p:nvSpPr>
          <p:spPr>
            <a:xfrm>
              <a:off x="2819400" y="2971800"/>
              <a:ext cx="838200" cy="76200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21" name="TextBox 18"/>
            <p:cNvSpPr txBox="1">
              <a:spLocks noChangeArrowheads="1"/>
            </p:cNvSpPr>
            <p:nvPr/>
          </p:nvSpPr>
          <p:spPr bwMode="auto">
            <a:xfrm>
              <a:off x="2971800" y="3195935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>
                  <a:solidFill>
                    <a:schemeClr val="bg2"/>
                  </a:solidFill>
                </a:rPr>
                <a:t>i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876800" y="2971800"/>
            <a:ext cx="838200" cy="762000"/>
            <a:chOff x="4495800" y="2971800"/>
            <a:chExt cx="838200" cy="762000"/>
          </a:xfrm>
        </p:grpSpPr>
        <p:sp>
          <p:nvSpPr>
            <p:cNvPr id="9" name="Down Arrow 8"/>
            <p:cNvSpPr/>
            <p:nvPr/>
          </p:nvSpPr>
          <p:spPr>
            <a:xfrm rot="10800000">
              <a:off x="4495800" y="2971800"/>
              <a:ext cx="838200" cy="76200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19" name="TextBox 19"/>
            <p:cNvSpPr txBox="1">
              <a:spLocks noChangeArrowheads="1"/>
            </p:cNvSpPr>
            <p:nvPr/>
          </p:nvSpPr>
          <p:spPr bwMode="auto">
            <a:xfrm>
              <a:off x="4648200" y="32004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solidFill>
                    <a:schemeClr val="bg2"/>
                  </a:solidFill>
                </a:rPr>
                <a:t>I</a:t>
              </a: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477000" y="2971800"/>
            <a:ext cx="838200" cy="762000"/>
            <a:chOff x="6477000" y="2971800"/>
            <a:chExt cx="838200" cy="762000"/>
          </a:xfrm>
        </p:grpSpPr>
        <p:sp>
          <p:nvSpPr>
            <p:cNvPr id="10" name="Down Arrow 9"/>
            <p:cNvSpPr/>
            <p:nvPr/>
          </p:nvSpPr>
          <p:spPr>
            <a:xfrm rot="10800000">
              <a:off x="6477000" y="2971800"/>
              <a:ext cx="838200" cy="76200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17" name="TextBox 20"/>
            <p:cNvSpPr txBox="1">
              <a:spLocks noChangeArrowheads="1"/>
            </p:cNvSpPr>
            <p:nvPr/>
          </p:nvSpPr>
          <p:spPr bwMode="auto">
            <a:xfrm>
              <a:off x="6629400" y="32004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solidFill>
                    <a:schemeClr val="bg2"/>
                  </a:solidFill>
                </a:rPr>
                <a:t>Y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2590800" y="5715000"/>
            <a:ext cx="4572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67200" y="5715000"/>
            <a:ext cx="4572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867400" y="5715000"/>
            <a:ext cx="4572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600200" y="5334000"/>
            <a:ext cx="838200" cy="762000"/>
            <a:chOff x="1219200" y="5334000"/>
            <a:chExt cx="838200" cy="762000"/>
          </a:xfrm>
        </p:grpSpPr>
        <p:sp>
          <p:nvSpPr>
            <p:cNvPr id="22" name="Down Arrow 21"/>
            <p:cNvSpPr/>
            <p:nvPr/>
          </p:nvSpPr>
          <p:spPr>
            <a:xfrm>
              <a:off x="1219200" y="5334000"/>
              <a:ext cx="838200" cy="76200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915" name="TextBox 28"/>
            <p:cNvSpPr txBox="1">
              <a:spLocks noChangeArrowheads="1"/>
            </p:cNvSpPr>
            <p:nvPr/>
          </p:nvSpPr>
          <p:spPr bwMode="auto">
            <a:xfrm>
              <a:off x="1371600" y="55626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solidFill>
                    <a:schemeClr val="bg2"/>
                  </a:solidFill>
                </a:rPr>
                <a:t>M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200400" y="5334000"/>
            <a:ext cx="838200" cy="762000"/>
            <a:chOff x="2819400" y="5334000"/>
            <a:chExt cx="838200" cy="762000"/>
          </a:xfrm>
        </p:grpSpPr>
        <p:sp>
          <p:nvSpPr>
            <p:cNvPr id="23" name="Down Arrow 22"/>
            <p:cNvSpPr/>
            <p:nvPr/>
          </p:nvSpPr>
          <p:spPr>
            <a:xfrm rot="10800000">
              <a:off x="2819400" y="5334000"/>
              <a:ext cx="838200" cy="76200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13" name="TextBox 29"/>
            <p:cNvSpPr txBox="1">
              <a:spLocks noChangeArrowheads="1"/>
            </p:cNvSpPr>
            <p:nvPr/>
          </p:nvSpPr>
          <p:spPr bwMode="auto">
            <a:xfrm>
              <a:off x="2971800" y="5558135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>
                  <a:solidFill>
                    <a:schemeClr val="bg2"/>
                  </a:solidFill>
                </a:rPr>
                <a:t>i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876800" y="5334000"/>
            <a:ext cx="838200" cy="762000"/>
            <a:chOff x="4495800" y="5334000"/>
            <a:chExt cx="838200" cy="762000"/>
          </a:xfrm>
        </p:grpSpPr>
        <p:sp>
          <p:nvSpPr>
            <p:cNvPr id="24" name="Down Arrow 23"/>
            <p:cNvSpPr/>
            <p:nvPr/>
          </p:nvSpPr>
          <p:spPr>
            <a:xfrm>
              <a:off x="4495800" y="5334000"/>
              <a:ext cx="838200" cy="76200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11" name="TextBox 30"/>
            <p:cNvSpPr txBox="1">
              <a:spLocks noChangeArrowheads="1"/>
            </p:cNvSpPr>
            <p:nvPr/>
          </p:nvSpPr>
          <p:spPr bwMode="auto">
            <a:xfrm>
              <a:off x="4648200" y="55626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solidFill>
                    <a:schemeClr val="bg2"/>
                  </a:solidFill>
                </a:rPr>
                <a:t>I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477000" y="5334000"/>
            <a:ext cx="838200" cy="762000"/>
            <a:chOff x="6096000" y="5334000"/>
            <a:chExt cx="838200" cy="762000"/>
          </a:xfrm>
        </p:grpSpPr>
        <p:sp>
          <p:nvSpPr>
            <p:cNvPr id="25" name="Down Arrow 24"/>
            <p:cNvSpPr/>
            <p:nvPr/>
          </p:nvSpPr>
          <p:spPr>
            <a:xfrm>
              <a:off x="6096000" y="5334000"/>
              <a:ext cx="838200" cy="76200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09" name="TextBox 31"/>
            <p:cNvSpPr txBox="1">
              <a:spLocks noChangeArrowheads="1"/>
            </p:cNvSpPr>
            <p:nvPr/>
          </p:nvSpPr>
          <p:spPr bwMode="auto">
            <a:xfrm>
              <a:off x="6248400" y="55626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solidFill>
                    <a:schemeClr val="bg2"/>
                  </a:solidFill>
                </a:rPr>
                <a:t>Y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latin typeface="Times New Roman" charset="0"/>
              </a:rPr>
              <a:t>14-</a:t>
            </a:r>
            <a:fld id="{B3BB7706-35C0-CE47-ADFF-5A2D9B9DD0B3}" type="slidenum">
              <a:rPr lang="en-US" sz="1200">
                <a:latin typeface="Times New Roman" charset="0"/>
              </a:rPr>
              <a:pPr algn="r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5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Welker’s </a:t>
            </a:r>
            <a:r>
              <a:rPr lang="en-US" dirty="0" err="1" smtClean="0"/>
              <a:t>Wikinomics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http://www.econclassroom.com/?cat=</a:t>
            </a:r>
            <a:r>
              <a:rPr lang="en-US" dirty="0" smtClean="0">
                <a:hlinkClick r:id="rId2"/>
              </a:rPr>
              <a:t>19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81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Evaluation of Monetary Policy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Picture 2" descr="Expectations-From-The-RBI-Monetary-Policy-Re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5" y="517436"/>
            <a:ext cx="6992240" cy="44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0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Stimulating growth during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924328"/>
            <a:ext cx="7691719" cy="4571999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STRENGTHS</a:t>
            </a:r>
          </a:p>
          <a:p>
            <a:pPr lvl="1"/>
            <a:r>
              <a:rPr lang="en-US" sz="4000" dirty="0" smtClean="0"/>
              <a:t>Speed</a:t>
            </a:r>
          </a:p>
          <a:p>
            <a:pPr lvl="1"/>
            <a:r>
              <a:rPr lang="en-US" sz="4000" dirty="0" smtClean="0"/>
              <a:t>Control</a:t>
            </a:r>
          </a:p>
          <a:p>
            <a:pPr lvl="1"/>
            <a:r>
              <a:rPr lang="en-US" sz="4000" dirty="0" smtClean="0"/>
              <a:t>No Politics</a:t>
            </a:r>
          </a:p>
          <a:p>
            <a:pPr lvl="1"/>
            <a:r>
              <a:rPr lang="en-US" sz="4000" dirty="0" smtClean="0"/>
              <a:t>No crowding-out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246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Stimulating growth during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924328"/>
            <a:ext cx="7691719" cy="4571999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STRENGTHS</a:t>
            </a:r>
          </a:p>
          <a:p>
            <a:pPr lvl="1"/>
            <a:r>
              <a:rPr lang="en-US" sz="4000" dirty="0" smtClean="0"/>
              <a:t>Speed</a:t>
            </a:r>
          </a:p>
          <a:p>
            <a:pPr lvl="2">
              <a:buFont typeface="Wingdings" charset="2"/>
              <a:buChar char="Ø"/>
            </a:pPr>
            <a:r>
              <a:rPr lang="en-US" sz="3800" dirty="0" smtClean="0"/>
              <a:t>Can be enacted by the CB as soon as the problem is recognized</a:t>
            </a:r>
          </a:p>
          <a:p>
            <a:pPr lvl="2">
              <a:buFont typeface="Wingdings" charset="2"/>
              <a:buChar char="Ø"/>
            </a:pPr>
            <a:r>
              <a:rPr lang="en-US" sz="3800" dirty="0" smtClean="0"/>
              <a:t>CB skips the process by which legislators debate fiscal policy and create compromises in order to get the polic</a:t>
            </a:r>
            <a:r>
              <a:rPr lang="en-US" sz="3800" dirty="0" smtClean="0"/>
              <a:t>y passed</a:t>
            </a:r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260439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M1</a:t>
            </a:r>
          </a:p>
          <a:p>
            <a:pPr lvl="1"/>
            <a:r>
              <a:rPr lang="en-US" sz="2800" dirty="0" smtClean="0"/>
              <a:t>All currency (paper and coin money)</a:t>
            </a:r>
          </a:p>
          <a:p>
            <a:pPr lvl="1"/>
            <a:r>
              <a:rPr lang="en-US" sz="2800" dirty="0" smtClean="0"/>
              <a:t>Deposits, traveller’s checks</a:t>
            </a:r>
          </a:p>
          <a:p>
            <a:r>
              <a:rPr lang="en-US" sz="2800" dirty="0" smtClean="0"/>
              <a:t>M2</a:t>
            </a:r>
          </a:p>
          <a:p>
            <a:pPr lvl="1"/>
            <a:r>
              <a:rPr lang="en-US" sz="2800" dirty="0" smtClean="0"/>
              <a:t>All of M1</a:t>
            </a:r>
          </a:p>
          <a:p>
            <a:pPr lvl="1"/>
            <a:r>
              <a:rPr lang="en-US" sz="2800" dirty="0" smtClean="0"/>
              <a:t>Less accessible money such as time deposits and short-term deposits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071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Stimulating growth during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924328"/>
            <a:ext cx="7691719" cy="457199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STRENGTHS</a:t>
            </a:r>
          </a:p>
          <a:p>
            <a:pPr lvl="1"/>
            <a:r>
              <a:rPr lang="en-US" sz="4000" dirty="0" smtClean="0"/>
              <a:t>Control</a:t>
            </a:r>
          </a:p>
          <a:p>
            <a:pPr lvl="2">
              <a:buFont typeface="Wingdings" charset="2"/>
              <a:buChar char="Ø"/>
            </a:pPr>
            <a:r>
              <a:rPr lang="en-US" sz="3800" dirty="0" smtClean="0"/>
              <a:t>It is within the power of the CB to adjust the money supply more discretely and </a:t>
            </a:r>
            <a:r>
              <a:rPr lang="en-US" sz="3800" dirty="0" smtClean="0"/>
              <a:t>finely than legislators can with fiscal policy</a:t>
            </a:r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222477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Stimulating growth during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924328"/>
            <a:ext cx="7691719" cy="4571999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STRENGTHS</a:t>
            </a:r>
          </a:p>
          <a:p>
            <a:pPr lvl="1"/>
            <a:r>
              <a:rPr lang="en-US" sz="4000" dirty="0" smtClean="0"/>
              <a:t>No Politics</a:t>
            </a:r>
          </a:p>
          <a:p>
            <a:pPr lvl="2">
              <a:buFont typeface="Wingdings" charset="2"/>
              <a:buChar char="Ø"/>
            </a:pPr>
            <a:r>
              <a:rPr lang="en-US" sz="3800" dirty="0" smtClean="0"/>
              <a:t>CB is independent of politics and not involved in election processes</a:t>
            </a:r>
          </a:p>
          <a:p>
            <a:pPr lvl="2">
              <a:buFont typeface="Wingdings" charset="2"/>
              <a:buChar char="Ø"/>
            </a:pPr>
            <a:r>
              <a:rPr lang="en-US" sz="3800" dirty="0" smtClean="0"/>
              <a:t>This should prevent the desires of voters from influencing CB policy</a:t>
            </a:r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1539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Stimulating growth during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924328"/>
            <a:ext cx="7691719" cy="457199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STRENGTHS</a:t>
            </a:r>
          </a:p>
          <a:p>
            <a:pPr lvl="1"/>
            <a:r>
              <a:rPr lang="en-US" sz="4000" dirty="0" smtClean="0"/>
              <a:t>No Crowding-Out</a:t>
            </a:r>
          </a:p>
          <a:p>
            <a:pPr lvl="2">
              <a:buFont typeface="Wingdings" charset="2"/>
              <a:buChar char="Ø"/>
            </a:pPr>
            <a:r>
              <a:rPr lang="en-US" sz="3800" dirty="0" err="1" smtClean="0"/>
              <a:t>Monitary</a:t>
            </a:r>
            <a:r>
              <a:rPr lang="en-US" sz="3800" dirty="0" smtClean="0"/>
              <a:t> policy, by lowering interest rates, avoids crowding-out</a:t>
            </a:r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1539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Stimulating growth during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924328"/>
            <a:ext cx="7691719" cy="4571999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WEAKNESSES</a:t>
            </a:r>
          </a:p>
          <a:p>
            <a:pPr lvl="1"/>
            <a:r>
              <a:rPr lang="en-US" sz="4000" dirty="0" smtClean="0"/>
              <a:t>Investors reluctant to borrow</a:t>
            </a:r>
          </a:p>
          <a:p>
            <a:pPr lvl="1"/>
            <a:r>
              <a:rPr lang="en-US" sz="4000" dirty="0" smtClean="0"/>
              <a:t>Time lags</a:t>
            </a:r>
          </a:p>
          <a:p>
            <a:pPr lvl="1"/>
            <a:r>
              <a:rPr lang="en-US" sz="4000" dirty="0" smtClean="0"/>
              <a:t>Changes in elasticity of demand for investment</a:t>
            </a:r>
          </a:p>
        </p:txBody>
      </p:sp>
    </p:spTree>
    <p:extLst>
      <p:ext uri="{BB962C8B-B14F-4D97-AF65-F5344CB8AC3E}">
        <p14:creationId xmlns:p14="http://schemas.microsoft.com/office/powerpoint/2010/main" val="298615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924328"/>
            <a:ext cx="7691719" cy="4571999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STRENGTHS</a:t>
            </a:r>
          </a:p>
          <a:p>
            <a:pPr lvl="1"/>
            <a:r>
              <a:rPr lang="en-US" sz="4000" dirty="0" smtClean="0"/>
              <a:t>Direct action, speed and control</a:t>
            </a:r>
          </a:p>
          <a:p>
            <a:pPr lvl="1"/>
            <a:r>
              <a:rPr lang="en-US" sz="4000" dirty="0" smtClean="0"/>
              <a:t>Apolitical nature of the bank</a:t>
            </a:r>
          </a:p>
        </p:txBody>
      </p:sp>
    </p:spTree>
    <p:extLst>
      <p:ext uri="{BB962C8B-B14F-4D97-AF65-F5344CB8AC3E}">
        <p14:creationId xmlns:p14="http://schemas.microsoft.com/office/powerpoint/2010/main" val="280538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924328"/>
            <a:ext cx="7691719" cy="4571999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WEAKNESSES</a:t>
            </a:r>
          </a:p>
          <a:p>
            <a:pPr lvl="1"/>
            <a:r>
              <a:rPr lang="en-US" sz="4000" dirty="0" smtClean="0"/>
              <a:t>Time lags during high inflation</a:t>
            </a:r>
          </a:p>
          <a:p>
            <a:pPr lvl="1"/>
            <a:r>
              <a:rPr lang="en-US" sz="4000" dirty="0" smtClean="0"/>
              <a:t>Ineffective against cost-push inflation</a:t>
            </a:r>
          </a:p>
        </p:txBody>
      </p:sp>
    </p:spTree>
    <p:extLst>
      <p:ext uri="{BB962C8B-B14F-4D97-AF65-F5344CB8AC3E}">
        <p14:creationId xmlns:p14="http://schemas.microsoft.com/office/powerpoint/2010/main" val="180255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Test your understanding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50458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Explain the functions of central banks and their role with respect to achieving macroeconomic objectives.</a:t>
            </a:r>
          </a:p>
          <a:p>
            <a:r>
              <a:rPr lang="en-US" dirty="0" smtClean="0"/>
              <a:t>Explain the importance of the money supply in determining the rate of interest.</a:t>
            </a:r>
          </a:p>
          <a:p>
            <a:r>
              <a:rPr lang="en-US" dirty="0" smtClean="0"/>
              <a:t>What is the government authority that is responsible for changing the supply of money and carrying out monetary policy?</a:t>
            </a:r>
          </a:p>
          <a:p>
            <a:r>
              <a:rPr lang="en-US" dirty="0" smtClean="0"/>
              <a:t>Using a diagram, explain how equilibrium interest rates are determined.</a:t>
            </a:r>
          </a:p>
          <a:p>
            <a:pPr lvl="1"/>
            <a:r>
              <a:rPr lang="en-US" dirty="0" smtClean="0"/>
              <a:t>What would a central bank do if it wanted to (</a:t>
            </a:r>
            <a:r>
              <a:rPr lang="en-US" dirty="0" err="1" smtClean="0"/>
              <a:t>i</a:t>
            </a:r>
            <a:r>
              <a:rPr lang="en-US" dirty="0" smtClean="0"/>
              <a:t>) lower interest rates, (ii) to increase interest rates?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Test your understanding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5045848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objectives of monetary policy?</a:t>
            </a:r>
          </a:p>
          <a:p>
            <a:r>
              <a:rPr lang="en-US" dirty="0" smtClean="0"/>
              <a:t>Distinguish between expansionary and expansionary monetary policy.</a:t>
            </a:r>
          </a:p>
          <a:p>
            <a:r>
              <a:rPr lang="en-US" dirty="0" smtClean="0"/>
              <a:t>What are the components of AD that the monetary policy can influence?</a:t>
            </a:r>
          </a:p>
          <a:p>
            <a:r>
              <a:rPr lang="en-US" dirty="0" smtClean="0"/>
              <a:t>Using diagrams, show how the government can use monetary policy when there is (a) a recessionary gap, and (b) an inflationary gap</a:t>
            </a:r>
          </a:p>
        </p:txBody>
      </p:sp>
    </p:spTree>
    <p:extLst>
      <p:ext uri="{BB962C8B-B14F-4D97-AF65-F5344CB8AC3E}">
        <p14:creationId xmlns:p14="http://schemas.microsoft.com/office/powerpoint/2010/main" val="54559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Money? </a:t>
            </a:r>
            <a:r>
              <a:rPr lang="en-US" dirty="0">
                <a:hlinkClick r:id="rId3"/>
              </a:rPr>
              <a:t>http://www.youtube.com/watch?v=DjTs-rjVkB8&amp;list=</a:t>
            </a:r>
            <a:r>
              <a:rPr lang="en-US" dirty="0" smtClean="0">
                <a:hlinkClick r:id="rId3"/>
              </a:rPr>
              <a:t>PLF2A3693D8481F442</a:t>
            </a:r>
            <a:endParaRPr lang="en-US" dirty="0" smtClean="0"/>
          </a:p>
          <a:p>
            <a:r>
              <a:rPr lang="en-US" dirty="0"/>
              <a:t>Creating </a:t>
            </a:r>
            <a:r>
              <a:rPr lang="en-US" dirty="0" smtClean="0"/>
              <a:t>Money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://www.youtube.com/watch?v=pZRvja7Mvrw&amp;list=</a:t>
            </a:r>
            <a:r>
              <a:rPr lang="en-US" dirty="0" smtClean="0">
                <a:hlinkClick r:id="rId4"/>
              </a:rPr>
              <a:t>PLF2A3693D8481F442</a:t>
            </a:r>
            <a:endParaRPr lang="en-US" dirty="0" smtClean="0"/>
          </a:p>
          <a:p>
            <a:r>
              <a:rPr lang="en-US" dirty="0"/>
              <a:t>The Fed </a:t>
            </a:r>
            <a:r>
              <a:rPr lang="en-US" dirty="0">
                <a:hlinkClick r:id="rId5"/>
              </a:rPr>
              <a:t>http://www.youtube.com/watch?v=aMg3vrQ6keE&amp;list=</a:t>
            </a:r>
            <a:r>
              <a:rPr lang="en-US" dirty="0" smtClean="0">
                <a:hlinkClick r:id="rId5"/>
              </a:rPr>
              <a:t>PLF2A3693D8481F442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8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Money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Macroeconomics policymakers have 2 general tools to manage the level of aggregate demand</a:t>
            </a:r>
          </a:p>
          <a:p>
            <a:pPr lvl="1"/>
            <a:r>
              <a:rPr lang="en-US" sz="2400" dirty="0" smtClean="0"/>
              <a:t>Fiscal Policy – changing the levels of </a:t>
            </a:r>
            <a:r>
              <a:rPr lang="en-US" sz="2400" b="1" dirty="0" smtClean="0">
                <a:solidFill>
                  <a:srgbClr val="FF0000"/>
                </a:solidFill>
              </a:rPr>
              <a:t>taxes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government spending</a:t>
            </a:r>
          </a:p>
          <a:p>
            <a:pPr lvl="1"/>
            <a:r>
              <a:rPr lang="en-US" sz="2400" dirty="0" smtClean="0"/>
              <a:t>Monetary Policy – changing the </a:t>
            </a:r>
            <a:r>
              <a:rPr lang="en-US" sz="2400" b="1" dirty="0" smtClean="0">
                <a:solidFill>
                  <a:srgbClr val="FF0000"/>
                </a:solidFill>
              </a:rPr>
              <a:t>supply of money </a:t>
            </a:r>
            <a:r>
              <a:rPr lang="en-US" sz="2400" dirty="0" smtClean="0"/>
              <a:t>available in a nation</a:t>
            </a:r>
          </a:p>
          <a:p>
            <a:pPr lvl="2"/>
            <a:r>
              <a:rPr lang="en-US" dirty="0" smtClean="0"/>
              <a:t>Carried out by the central bank of each country</a:t>
            </a:r>
          </a:p>
          <a:p>
            <a:pPr lvl="2"/>
            <a:r>
              <a:rPr lang="en-US" dirty="0" smtClean="0"/>
              <a:t>Note the difference between central bank and commercial bank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8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Central bank vs. Commercial bank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Commercial banks </a:t>
            </a:r>
          </a:p>
          <a:p>
            <a:pPr lvl="1"/>
            <a:r>
              <a:rPr lang="en-US" dirty="0" smtClean="0"/>
              <a:t>are financial institutions whose main functions are</a:t>
            </a:r>
          </a:p>
          <a:p>
            <a:pPr lvl="2"/>
            <a:r>
              <a:rPr lang="en-US" dirty="0" smtClean="0"/>
              <a:t> to hold deposits for their customers (consumers and firms)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o make loans to their customers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o transfer funds by check &amp; electronically from one bank to another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o buy government 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4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Central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Central bank</a:t>
            </a:r>
          </a:p>
          <a:p>
            <a:pPr lvl="1"/>
            <a:r>
              <a:rPr lang="en-US" dirty="0" smtClean="0"/>
              <a:t>Is the monetary authority of a country, which performs the functions of issuing currency, managing the money supply, and controlling interest rates</a:t>
            </a:r>
          </a:p>
          <a:p>
            <a:pPr lvl="1"/>
            <a:r>
              <a:rPr lang="en-US" dirty="0" smtClean="0"/>
              <a:t>2 largest economies</a:t>
            </a:r>
          </a:p>
          <a:p>
            <a:pPr lvl="2"/>
            <a:r>
              <a:rPr lang="en-US" dirty="0" smtClean="0"/>
              <a:t>European Union – The European Central Bank (ECB)</a:t>
            </a:r>
          </a:p>
          <a:p>
            <a:pPr lvl="2"/>
            <a:r>
              <a:rPr lang="en-US" dirty="0" smtClean="0"/>
              <a:t>United States – US Federal Reserve (the Fed)</a:t>
            </a:r>
          </a:p>
          <a:p>
            <a:pPr lvl="1"/>
            <a:r>
              <a:rPr lang="en-US" dirty="0" smtClean="0"/>
              <a:t>Independent from politics</a:t>
            </a:r>
          </a:p>
          <a:p>
            <a:pPr lvl="1"/>
            <a:r>
              <a:rPr lang="en-US" dirty="0" smtClean="0"/>
              <a:t>Head and governors are appointed by politicians to fixed terms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5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Central Bank’s Responsibilities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Banker to the government</a:t>
            </a:r>
          </a:p>
          <a:p>
            <a:r>
              <a:rPr lang="en-US" sz="4000" dirty="0" smtClean="0"/>
              <a:t>Banker to commercial banks</a:t>
            </a:r>
          </a:p>
          <a:p>
            <a:r>
              <a:rPr lang="en-US" sz="4000" dirty="0" smtClean="0"/>
              <a:t>Regulator of commercial banks</a:t>
            </a:r>
          </a:p>
          <a:p>
            <a:r>
              <a:rPr lang="en-US" sz="4000" dirty="0" smtClean="0"/>
              <a:t>Conduct Monetary Policy</a:t>
            </a:r>
          </a:p>
        </p:txBody>
      </p:sp>
    </p:spTree>
    <p:extLst>
      <p:ext uri="{BB962C8B-B14F-4D97-AF65-F5344CB8AC3E}">
        <p14:creationId xmlns:p14="http://schemas.microsoft.com/office/powerpoint/2010/main" val="272490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Central Bank’s Responsibilities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Banker to the government</a:t>
            </a:r>
          </a:p>
          <a:p>
            <a:pPr lvl="1">
              <a:buFont typeface="Wingdings" charset="2"/>
              <a:buChar char="Ø"/>
            </a:pPr>
            <a:r>
              <a:rPr lang="en-US" sz="3800" dirty="0" smtClean="0"/>
              <a:t>Holds the government’s cash/deposits</a:t>
            </a:r>
          </a:p>
          <a:p>
            <a:pPr lvl="1">
              <a:buFont typeface="Wingdings" charset="2"/>
              <a:buChar char="Ø"/>
            </a:pPr>
            <a:r>
              <a:rPr lang="en-US" sz="3800" dirty="0" smtClean="0"/>
              <a:t>Receives payments for the gov’t and makes payments for the gov’t</a:t>
            </a:r>
          </a:p>
          <a:p>
            <a:pPr lvl="1">
              <a:buFont typeface="Wingdings" charset="2"/>
              <a:buChar char="Ø"/>
            </a:pPr>
            <a:r>
              <a:rPr lang="en-US" sz="3800" dirty="0" smtClean="0"/>
              <a:t>Manages the government’s borrowing by selling bonds to commercial banks and the public</a:t>
            </a:r>
          </a:p>
          <a:p>
            <a:pPr lvl="1">
              <a:buFont typeface="Wingdings" charset="2"/>
              <a:buChar char="Ø"/>
            </a:pPr>
            <a:r>
              <a:rPr lang="en-US" sz="3800" dirty="0" smtClean="0"/>
              <a:t>Acts as an adviser to the gov’t on financial and banking matters</a:t>
            </a:r>
          </a:p>
        </p:txBody>
      </p:sp>
    </p:spTree>
    <p:extLst>
      <p:ext uri="{BB962C8B-B14F-4D97-AF65-F5344CB8AC3E}">
        <p14:creationId xmlns:p14="http://schemas.microsoft.com/office/powerpoint/2010/main" val="91289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7113</TotalTime>
  <Words>1745</Words>
  <Application>Microsoft Macintosh PowerPoint</Application>
  <PresentationFormat>On-screen Show (4:3)</PresentationFormat>
  <Paragraphs>253</Paragraphs>
  <Slides>37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Venture</vt:lpstr>
      <vt:lpstr>Monetary Policy</vt:lpstr>
      <vt:lpstr>What is money?</vt:lpstr>
      <vt:lpstr>Categories of Money</vt:lpstr>
      <vt:lpstr>Online Videos</vt:lpstr>
      <vt:lpstr>Intro to Money Market</vt:lpstr>
      <vt:lpstr>Central bank vs. Commercial bank</vt:lpstr>
      <vt:lpstr>Role of Central Banks</vt:lpstr>
      <vt:lpstr>Central Bank’s Responsibilities</vt:lpstr>
      <vt:lpstr>Central Bank’s Responsibilities</vt:lpstr>
      <vt:lpstr>Central Bank’s Responsibilities</vt:lpstr>
      <vt:lpstr>Central Bank’s Responsibilities</vt:lpstr>
      <vt:lpstr>Central Bank’s Responsibilities</vt:lpstr>
      <vt:lpstr>PowerPoint Presentation</vt:lpstr>
      <vt:lpstr>The Money Market</vt:lpstr>
      <vt:lpstr>        Equilibrium in the Money Market</vt:lpstr>
      <vt:lpstr>Monetary Policy and the Money Market</vt:lpstr>
      <vt:lpstr>Monetary Policy </vt:lpstr>
      <vt:lpstr>Tools for changing the money supply</vt:lpstr>
      <vt:lpstr>Tools for changing the money supply</vt:lpstr>
      <vt:lpstr>Tools for changing the money supply</vt:lpstr>
      <vt:lpstr>Tools for changing the money supply</vt:lpstr>
      <vt:lpstr>Tools for changing the money supply</vt:lpstr>
      <vt:lpstr>Expansionary Monetary Policy to  Fight a Recessionary Gap</vt:lpstr>
      <vt:lpstr>Contractionary Monetary Policy to  Fight an Inflationary Gap</vt:lpstr>
      <vt:lpstr>Monetary Policy </vt:lpstr>
      <vt:lpstr>Online tools</vt:lpstr>
      <vt:lpstr>Evaluation of Monetary Policy</vt:lpstr>
      <vt:lpstr>Stimulating growth during recession</vt:lpstr>
      <vt:lpstr>Stimulating growth during recession</vt:lpstr>
      <vt:lpstr>Stimulating growth during recession</vt:lpstr>
      <vt:lpstr>Stimulating growth during recession</vt:lpstr>
      <vt:lpstr>Stimulating growth during recession</vt:lpstr>
      <vt:lpstr>Stimulating growth during recession</vt:lpstr>
      <vt:lpstr>Inflation Control</vt:lpstr>
      <vt:lpstr>Inflation Control</vt:lpstr>
      <vt:lpstr>Test your understanding</vt:lpstr>
      <vt:lpstr>Test your understanding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Monetary Policy</dc:title>
  <dc:creator>Janeth Alexander</dc:creator>
  <cp:lastModifiedBy>Janeth Alexander</cp:lastModifiedBy>
  <cp:revision>65</cp:revision>
  <dcterms:created xsi:type="dcterms:W3CDTF">2013-08-11T05:45:35Z</dcterms:created>
  <dcterms:modified xsi:type="dcterms:W3CDTF">2014-09-28T03:10:31Z</dcterms:modified>
</cp:coreProperties>
</file>