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55"/>
  </p:notesMasterIdLst>
  <p:sldIdLst>
    <p:sldId id="256" r:id="rId2"/>
    <p:sldId id="267" r:id="rId3"/>
    <p:sldId id="274" r:id="rId4"/>
    <p:sldId id="275" r:id="rId5"/>
    <p:sldId id="268" r:id="rId6"/>
    <p:sldId id="269" r:id="rId7"/>
    <p:sldId id="257" r:id="rId8"/>
    <p:sldId id="258" r:id="rId9"/>
    <p:sldId id="259" r:id="rId10"/>
    <p:sldId id="260" r:id="rId11"/>
    <p:sldId id="261" r:id="rId12"/>
    <p:sldId id="262" r:id="rId13"/>
    <p:sldId id="271" r:id="rId14"/>
    <p:sldId id="272" r:id="rId15"/>
    <p:sldId id="273" r:id="rId16"/>
    <p:sldId id="263" r:id="rId17"/>
    <p:sldId id="264" r:id="rId18"/>
    <p:sldId id="265" r:id="rId19"/>
    <p:sldId id="266" r:id="rId20"/>
    <p:sldId id="270" r:id="rId21"/>
    <p:sldId id="276" r:id="rId22"/>
    <p:sldId id="277"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96" r:id="rId36"/>
    <p:sldId id="293" r:id="rId37"/>
    <p:sldId id="295" r:id="rId38"/>
    <p:sldId id="306" r:id="rId39"/>
    <p:sldId id="307" r:id="rId40"/>
    <p:sldId id="309" r:id="rId41"/>
    <p:sldId id="308" r:id="rId42"/>
    <p:sldId id="304" r:id="rId43"/>
    <p:sldId id="297" r:id="rId44"/>
    <p:sldId id="310" r:id="rId45"/>
    <p:sldId id="311" r:id="rId46"/>
    <p:sldId id="312" r:id="rId47"/>
    <p:sldId id="298" r:id="rId48"/>
    <p:sldId id="299" r:id="rId49"/>
    <p:sldId id="313" r:id="rId50"/>
    <p:sldId id="305" r:id="rId51"/>
    <p:sldId id="301" r:id="rId52"/>
    <p:sldId id="302" r:id="rId53"/>
    <p:sldId id="30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2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74ACD-FE12-5641-A371-03408C3A0220}" type="datetimeFigureOut">
              <a:rPr lang="en-US" smtClean="0"/>
              <a:t>2/17/13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9BBBB-3294-C549-9E52-FC1F80AB9725}" type="slidenum">
              <a:rPr lang="en-US" smtClean="0"/>
              <a:t>‹#›</a:t>
            </a:fld>
            <a:endParaRPr lang="en-US"/>
          </a:p>
        </p:txBody>
      </p:sp>
    </p:spTree>
    <p:extLst>
      <p:ext uri="{BB962C8B-B14F-4D97-AF65-F5344CB8AC3E}">
        <p14:creationId xmlns:p14="http://schemas.microsoft.com/office/powerpoint/2010/main" val="816304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DDACD9-8941-2440-83E2-5775F572910A}" type="slidenum">
              <a:rPr lang="en-US"/>
              <a:pPr>
                <a:defRPr/>
              </a:pPr>
              <a:t>2</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theory of the firm consists of a number of economic theories that describe, explain, and predict the nature of the firm, company, or corporation, including its existence, behavior, structure, and relationship to the market.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5FDDC-8008-C942-8B6F-21DA3266E5D5}" type="slidenum">
              <a:rPr lang="en-US"/>
              <a:pPr/>
              <a:t>31</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8F97C-499D-2843-8F73-D4BC5FBC4808}" type="slidenum">
              <a:rPr lang="en-US"/>
              <a:pPr/>
              <a:t>32</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9B766-8643-BC49-9C62-E746E753763D}" type="slidenum">
              <a:rPr lang="en-US"/>
              <a:pPr/>
              <a:t>33</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EB3F6-68EE-F146-A56F-75BBD738A78A}" type="slidenum">
              <a:rPr lang="en-US"/>
              <a:pPr/>
              <a:t>34</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EFF68-96A3-CA43-ACF4-5027139BD16F}" type="slidenum">
              <a:rPr lang="en-US"/>
              <a:pPr/>
              <a:t>36</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EFF68-96A3-CA43-ACF4-5027139BD16F}" type="slidenum">
              <a:rPr lang="en-US"/>
              <a:pPr/>
              <a:t>39</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 return – also known</a:t>
            </a:r>
            <a:r>
              <a:rPr lang="en-US" baseline="0" dirty="0" smtClean="0"/>
              <a:t> as economies of scale; as the inputs are increased, output increases proportionally more resulting in average costs falling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Constant returns - as the inputs are increased, output increases by the same proportion resulting in average costs staying constant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Diminishing return</a:t>
            </a:r>
            <a:r>
              <a:rPr lang="en-US" baseline="0" dirty="0" smtClean="0"/>
              <a:t> – also known as diseconomies of scale; as the inputs are increased, output increases proportionally less resulting in average costs rising</a:t>
            </a:r>
            <a:endParaRPr lang="en-US" dirty="0"/>
          </a:p>
        </p:txBody>
      </p:sp>
      <p:sp>
        <p:nvSpPr>
          <p:cNvPr id="4" name="Slide Number Placeholder 3"/>
          <p:cNvSpPr>
            <a:spLocks noGrp="1"/>
          </p:cNvSpPr>
          <p:nvPr>
            <p:ph type="sldNum" sz="quarter" idx="10"/>
          </p:nvPr>
        </p:nvSpPr>
        <p:spPr/>
        <p:txBody>
          <a:bodyPr/>
          <a:lstStyle/>
          <a:p>
            <a:fld id="{B0F9BBBB-3294-C549-9E52-FC1F80AB9725}" type="slidenum">
              <a:rPr lang="en-US" smtClean="0"/>
              <a:t>40</a:t>
            </a:fld>
            <a:endParaRPr lang="en-US"/>
          </a:p>
        </p:txBody>
      </p:sp>
    </p:spTree>
    <p:extLst>
      <p:ext uri="{BB962C8B-B14F-4D97-AF65-F5344CB8AC3E}">
        <p14:creationId xmlns:p14="http://schemas.microsoft.com/office/powerpoint/2010/main" val="163409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 – Minimum</a:t>
            </a:r>
            <a:r>
              <a:rPr lang="en-US" baseline="0" dirty="0" smtClean="0"/>
              <a:t> Efficient Scale</a:t>
            </a:r>
            <a:endParaRPr lang="en-US" dirty="0"/>
          </a:p>
        </p:txBody>
      </p:sp>
      <p:sp>
        <p:nvSpPr>
          <p:cNvPr id="4" name="Slide Number Placeholder 3"/>
          <p:cNvSpPr>
            <a:spLocks noGrp="1"/>
          </p:cNvSpPr>
          <p:nvPr>
            <p:ph type="sldNum" sz="quarter" idx="10"/>
          </p:nvPr>
        </p:nvSpPr>
        <p:spPr/>
        <p:txBody>
          <a:bodyPr/>
          <a:lstStyle/>
          <a:p>
            <a:fld id="{B0F9BBBB-3294-C549-9E52-FC1F80AB9725}" type="slidenum">
              <a:rPr lang="en-US" smtClean="0"/>
              <a:t>41</a:t>
            </a:fld>
            <a:endParaRPr lang="en-US"/>
          </a:p>
        </p:txBody>
      </p:sp>
    </p:spTree>
    <p:extLst>
      <p:ext uri="{BB962C8B-B14F-4D97-AF65-F5344CB8AC3E}">
        <p14:creationId xmlns:p14="http://schemas.microsoft.com/office/powerpoint/2010/main" val="220652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5AC55A-2205-414B-BD6B-95A866E275B5}" type="slidenum">
              <a:rPr lang="en-US"/>
              <a:pPr>
                <a:defRPr/>
              </a:pPr>
              <a:t>42</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E96286-4BAE-F341-A4C2-32BF9CD91A0D}" type="slidenum">
              <a:rPr lang="en-US"/>
              <a:pPr>
                <a:defRPr/>
              </a:pPr>
              <a:t>43</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DDACD9-8941-2440-83E2-5775F572910A}" type="slidenum">
              <a:rPr lang="en-US"/>
              <a:pPr>
                <a:defRPr/>
              </a:pPr>
              <a:t>3</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7747D-F7C4-6F49-9F8E-936B3A32CC95}" type="slidenum">
              <a:rPr lang="en-US"/>
              <a:pPr>
                <a:defRPr/>
              </a:pPr>
              <a:t>47</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0E48E7-21B2-4B45-B3F2-92BD02C98BBD}" type="slidenum">
              <a:rPr lang="en-US"/>
              <a:pPr>
                <a:defRPr/>
              </a:pPr>
              <a:t>48</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F27F8F-B8B1-8E43-861D-D0BAB4997F24}" type="slidenum">
              <a:rPr lang="en-US"/>
              <a:pPr>
                <a:defRPr/>
              </a:pPr>
              <a:t>51</a:t>
            </a:fld>
            <a:endParaRPr lang="en-US"/>
          </a:p>
        </p:txBody>
      </p:sp>
      <p:sp>
        <p:nvSpPr>
          <p:cNvPr id="5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51C8E4-EA1B-E340-AF7B-7C1AD03471B9}" type="slidenum">
              <a:rPr lang="en-US"/>
              <a:pPr>
                <a:defRPr/>
              </a:pPr>
              <a:t>52</a:t>
            </a:fld>
            <a:endParaRPr lang="en-US"/>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4EF40B-1F94-7B4C-AE63-F8DCF88DA124}" type="slidenum">
              <a:rPr lang="en-US"/>
              <a:pPr>
                <a:defRPr/>
              </a:pPr>
              <a:t>53</a:t>
            </a:fld>
            <a:endParaRPr lang="en-US"/>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DDACD9-8941-2440-83E2-5775F572910A}" type="slidenum">
              <a:rPr lang="en-US"/>
              <a:pPr>
                <a:defRPr/>
              </a:pPr>
              <a:t>4</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theory of the firm consists of a number of economic theories that describe, explain, and predict the nature of the firm, company, or corporation, including its existence, behavior, structure, and relationship to the market.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1CB776-BE1D-BF43-86D8-EF787C6CB8BD}" type="slidenum">
              <a:rPr lang="en-US"/>
              <a:pPr>
                <a:defRPr/>
              </a:pPr>
              <a:t>5</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4AA835-DC21-AC42-AC76-AE491C338AF6}" type="slidenum">
              <a:rPr lang="en-US"/>
              <a:pPr>
                <a:defRPr/>
              </a:pPr>
              <a:t>6</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602D78-A331-CB48-916D-78914FB65D20}" type="slidenum">
              <a:rPr lang="en-US"/>
              <a:pPr>
                <a:defRPr/>
              </a:pPr>
              <a:t>13</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BF40AB-51F2-6C4D-A515-5D3E237738B9}" type="slidenum">
              <a:rPr lang="en-US"/>
              <a:pPr>
                <a:defRPr/>
              </a:pPr>
              <a:t>14</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BCA6EB-2B67-4649-857B-3BA75CB6C73F}" type="slidenum">
              <a:rPr lang="en-US"/>
              <a:pPr>
                <a:defRPr/>
              </a:pPr>
              <a:t>15</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06AB0-9975-2049-A18B-0A144E67C84F}" type="slidenum">
              <a:rPr lang="en-US"/>
              <a:pPr/>
              <a:t>30</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7F99B9E-5CB8-644A-880E-A2EFC63A5FFC}"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4AAEE-C611-2449-BD89-97DA19CE80E7}"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7F99B9E-5CB8-644A-880E-A2EFC63A5FFC}"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4AAEE-C611-2449-BD89-97DA19CE80E7}"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7F99B9E-5CB8-644A-880E-A2EFC63A5FFC}"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4AAEE-C611-2449-BD89-97DA19CE80E7}"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F99B9E-5CB8-644A-880E-A2EFC63A5FFC}"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F99B9E-5CB8-644A-880E-A2EFC63A5FFC}"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F99B9E-5CB8-644A-880E-A2EFC63A5FFC}"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F99B9E-5CB8-644A-880E-A2EFC63A5FFC}"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F99B9E-5CB8-644A-880E-A2EFC63A5FFC}" type="datetimeFigureOut">
              <a:rPr lang="en-US" smtClean="0"/>
              <a:t>2/17/13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F99B9E-5CB8-644A-880E-A2EFC63A5FFC}" type="datetimeFigureOut">
              <a:rPr lang="en-US" smtClean="0"/>
              <a:t>2/17/13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99B9E-5CB8-644A-880E-A2EFC63A5FFC}" type="datetimeFigureOut">
              <a:rPr lang="en-US" smtClean="0"/>
              <a:t>2/17/13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4AAEE-C611-2449-BD89-97DA19CE80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99B9E-5CB8-644A-880E-A2EFC63A5FFC}"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67F99B9E-5CB8-644A-880E-A2EFC63A5FFC}" type="datetimeFigureOut">
              <a:rPr lang="en-US" smtClean="0"/>
              <a:t>2/17/13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6BD4AAEE-C611-2449-BD89-97DA19CE80E7}"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BguBfiP5T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A78lu9JDmgo" TargetMode="External"/><Relationship Id="rId4" Type="http://schemas.openxmlformats.org/officeDocument/2006/relationships/hyperlink" Target="http://www.youtube.com/watch?v=svHs7NtxZD0" TargetMode="External"/><Relationship Id="rId1" Type="http://schemas.openxmlformats.org/officeDocument/2006/relationships/slideLayout" Target="../slideLayouts/slideLayout8.xml"/><Relationship Id="rId2" Type="http://schemas.openxmlformats.org/officeDocument/2006/relationships/hyperlink" Target="http://www.youtube.com/watch?v=MAsGhGkckT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FgttpKZZz7o&amp;list=PL336C870BEAD3B58B&amp;index=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nbc.msn.com/id/37279113/ns/nbcnightlynews/t/deepwater-horizon-rig-what-went-wro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 7 Costs, Revenues and Profits (HL Only)</a:t>
            </a:r>
            <a:endParaRPr lang="en-US" dirty="0"/>
          </a:p>
        </p:txBody>
      </p:sp>
      <p:sp>
        <p:nvSpPr>
          <p:cNvPr id="3" name="Subtitle 2"/>
          <p:cNvSpPr>
            <a:spLocks noGrp="1"/>
          </p:cNvSpPr>
          <p:nvPr>
            <p:ph type="subTitle" idx="1"/>
          </p:nvPr>
        </p:nvSpPr>
        <p:spPr/>
        <p:txBody>
          <a:bodyPr/>
          <a:lstStyle/>
          <a:p>
            <a:r>
              <a:rPr lang="en-US" dirty="0" smtClean="0"/>
              <a:t>IB DP Economics</a:t>
            </a:r>
            <a:endParaRPr lang="en-US" dirty="0"/>
          </a:p>
        </p:txBody>
      </p:sp>
    </p:spTree>
    <p:extLst>
      <p:ext uri="{BB962C8B-B14F-4D97-AF65-F5344CB8AC3E}">
        <p14:creationId xmlns:p14="http://schemas.microsoft.com/office/powerpoint/2010/main" val="124329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a:xfrm>
            <a:off x="712788" y="2710672"/>
            <a:ext cx="7716838" cy="4147328"/>
          </a:xfrm>
        </p:spPr>
        <p:txBody>
          <a:bodyPr>
            <a:normAutofit lnSpcReduction="10000"/>
          </a:bodyPr>
          <a:lstStyle/>
          <a:p>
            <a:r>
              <a:rPr lang="en-US" dirty="0" smtClean="0">
                <a:solidFill>
                  <a:srgbClr val="000000"/>
                </a:solidFill>
              </a:rPr>
              <a:t>Costs in economics are those things that must be given up in order to have something else (opportunity cost)</a:t>
            </a:r>
          </a:p>
          <a:p>
            <a:pPr lvl="1"/>
            <a:r>
              <a:rPr lang="en-US" b="1" dirty="0" smtClean="0">
                <a:solidFill>
                  <a:srgbClr val="FFFF00"/>
                </a:solidFill>
              </a:rPr>
              <a:t>Explicit Costs </a:t>
            </a:r>
            <a:r>
              <a:rPr lang="en-US" dirty="0" smtClean="0">
                <a:solidFill>
                  <a:srgbClr val="000000"/>
                </a:solidFill>
              </a:rPr>
              <a:t>– are the monetary payments that firms make to the owners of land, labor and capital (rent, wages, interest)</a:t>
            </a:r>
          </a:p>
          <a:p>
            <a:pPr lvl="1"/>
            <a:r>
              <a:rPr lang="en-US" b="1" dirty="0" smtClean="0">
                <a:solidFill>
                  <a:srgbClr val="FFFF00"/>
                </a:solidFill>
              </a:rPr>
              <a:t>Implicit Costs </a:t>
            </a:r>
            <a:r>
              <a:rPr lang="en-US" dirty="0" smtClean="0">
                <a:solidFill>
                  <a:srgbClr val="000000"/>
                </a:solidFill>
              </a:rPr>
              <a:t>– are the opportunity costs faced by a business owner who chooses to use his skills &amp; resources to operate his own enterprise rather than seek employment by someone else (also known as normal profit)</a:t>
            </a:r>
            <a:endParaRPr lang="en-US" dirty="0">
              <a:solidFill>
                <a:srgbClr val="000000"/>
              </a:solidFill>
            </a:endParaRPr>
          </a:p>
        </p:txBody>
      </p:sp>
    </p:spTree>
    <p:extLst>
      <p:ext uri="{BB962C8B-B14F-4D97-AF65-F5344CB8AC3E}">
        <p14:creationId xmlns:p14="http://schemas.microsoft.com/office/powerpoint/2010/main" val="328566024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run vs. Long run</a:t>
            </a:r>
            <a:endParaRPr lang="en-US" dirty="0"/>
          </a:p>
        </p:txBody>
      </p:sp>
      <p:sp>
        <p:nvSpPr>
          <p:cNvPr id="3" name="Content Placeholder 2"/>
          <p:cNvSpPr>
            <a:spLocks noGrp="1"/>
          </p:cNvSpPr>
          <p:nvPr>
            <p:ph idx="1"/>
          </p:nvPr>
        </p:nvSpPr>
        <p:spPr>
          <a:xfrm>
            <a:off x="712788" y="2625203"/>
            <a:ext cx="7716838" cy="4232797"/>
          </a:xfrm>
        </p:spPr>
        <p:txBody>
          <a:bodyPr>
            <a:noAutofit/>
          </a:bodyPr>
          <a:lstStyle/>
          <a:p>
            <a:r>
              <a:rPr lang="en-US" sz="2800" b="1" dirty="0" smtClean="0">
                <a:solidFill>
                  <a:srgbClr val="FFFF00"/>
                </a:solidFill>
              </a:rPr>
              <a:t>Short run </a:t>
            </a:r>
            <a:r>
              <a:rPr lang="en-US" sz="2800" dirty="0" smtClean="0"/>
              <a:t>– </a:t>
            </a:r>
            <a:r>
              <a:rPr lang="en-US" sz="2800" dirty="0" smtClean="0">
                <a:solidFill>
                  <a:schemeClr val="tx1"/>
                </a:solidFill>
              </a:rPr>
              <a:t>is the period of time over which firms cannot acquire land or capital resources to increase or decrease production.  At least one factor of production is fixed.</a:t>
            </a:r>
          </a:p>
          <a:p>
            <a:r>
              <a:rPr lang="en-US" sz="2800" b="1" dirty="0" smtClean="0">
                <a:solidFill>
                  <a:srgbClr val="FFFF00"/>
                </a:solidFill>
              </a:rPr>
              <a:t>Long run </a:t>
            </a:r>
            <a:r>
              <a:rPr lang="en-US" sz="2800" dirty="0" smtClean="0"/>
              <a:t>– </a:t>
            </a:r>
            <a:r>
              <a:rPr lang="en-US" sz="2800" dirty="0" smtClean="0">
                <a:solidFill>
                  <a:srgbClr val="000000"/>
                </a:solidFill>
              </a:rPr>
              <a:t>firms are able to acquire &amp; put into production all factors of production to produce output.  All resources are variable.</a:t>
            </a:r>
            <a:endParaRPr lang="en-US" sz="2800" dirty="0">
              <a:solidFill>
                <a:srgbClr val="000000"/>
              </a:solidFill>
            </a:endParaRPr>
          </a:p>
        </p:txBody>
      </p:sp>
    </p:spTree>
    <p:extLst>
      <p:ext uri="{BB962C8B-B14F-4D97-AF65-F5344CB8AC3E}">
        <p14:creationId xmlns:p14="http://schemas.microsoft.com/office/powerpoint/2010/main" val="14076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run</a:t>
            </a:r>
            <a:endParaRPr lang="en-US" dirty="0"/>
          </a:p>
        </p:txBody>
      </p:sp>
      <p:sp>
        <p:nvSpPr>
          <p:cNvPr id="3" name="Content Placeholder 2"/>
          <p:cNvSpPr>
            <a:spLocks noGrp="1"/>
          </p:cNvSpPr>
          <p:nvPr>
            <p:ph idx="1"/>
          </p:nvPr>
        </p:nvSpPr>
        <p:spPr>
          <a:xfrm>
            <a:off x="712787" y="2826568"/>
            <a:ext cx="7716838" cy="3787471"/>
          </a:xfrm>
        </p:spPr>
        <p:txBody>
          <a:bodyPr>
            <a:noAutofit/>
          </a:bodyPr>
          <a:lstStyle/>
          <a:p>
            <a:r>
              <a:rPr lang="en-US" sz="3000" dirty="0" smtClean="0">
                <a:solidFill>
                  <a:schemeClr val="tx1"/>
                </a:solidFill>
              </a:rPr>
              <a:t>In the short run, a firm may alter the amount of labor and raw materials it employs towards its production of output, but not the amount of capital or land.</a:t>
            </a:r>
          </a:p>
          <a:p>
            <a:r>
              <a:rPr lang="en-US" sz="3000" dirty="0" smtClean="0">
                <a:solidFill>
                  <a:schemeClr val="tx1"/>
                </a:solidFill>
              </a:rPr>
              <a:t>The short-run costs faced by firms can be either explicit or implicit</a:t>
            </a:r>
            <a:endParaRPr lang="en-US" sz="3000" dirty="0">
              <a:solidFill>
                <a:schemeClr val="tx1"/>
              </a:solidFill>
            </a:endParaRPr>
          </a:p>
        </p:txBody>
      </p:sp>
    </p:spTree>
    <p:extLst>
      <p:ext uri="{BB962C8B-B14F-4D97-AF65-F5344CB8AC3E}">
        <p14:creationId xmlns:p14="http://schemas.microsoft.com/office/powerpoint/2010/main" val="971760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219200"/>
            <a:ext cx="7772400" cy="762000"/>
          </a:xfrm>
        </p:spPr>
        <p:txBody>
          <a:bodyPr/>
          <a:lstStyle/>
          <a:p>
            <a:pPr eaLnBrk="1" hangingPunct="1">
              <a:defRPr/>
            </a:pPr>
            <a:r>
              <a:rPr lang="en-GB" sz="3600" dirty="0" smtClean="0"/>
              <a:t>Analysis of Production Function:</a:t>
            </a:r>
            <a:br>
              <a:rPr lang="en-GB" sz="3600" dirty="0" smtClean="0"/>
            </a:br>
            <a:r>
              <a:rPr lang="en-GB" sz="3600" dirty="0" smtClean="0"/>
              <a:t>Short Run</a:t>
            </a:r>
          </a:p>
        </p:txBody>
      </p:sp>
      <p:sp>
        <p:nvSpPr>
          <p:cNvPr id="13338" name="AutoShape 26"/>
          <p:cNvSpPr>
            <a:spLocks noChangeArrowheads="1"/>
          </p:cNvSpPr>
          <p:nvPr/>
        </p:nvSpPr>
        <p:spPr bwMode="auto">
          <a:xfrm>
            <a:off x="5791200" y="30480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0" name="AutoShape 28"/>
          <p:cNvSpPr>
            <a:spLocks noChangeArrowheads="1"/>
          </p:cNvSpPr>
          <p:nvPr/>
        </p:nvSpPr>
        <p:spPr bwMode="auto">
          <a:xfrm>
            <a:off x="5791200" y="40386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1" name="Text Box 29"/>
          <p:cNvSpPr txBox="1">
            <a:spLocks noChangeArrowheads="1"/>
          </p:cNvSpPr>
          <p:nvPr/>
        </p:nvSpPr>
        <p:spPr bwMode="auto">
          <a:xfrm>
            <a:off x="6781800" y="2514600"/>
            <a:ext cx="1905000" cy="30702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a:latin typeface="Verdana" charset="0"/>
                <a:cs typeface="Times New Roman" charset="0"/>
              </a:rPr>
              <a:t>In times of rising sales (demand) firms can increase labour and capital but only up to a certain level – they will be limited by the amount of space. In this example, land is the </a:t>
            </a:r>
            <a:r>
              <a:rPr lang="en-GB" sz="1400" b="1">
                <a:latin typeface="Verdana" charset="0"/>
                <a:cs typeface="Times New Roman" charset="0"/>
              </a:rPr>
              <a:t>fixed factor</a:t>
            </a:r>
            <a:r>
              <a:rPr lang="en-GB" sz="1400">
                <a:latin typeface="Verdana" charset="0"/>
                <a:cs typeface="Times New Roman" charset="0"/>
              </a:rPr>
              <a:t> which cannot be altered in the short run.</a:t>
            </a:r>
          </a:p>
        </p:txBody>
      </p:sp>
      <p:grpSp>
        <p:nvGrpSpPr>
          <p:cNvPr id="15365" name="Group 40"/>
          <p:cNvGrpSpPr>
            <a:grpSpLocks/>
          </p:cNvGrpSpPr>
          <p:nvPr/>
        </p:nvGrpSpPr>
        <p:grpSpPr bwMode="auto">
          <a:xfrm>
            <a:off x="1143000" y="2590800"/>
            <a:ext cx="4648200" cy="3200400"/>
            <a:chOff x="720" y="1632"/>
            <a:chExt cx="2928" cy="2016"/>
          </a:xfrm>
        </p:grpSpPr>
        <p:sp>
          <p:nvSpPr>
            <p:cNvPr id="13316" name="Rectangle 4"/>
            <p:cNvSpPr>
              <a:spLocks noChangeArrowheads="1"/>
            </p:cNvSpPr>
            <p:nvPr/>
          </p:nvSpPr>
          <p:spPr bwMode="auto">
            <a:xfrm>
              <a:off x="720" y="1632"/>
              <a:ext cx="2928" cy="20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17" name="AutoShape 5"/>
            <p:cNvSpPr>
              <a:spLocks noChangeArrowheads="1"/>
            </p:cNvSpPr>
            <p:nvPr/>
          </p:nvSpPr>
          <p:spPr bwMode="auto">
            <a:xfrm>
              <a:off x="912"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18" name="AutoShape 6"/>
            <p:cNvSpPr>
              <a:spLocks noChangeArrowheads="1"/>
            </p:cNvSpPr>
            <p:nvPr/>
          </p:nvSpPr>
          <p:spPr bwMode="auto">
            <a:xfrm>
              <a:off x="864"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19" name="AutoShape 7"/>
            <p:cNvSpPr>
              <a:spLocks noChangeArrowheads="1"/>
            </p:cNvSpPr>
            <p:nvPr/>
          </p:nvSpPr>
          <p:spPr bwMode="auto">
            <a:xfrm>
              <a:off x="312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0" name="AutoShape 8"/>
            <p:cNvSpPr>
              <a:spLocks noChangeArrowheads="1"/>
            </p:cNvSpPr>
            <p:nvPr/>
          </p:nvSpPr>
          <p:spPr bwMode="auto">
            <a:xfrm>
              <a:off x="912"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1" name="AutoShape 9"/>
            <p:cNvSpPr>
              <a:spLocks noChangeArrowheads="1"/>
            </p:cNvSpPr>
            <p:nvPr/>
          </p:nvSpPr>
          <p:spPr bwMode="auto">
            <a:xfrm>
              <a:off x="264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2" name="AutoShape 10"/>
            <p:cNvSpPr>
              <a:spLocks noChangeArrowheads="1"/>
            </p:cNvSpPr>
            <p:nvPr/>
          </p:nvSpPr>
          <p:spPr bwMode="auto">
            <a:xfrm>
              <a:off x="2064"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3" name="AutoShape 11"/>
            <p:cNvSpPr>
              <a:spLocks noChangeArrowheads="1"/>
            </p:cNvSpPr>
            <p:nvPr/>
          </p:nvSpPr>
          <p:spPr bwMode="auto">
            <a:xfrm>
              <a:off x="1536"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4" name="AutoShape 12"/>
            <p:cNvSpPr>
              <a:spLocks noChangeArrowheads="1"/>
            </p:cNvSpPr>
            <p:nvPr/>
          </p:nvSpPr>
          <p:spPr bwMode="auto">
            <a:xfrm>
              <a:off x="912"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5" name="AutoShape 13"/>
            <p:cNvSpPr>
              <a:spLocks noChangeArrowheads="1"/>
            </p:cNvSpPr>
            <p:nvPr/>
          </p:nvSpPr>
          <p:spPr bwMode="auto">
            <a:xfrm>
              <a:off x="1536"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6" name="AutoShape 14"/>
            <p:cNvSpPr>
              <a:spLocks noChangeArrowheads="1"/>
            </p:cNvSpPr>
            <p:nvPr/>
          </p:nvSpPr>
          <p:spPr bwMode="auto">
            <a:xfrm>
              <a:off x="2064"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7" name="AutoShape 15"/>
            <p:cNvSpPr>
              <a:spLocks noChangeArrowheads="1"/>
            </p:cNvSpPr>
            <p:nvPr/>
          </p:nvSpPr>
          <p:spPr bwMode="auto">
            <a:xfrm>
              <a:off x="2640"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8" name="AutoShape 16"/>
            <p:cNvSpPr>
              <a:spLocks noChangeArrowheads="1"/>
            </p:cNvSpPr>
            <p:nvPr/>
          </p:nvSpPr>
          <p:spPr bwMode="auto">
            <a:xfrm>
              <a:off x="3168"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29" name="AutoShape 17"/>
            <p:cNvSpPr>
              <a:spLocks noChangeArrowheads="1"/>
            </p:cNvSpPr>
            <p:nvPr/>
          </p:nvSpPr>
          <p:spPr bwMode="auto">
            <a:xfrm>
              <a:off x="2592"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0" name="AutoShape 18"/>
            <p:cNvSpPr>
              <a:spLocks noChangeArrowheads="1"/>
            </p:cNvSpPr>
            <p:nvPr/>
          </p:nvSpPr>
          <p:spPr bwMode="auto">
            <a:xfrm>
              <a:off x="2016"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1" name="AutoShape 19"/>
            <p:cNvSpPr>
              <a:spLocks noChangeArrowheads="1"/>
            </p:cNvSpPr>
            <p:nvPr/>
          </p:nvSpPr>
          <p:spPr bwMode="auto">
            <a:xfrm>
              <a:off x="1488"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2" name="AutoShape 20"/>
            <p:cNvSpPr>
              <a:spLocks noChangeArrowheads="1"/>
            </p:cNvSpPr>
            <p:nvPr/>
          </p:nvSpPr>
          <p:spPr bwMode="auto">
            <a:xfrm>
              <a:off x="864"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3" name="AutoShape 21"/>
            <p:cNvSpPr>
              <a:spLocks noChangeArrowheads="1"/>
            </p:cNvSpPr>
            <p:nvPr/>
          </p:nvSpPr>
          <p:spPr bwMode="auto">
            <a:xfrm>
              <a:off x="1488"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Times New Roman" charset="0"/>
              </a:endParaRPr>
            </a:p>
          </p:txBody>
        </p:sp>
        <p:sp>
          <p:nvSpPr>
            <p:cNvPr id="13334" name="AutoShape 22"/>
            <p:cNvSpPr>
              <a:spLocks noChangeArrowheads="1"/>
            </p:cNvSpPr>
            <p:nvPr/>
          </p:nvSpPr>
          <p:spPr bwMode="auto">
            <a:xfrm>
              <a:off x="2016"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5" name="AutoShape 23"/>
            <p:cNvSpPr>
              <a:spLocks noChangeArrowheads="1"/>
            </p:cNvSpPr>
            <p:nvPr/>
          </p:nvSpPr>
          <p:spPr bwMode="auto">
            <a:xfrm>
              <a:off x="2592"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6" name="AutoShape 24"/>
            <p:cNvSpPr>
              <a:spLocks noChangeArrowheads="1"/>
            </p:cNvSpPr>
            <p:nvPr/>
          </p:nvSpPr>
          <p:spPr bwMode="auto">
            <a:xfrm>
              <a:off x="3120"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37" name="AutoShape 25"/>
            <p:cNvSpPr>
              <a:spLocks noChangeArrowheads="1"/>
            </p:cNvSpPr>
            <p:nvPr/>
          </p:nvSpPr>
          <p:spPr bwMode="auto">
            <a:xfrm>
              <a:off x="3120"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2" name="AutoShape 30"/>
            <p:cNvSpPr>
              <a:spLocks noChangeArrowheads="1"/>
            </p:cNvSpPr>
            <p:nvPr/>
          </p:nvSpPr>
          <p:spPr bwMode="auto">
            <a:xfrm>
              <a:off x="148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3" name="AutoShape 31"/>
            <p:cNvSpPr>
              <a:spLocks noChangeArrowheads="1"/>
            </p:cNvSpPr>
            <p:nvPr/>
          </p:nvSpPr>
          <p:spPr bwMode="auto">
            <a:xfrm>
              <a:off x="2064"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4" name="AutoShape 32"/>
            <p:cNvSpPr>
              <a:spLocks noChangeArrowheads="1"/>
            </p:cNvSpPr>
            <p:nvPr/>
          </p:nvSpPr>
          <p:spPr bwMode="auto">
            <a:xfrm>
              <a:off x="2640"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5" name="AutoShape 33"/>
            <p:cNvSpPr>
              <a:spLocks noChangeArrowheads="1"/>
            </p:cNvSpPr>
            <p:nvPr/>
          </p:nvSpPr>
          <p:spPr bwMode="auto">
            <a:xfrm>
              <a:off x="316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6" name="AutoShape 34"/>
            <p:cNvSpPr>
              <a:spLocks noChangeArrowheads="1"/>
            </p:cNvSpPr>
            <p:nvPr/>
          </p:nvSpPr>
          <p:spPr bwMode="auto">
            <a:xfrm>
              <a:off x="144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7" name="AutoShape 35"/>
            <p:cNvSpPr>
              <a:spLocks noChangeArrowheads="1"/>
            </p:cNvSpPr>
            <p:nvPr/>
          </p:nvSpPr>
          <p:spPr bwMode="auto">
            <a:xfrm>
              <a:off x="2016"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48" name="AutoShape 36"/>
            <p:cNvSpPr>
              <a:spLocks noChangeArrowheads="1"/>
            </p:cNvSpPr>
            <p:nvPr/>
          </p:nvSpPr>
          <p:spPr bwMode="auto">
            <a:xfrm>
              <a:off x="2592"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Times New Roman" charset="0"/>
              </a:endParaRPr>
            </a:p>
          </p:txBody>
        </p:sp>
        <p:sp>
          <p:nvSpPr>
            <p:cNvPr id="13349" name="AutoShape 37"/>
            <p:cNvSpPr>
              <a:spLocks noChangeArrowheads="1"/>
            </p:cNvSpPr>
            <p:nvPr/>
          </p:nvSpPr>
          <p:spPr bwMode="auto">
            <a:xfrm>
              <a:off x="312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3350" name="AutoShape 38"/>
            <p:cNvSpPr>
              <a:spLocks noChangeArrowheads="1"/>
            </p:cNvSpPr>
            <p:nvPr/>
          </p:nvSpPr>
          <p:spPr bwMode="auto">
            <a:xfrm>
              <a:off x="864"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grpSp>
      <p:sp>
        <p:nvSpPr>
          <p:cNvPr id="13351" name="AutoShape 39"/>
          <p:cNvSpPr>
            <a:spLocks noChangeArrowheads="1"/>
          </p:cNvSpPr>
          <p:nvPr/>
        </p:nvSpPr>
        <p:spPr bwMode="auto">
          <a:xfrm>
            <a:off x="5791200" y="50292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14733933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41"/>
                                        </p:tgtEl>
                                        <p:attrNameLst>
                                          <p:attrName>style.visibility</p:attrName>
                                        </p:attrNameLst>
                                      </p:cBhvr>
                                      <p:to>
                                        <p:strVal val="visible"/>
                                      </p:to>
                                    </p:set>
                                    <p:animEffect transition="in" filter="dissolve">
                                      <p:cBhvr>
                                        <p:cTn id="7" dur="500"/>
                                        <p:tgtEl>
                                          <p:spTgt spid="13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3351"/>
                                        </p:tgtEl>
                                        <p:attrNameLst>
                                          <p:attrName>style.visibility</p:attrName>
                                        </p:attrNameLst>
                                      </p:cBhvr>
                                      <p:to>
                                        <p:strVal val="visible"/>
                                      </p:to>
                                    </p:set>
                                    <p:animEffect transition="in" filter="strips(downRight)">
                                      <p:cBhvr>
                                        <p:cTn id="12" dur="500"/>
                                        <p:tgtEl>
                                          <p:spTgt spid="13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0" y="1219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600" dirty="0">
                <a:solidFill>
                  <a:srgbClr val="FFFFFF"/>
                </a:solidFill>
                <a:latin typeface="Verdana" charset="0"/>
                <a:cs typeface="Times New Roman" charset="0"/>
              </a:rPr>
              <a:t>Analysis of Production Function:</a:t>
            </a:r>
            <a:br>
              <a:rPr lang="en-GB" sz="3600" dirty="0">
                <a:solidFill>
                  <a:srgbClr val="FFFFFF"/>
                </a:solidFill>
                <a:latin typeface="Verdana" charset="0"/>
                <a:cs typeface="Times New Roman" charset="0"/>
              </a:rPr>
            </a:br>
            <a:r>
              <a:rPr lang="en-GB" sz="3600" dirty="0">
                <a:solidFill>
                  <a:srgbClr val="FFFFFF"/>
                </a:solidFill>
                <a:latin typeface="Verdana" charset="0"/>
                <a:cs typeface="Times New Roman" charset="0"/>
              </a:rPr>
              <a:t>Short Run</a:t>
            </a:r>
          </a:p>
        </p:txBody>
      </p:sp>
      <p:sp>
        <p:nvSpPr>
          <p:cNvPr id="14339" name="Rectangle 3"/>
          <p:cNvSpPr>
            <a:spLocks noChangeArrowheads="1"/>
          </p:cNvSpPr>
          <p:nvPr/>
        </p:nvSpPr>
        <p:spPr bwMode="auto">
          <a:xfrm>
            <a:off x="1143000" y="2590800"/>
            <a:ext cx="4648200" cy="3200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0" name="AutoShape 4"/>
          <p:cNvSpPr>
            <a:spLocks noChangeArrowheads="1"/>
          </p:cNvSpPr>
          <p:nvPr/>
        </p:nvSpPr>
        <p:spPr bwMode="auto">
          <a:xfrm>
            <a:off x="14478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1" name="AutoShape 5"/>
          <p:cNvSpPr>
            <a:spLocks noChangeArrowheads="1"/>
          </p:cNvSpPr>
          <p:nvPr/>
        </p:nvSpPr>
        <p:spPr bwMode="auto">
          <a:xfrm>
            <a:off x="13716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2" name="AutoShape 6"/>
          <p:cNvSpPr>
            <a:spLocks noChangeArrowheads="1"/>
          </p:cNvSpPr>
          <p:nvPr/>
        </p:nvSpPr>
        <p:spPr bwMode="auto">
          <a:xfrm>
            <a:off x="49530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3" name="AutoShape 7"/>
          <p:cNvSpPr>
            <a:spLocks noChangeArrowheads="1"/>
          </p:cNvSpPr>
          <p:nvPr/>
        </p:nvSpPr>
        <p:spPr bwMode="auto">
          <a:xfrm>
            <a:off x="1447800" y="48006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4" name="AutoShape 8"/>
          <p:cNvSpPr>
            <a:spLocks noChangeArrowheads="1"/>
          </p:cNvSpPr>
          <p:nvPr/>
        </p:nvSpPr>
        <p:spPr bwMode="auto">
          <a:xfrm>
            <a:off x="41910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5" name="AutoShape 9"/>
          <p:cNvSpPr>
            <a:spLocks noChangeArrowheads="1"/>
          </p:cNvSpPr>
          <p:nvPr/>
        </p:nvSpPr>
        <p:spPr bwMode="auto">
          <a:xfrm>
            <a:off x="32766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6" name="AutoShape 10"/>
          <p:cNvSpPr>
            <a:spLocks noChangeArrowheads="1"/>
          </p:cNvSpPr>
          <p:nvPr/>
        </p:nvSpPr>
        <p:spPr bwMode="auto">
          <a:xfrm>
            <a:off x="24384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7" name="AutoShape 11"/>
          <p:cNvSpPr>
            <a:spLocks noChangeArrowheads="1"/>
          </p:cNvSpPr>
          <p:nvPr/>
        </p:nvSpPr>
        <p:spPr bwMode="auto">
          <a:xfrm>
            <a:off x="14478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8" name="AutoShape 12"/>
          <p:cNvSpPr>
            <a:spLocks noChangeArrowheads="1"/>
          </p:cNvSpPr>
          <p:nvPr/>
        </p:nvSpPr>
        <p:spPr bwMode="auto">
          <a:xfrm>
            <a:off x="24384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49" name="AutoShape 13"/>
          <p:cNvSpPr>
            <a:spLocks noChangeArrowheads="1"/>
          </p:cNvSpPr>
          <p:nvPr/>
        </p:nvSpPr>
        <p:spPr bwMode="auto">
          <a:xfrm>
            <a:off x="32766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0" name="AutoShape 14"/>
          <p:cNvSpPr>
            <a:spLocks noChangeArrowheads="1"/>
          </p:cNvSpPr>
          <p:nvPr/>
        </p:nvSpPr>
        <p:spPr bwMode="auto">
          <a:xfrm>
            <a:off x="41910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1" name="AutoShape 15"/>
          <p:cNvSpPr>
            <a:spLocks noChangeArrowheads="1"/>
          </p:cNvSpPr>
          <p:nvPr/>
        </p:nvSpPr>
        <p:spPr bwMode="auto">
          <a:xfrm>
            <a:off x="50292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2" name="AutoShape 16"/>
          <p:cNvSpPr>
            <a:spLocks noChangeArrowheads="1"/>
          </p:cNvSpPr>
          <p:nvPr/>
        </p:nvSpPr>
        <p:spPr bwMode="auto">
          <a:xfrm>
            <a:off x="41148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3" name="AutoShape 17"/>
          <p:cNvSpPr>
            <a:spLocks noChangeArrowheads="1"/>
          </p:cNvSpPr>
          <p:nvPr/>
        </p:nvSpPr>
        <p:spPr bwMode="auto">
          <a:xfrm>
            <a:off x="32004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4" name="AutoShape 18"/>
          <p:cNvSpPr>
            <a:spLocks noChangeArrowheads="1"/>
          </p:cNvSpPr>
          <p:nvPr/>
        </p:nvSpPr>
        <p:spPr bwMode="auto">
          <a:xfrm>
            <a:off x="23622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5" name="AutoShape 19"/>
          <p:cNvSpPr>
            <a:spLocks noChangeArrowheads="1"/>
          </p:cNvSpPr>
          <p:nvPr/>
        </p:nvSpPr>
        <p:spPr bwMode="auto">
          <a:xfrm>
            <a:off x="13716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6" name="AutoShape 20"/>
          <p:cNvSpPr>
            <a:spLocks noChangeArrowheads="1"/>
          </p:cNvSpPr>
          <p:nvPr/>
        </p:nvSpPr>
        <p:spPr bwMode="auto">
          <a:xfrm>
            <a:off x="23622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Times New Roman" charset="0"/>
            </a:endParaRPr>
          </a:p>
        </p:txBody>
      </p:sp>
      <p:sp>
        <p:nvSpPr>
          <p:cNvPr id="14357" name="AutoShape 21"/>
          <p:cNvSpPr>
            <a:spLocks noChangeArrowheads="1"/>
          </p:cNvSpPr>
          <p:nvPr/>
        </p:nvSpPr>
        <p:spPr bwMode="auto">
          <a:xfrm>
            <a:off x="32004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8" name="AutoShape 22"/>
          <p:cNvSpPr>
            <a:spLocks noChangeArrowheads="1"/>
          </p:cNvSpPr>
          <p:nvPr/>
        </p:nvSpPr>
        <p:spPr bwMode="auto">
          <a:xfrm>
            <a:off x="41148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59" name="AutoShape 23"/>
          <p:cNvSpPr>
            <a:spLocks noChangeArrowheads="1"/>
          </p:cNvSpPr>
          <p:nvPr/>
        </p:nvSpPr>
        <p:spPr bwMode="auto">
          <a:xfrm>
            <a:off x="49530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0" name="AutoShape 24"/>
          <p:cNvSpPr>
            <a:spLocks noChangeArrowheads="1"/>
          </p:cNvSpPr>
          <p:nvPr/>
        </p:nvSpPr>
        <p:spPr bwMode="auto">
          <a:xfrm>
            <a:off x="49530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1" name="AutoShape 25"/>
          <p:cNvSpPr>
            <a:spLocks noChangeArrowheads="1"/>
          </p:cNvSpPr>
          <p:nvPr/>
        </p:nvSpPr>
        <p:spPr bwMode="auto">
          <a:xfrm>
            <a:off x="5791200" y="30480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2" name="AutoShape 26"/>
          <p:cNvSpPr>
            <a:spLocks noChangeArrowheads="1"/>
          </p:cNvSpPr>
          <p:nvPr/>
        </p:nvSpPr>
        <p:spPr bwMode="auto">
          <a:xfrm>
            <a:off x="5791200" y="40386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3" name="Text Box 27"/>
          <p:cNvSpPr txBox="1">
            <a:spLocks noChangeArrowheads="1"/>
          </p:cNvSpPr>
          <p:nvPr/>
        </p:nvSpPr>
        <p:spPr bwMode="auto">
          <a:xfrm>
            <a:off x="6781800" y="2819400"/>
            <a:ext cx="1905000" cy="20066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a:latin typeface="Verdana" charset="0"/>
                <a:cs typeface="Times New Roman" charset="0"/>
              </a:rPr>
              <a:t>If demand slows down, the firm can reduce its variable factors – in this example it reduces its labour and capital but again, land is the factor which stays fixed.</a:t>
            </a:r>
          </a:p>
        </p:txBody>
      </p:sp>
      <p:sp>
        <p:nvSpPr>
          <p:cNvPr id="14364" name="AutoShape 28"/>
          <p:cNvSpPr>
            <a:spLocks noChangeArrowheads="1"/>
          </p:cNvSpPr>
          <p:nvPr/>
        </p:nvSpPr>
        <p:spPr bwMode="auto">
          <a:xfrm>
            <a:off x="2362200" y="48006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5" name="AutoShape 29"/>
          <p:cNvSpPr>
            <a:spLocks noChangeArrowheads="1"/>
          </p:cNvSpPr>
          <p:nvPr/>
        </p:nvSpPr>
        <p:spPr bwMode="auto">
          <a:xfrm>
            <a:off x="3276600" y="48006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6" name="AutoShape 30"/>
          <p:cNvSpPr>
            <a:spLocks noChangeArrowheads="1"/>
          </p:cNvSpPr>
          <p:nvPr/>
        </p:nvSpPr>
        <p:spPr bwMode="auto">
          <a:xfrm>
            <a:off x="4191000" y="48006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7" name="AutoShape 31"/>
          <p:cNvSpPr>
            <a:spLocks noChangeArrowheads="1"/>
          </p:cNvSpPr>
          <p:nvPr/>
        </p:nvSpPr>
        <p:spPr bwMode="auto">
          <a:xfrm>
            <a:off x="5029200" y="4800600"/>
            <a:ext cx="381000" cy="381000"/>
          </a:xfrm>
          <a:prstGeom prst="smileyFace">
            <a:avLst>
              <a:gd name="adj" fmla="val -3125"/>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8" name="AutoShape 32"/>
          <p:cNvSpPr>
            <a:spLocks noChangeArrowheads="1"/>
          </p:cNvSpPr>
          <p:nvPr/>
        </p:nvSpPr>
        <p:spPr bwMode="auto">
          <a:xfrm>
            <a:off x="2286000" y="52578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69" name="AutoShape 33"/>
          <p:cNvSpPr>
            <a:spLocks noChangeArrowheads="1"/>
          </p:cNvSpPr>
          <p:nvPr/>
        </p:nvSpPr>
        <p:spPr bwMode="auto">
          <a:xfrm>
            <a:off x="3200400" y="52578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70" name="AutoShape 34"/>
          <p:cNvSpPr>
            <a:spLocks noChangeArrowheads="1"/>
          </p:cNvSpPr>
          <p:nvPr/>
        </p:nvSpPr>
        <p:spPr bwMode="auto">
          <a:xfrm>
            <a:off x="4114800" y="52578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Times New Roman" charset="0"/>
            </a:endParaRPr>
          </a:p>
        </p:txBody>
      </p:sp>
      <p:sp>
        <p:nvSpPr>
          <p:cNvPr id="14371" name="AutoShape 35"/>
          <p:cNvSpPr>
            <a:spLocks noChangeArrowheads="1"/>
          </p:cNvSpPr>
          <p:nvPr/>
        </p:nvSpPr>
        <p:spPr bwMode="auto">
          <a:xfrm>
            <a:off x="4953000" y="52578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4372" name="AutoShape 36"/>
          <p:cNvSpPr>
            <a:spLocks noChangeArrowheads="1"/>
          </p:cNvSpPr>
          <p:nvPr/>
        </p:nvSpPr>
        <p:spPr bwMode="auto">
          <a:xfrm>
            <a:off x="1371600" y="52578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extLst>
      <p:ext uri="{BB962C8B-B14F-4D97-AF65-F5344CB8AC3E}">
        <p14:creationId xmlns:p14="http://schemas.microsoft.com/office/powerpoint/2010/main" val="33080528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63"/>
                                        </p:tgtEl>
                                        <p:attrNameLst>
                                          <p:attrName>style.visibility</p:attrName>
                                        </p:attrNameLst>
                                      </p:cBhvr>
                                      <p:to>
                                        <p:strVal val="visible"/>
                                      </p:to>
                                    </p:set>
                                    <p:animEffect transition="in" filter="dissolve">
                                      <p:cBhvr>
                                        <p:cTn id="7" dur="500"/>
                                        <p:tgtEl>
                                          <p:spTgt spid="14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8" name="Rectangle 38"/>
          <p:cNvSpPr>
            <a:spLocks noChangeArrowheads="1"/>
          </p:cNvSpPr>
          <p:nvPr/>
        </p:nvSpPr>
        <p:spPr bwMode="auto">
          <a:xfrm>
            <a:off x="762000" y="1219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GB" sz="3600" dirty="0">
                <a:solidFill>
                  <a:srgbClr val="FFFFFF"/>
                </a:solidFill>
                <a:latin typeface="Verdana" charset="0"/>
                <a:cs typeface="Times New Roman" charset="0"/>
              </a:rPr>
              <a:t>Analysis of Production Function:</a:t>
            </a:r>
            <a:br>
              <a:rPr lang="en-GB" sz="3600" dirty="0">
                <a:solidFill>
                  <a:srgbClr val="FFFFFF"/>
                </a:solidFill>
                <a:latin typeface="Verdana" charset="0"/>
                <a:cs typeface="Times New Roman" charset="0"/>
              </a:rPr>
            </a:br>
            <a:r>
              <a:rPr lang="en-GB" sz="3600" dirty="0">
                <a:solidFill>
                  <a:srgbClr val="FFFFFF"/>
                </a:solidFill>
                <a:latin typeface="Verdana" charset="0"/>
                <a:cs typeface="Times New Roman" charset="0"/>
              </a:rPr>
              <a:t>Short Run</a:t>
            </a:r>
          </a:p>
        </p:txBody>
      </p:sp>
      <p:sp>
        <p:nvSpPr>
          <p:cNvPr id="15399" name="Rectangle 39"/>
          <p:cNvSpPr>
            <a:spLocks noChangeArrowheads="1"/>
          </p:cNvSpPr>
          <p:nvPr/>
        </p:nvSpPr>
        <p:spPr bwMode="auto">
          <a:xfrm>
            <a:off x="1143000" y="2590800"/>
            <a:ext cx="4648200" cy="3200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0" name="AutoShape 40"/>
          <p:cNvSpPr>
            <a:spLocks noChangeArrowheads="1"/>
          </p:cNvSpPr>
          <p:nvPr/>
        </p:nvSpPr>
        <p:spPr bwMode="auto">
          <a:xfrm>
            <a:off x="14478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1" name="AutoShape 41"/>
          <p:cNvSpPr>
            <a:spLocks noChangeArrowheads="1"/>
          </p:cNvSpPr>
          <p:nvPr/>
        </p:nvSpPr>
        <p:spPr bwMode="auto">
          <a:xfrm>
            <a:off x="13716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2" name="AutoShape 42"/>
          <p:cNvSpPr>
            <a:spLocks noChangeArrowheads="1"/>
          </p:cNvSpPr>
          <p:nvPr/>
        </p:nvSpPr>
        <p:spPr bwMode="auto">
          <a:xfrm>
            <a:off x="49530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4" name="AutoShape 44"/>
          <p:cNvSpPr>
            <a:spLocks noChangeArrowheads="1"/>
          </p:cNvSpPr>
          <p:nvPr/>
        </p:nvSpPr>
        <p:spPr bwMode="auto">
          <a:xfrm>
            <a:off x="41910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5" name="AutoShape 45"/>
          <p:cNvSpPr>
            <a:spLocks noChangeArrowheads="1"/>
          </p:cNvSpPr>
          <p:nvPr/>
        </p:nvSpPr>
        <p:spPr bwMode="auto">
          <a:xfrm>
            <a:off x="32766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6" name="AutoShape 46"/>
          <p:cNvSpPr>
            <a:spLocks noChangeArrowheads="1"/>
          </p:cNvSpPr>
          <p:nvPr/>
        </p:nvSpPr>
        <p:spPr bwMode="auto">
          <a:xfrm>
            <a:off x="24384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7" name="AutoShape 47"/>
          <p:cNvSpPr>
            <a:spLocks noChangeArrowheads="1"/>
          </p:cNvSpPr>
          <p:nvPr/>
        </p:nvSpPr>
        <p:spPr bwMode="auto">
          <a:xfrm>
            <a:off x="1447800" y="38100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8" name="AutoShape 48"/>
          <p:cNvSpPr>
            <a:spLocks noChangeArrowheads="1"/>
          </p:cNvSpPr>
          <p:nvPr/>
        </p:nvSpPr>
        <p:spPr bwMode="auto">
          <a:xfrm>
            <a:off x="24384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09" name="AutoShape 49"/>
          <p:cNvSpPr>
            <a:spLocks noChangeArrowheads="1"/>
          </p:cNvSpPr>
          <p:nvPr/>
        </p:nvSpPr>
        <p:spPr bwMode="auto">
          <a:xfrm>
            <a:off x="32766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0" name="AutoShape 50"/>
          <p:cNvSpPr>
            <a:spLocks noChangeArrowheads="1"/>
          </p:cNvSpPr>
          <p:nvPr/>
        </p:nvSpPr>
        <p:spPr bwMode="auto">
          <a:xfrm>
            <a:off x="41910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1" name="AutoShape 51"/>
          <p:cNvSpPr>
            <a:spLocks noChangeArrowheads="1"/>
          </p:cNvSpPr>
          <p:nvPr/>
        </p:nvSpPr>
        <p:spPr bwMode="auto">
          <a:xfrm>
            <a:off x="5029200" y="2819400"/>
            <a:ext cx="381000" cy="38100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2" name="AutoShape 52"/>
          <p:cNvSpPr>
            <a:spLocks noChangeArrowheads="1"/>
          </p:cNvSpPr>
          <p:nvPr/>
        </p:nvSpPr>
        <p:spPr bwMode="auto">
          <a:xfrm>
            <a:off x="41148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3" name="AutoShape 53"/>
          <p:cNvSpPr>
            <a:spLocks noChangeArrowheads="1"/>
          </p:cNvSpPr>
          <p:nvPr/>
        </p:nvSpPr>
        <p:spPr bwMode="auto">
          <a:xfrm>
            <a:off x="32004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4" name="AutoShape 54"/>
          <p:cNvSpPr>
            <a:spLocks noChangeArrowheads="1"/>
          </p:cNvSpPr>
          <p:nvPr/>
        </p:nvSpPr>
        <p:spPr bwMode="auto">
          <a:xfrm>
            <a:off x="23622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5" name="AutoShape 55"/>
          <p:cNvSpPr>
            <a:spLocks noChangeArrowheads="1"/>
          </p:cNvSpPr>
          <p:nvPr/>
        </p:nvSpPr>
        <p:spPr bwMode="auto">
          <a:xfrm>
            <a:off x="13716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6" name="AutoShape 56"/>
          <p:cNvSpPr>
            <a:spLocks noChangeArrowheads="1"/>
          </p:cNvSpPr>
          <p:nvPr/>
        </p:nvSpPr>
        <p:spPr bwMode="auto">
          <a:xfrm>
            <a:off x="23622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Times New Roman" charset="0"/>
            </a:endParaRPr>
          </a:p>
        </p:txBody>
      </p:sp>
      <p:sp>
        <p:nvSpPr>
          <p:cNvPr id="15417" name="AutoShape 57"/>
          <p:cNvSpPr>
            <a:spLocks noChangeArrowheads="1"/>
          </p:cNvSpPr>
          <p:nvPr/>
        </p:nvSpPr>
        <p:spPr bwMode="auto">
          <a:xfrm>
            <a:off x="32004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8" name="AutoShape 58"/>
          <p:cNvSpPr>
            <a:spLocks noChangeArrowheads="1"/>
          </p:cNvSpPr>
          <p:nvPr/>
        </p:nvSpPr>
        <p:spPr bwMode="auto">
          <a:xfrm>
            <a:off x="41148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19" name="AutoShape 59"/>
          <p:cNvSpPr>
            <a:spLocks noChangeArrowheads="1"/>
          </p:cNvSpPr>
          <p:nvPr/>
        </p:nvSpPr>
        <p:spPr bwMode="auto">
          <a:xfrm>
            <a:off x="4953000" y="32766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20" name="AutoShape 60"/>
          <p:cNvSpPr>
            <a:spLocks noChangeArrowheads="1"/>
          </p:cNvSpPr>
          <p:nvPr/>
        </p:nvSpPr>
        <p:spPr bwMode="auto">
          <a:xfrm>
            <a:off x="4953000" y="4267200"/>
            <a:ext cx="533400" cy="38100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21" name="AutoShape 61"/>
          <p:cNvSpPr>
            <a:spLocks noChangeArrowheads="1"/>
          </p:cNvSpPr>
          <p:nvPr/>
        </p:nvSpPr>
        <p:spPr bwMode="auto">
          <a:xfrm>
            <a:off x="5791200" y="30480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22" name="AutoShape 62"/>
          <p:cNvSpPr>
            <a:spLocks noChangeArrowheads="1"/>
          </p:cNvSpPr>
          <p:nvPr/>
        </p:nvSpPr>
        <p:spPr bwMode="auto">
          <a:xfrm>
            <a:off x="5791200" y="4038600"/>
            <a:ext cx="8382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15423" name="Text Box 63"/>
          <p:cNvSpPr txBox="1">
            <a:spLocks noChangeArrowheads="1"/>
          </p:cNvSpPr>
          <p:nvPr/>
        </p:nvSpPr>
        <p:spPr bwMode="auto">
          <a:xfrm>
            <a:off x="6781800" y="2819400"/>
            <a:ext cx="1905000" cy="22193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400">
                <a:latin typeface="Verdana" charset="0"/>
                <a:cs typeface="Times New Roman" charset="0"/>
              </a:rPr>
              <a:t>If demand slows down, the firm can reduce its variable factors – in this example, it reduces its labour and capital but again, land is the factor which stays fixed.</a:t>
            </a:r>
          </a:p>
        </p:txBody>
      </p:sp>
    </p:spTree>
    <p:extLst>
      <p:ext uri="{BB962C8B-B14F-4D97-AF65-F5344CB8AC3E}">
        <p14:creationId xmlns:p14="http://schemas.microsoft.com/office/powerpoint/2010/main" val="3963612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62871"/>
            <a:ext cx="7716837" cy="1447800"/>
          </a:xfrm>
        </p:spPr>
        <p:txBody>
          <a:bodyPr/>
          <a:lstStyle/>
          <a:p>
            <a:r>
              <a:rPr lang="en-US" sz="4000" dirty="0" smtClean="0"/>
              <a:t>Mnemonic for implicit and explicit costs:  WIRP</a:t>
            </a:r>
            <a:endParaRPr lang="en-US" sz="4000" dirty="0"/>
          </a:p>
        </p:txBody>
      </p:sp>
      <p:sp>
        <p:nvSpPr>
          <p:cNvPr id="3" name="Content Placeholder 2"/>
          <p:cNvSpPr>
            <a:spLocks noGrp="1"/>
          </p:cNvSpPr>
          <p:nvPr>
            <p:ph idx="1"/>
          </p:nvPr>
        </p:nvSpPr>
        <p:spPr>
          <a:xfrm>
            <a:off x="712788" y="2710671"/>
            <a:ext cx="7716838" cy="3980815"/>
          </a:xfrm>
        </p:spPr>
        <p:txBody>
          <a:bodyPr>
            <a:noAutofit/>
          </a:bodyPr>
          <a:lstStyle/>
          <a:p>
            <a:r>
              <a:rPr lang="en-US" sz="2500" b="1" dirty="0" smtClean="0">
                <a:solidFill>
                  <a:srgbClr val="FFFF00"/>
                </a:solidFill>
              </a:rPr>
              <a:t>W</a:t>
            </a:r>
            <a:r>
              <a:rPr lang="en-US" sz="2500" dirty="0" smtClean="0"/>
              <a:t> </a:t>
            </a:r>
            <a:r>
              <a:rPr lang="en-US" sz="2500" dirty="0" smtClean="0">
                <a:solidFill>
                  <a:srgbClr val="000000"/>
                </a:solidFill>
              </a:rPr>
              <a:t>– Wages are the monetary payments for labor </a:t>
            </a:r>
            <a:r>
              <a:rPr lang="en-US" sz="2500" dirty="0" smtClean="0">
                <a:solidFill>
                  <a:schemeClr val="tx1"/>
                </a:solidFill>
              </a:rPr>
              <a:t>(explicit)</a:t>
            </a:r>
          </a:p>
          <a:p>
            <a:r>
              <a:rPr lang="en-US" sz="2500" b="1" dirty="0" smtClean="0">
                <a:solidFill>
                  <a:srgbClr val="FFFF00"/>
                </a:solidFill>
              </a:rPr>
              <a:t>I</a:t>
            </a:r>
            <a:r>
              <a:rPr lang="en-US" sz="2500" dirty="0" smtClean="0"/>
              <a:t> </a:t>
            </a:r>
            <a:r>
              <a:rPr lang="en-US" sz="2500" dirty="0" smtClean="0">
                <a:solidFill>
                  <a:srgbClr val="000000"/>
                </a:solidFill>
              </a:rPr>
              <a:t>– Interest cost for firms’ use of capital (explicit)</a:t>
            </a:r>
          </a:p>
          <a:p>
            <a:r>
              <a:rPr lang="en-US" sz="2500" b="1" dirty="0" smtClean="0">
                <a:solidFill>
                  <a:srgbClr val="FFFF00"/>
                </a:solidFill>
              </a:rPr>
              <a:t>R</a:t>
            </a:r>
            <a:r>
              <a:rPr lang="en-US" sz="2500" dirty="0" smtClean="0"/>
              <a:t> </a:t>
            </a:r>
            <a:r>
              <a:rPr lang="en-US" sz="2500" dirty="0" smtClean="0">
                <a:solidFill>
                  <a:srgbClr val="000000"/>
                </a:solidFill>
              </a:rPr>
              <a:t>– Rent cost of land resources (explicit)</a:t>
            </a:r>
          </a:p>
          <a:p>
            <a:r>
              <a:rPr lang="en-US" sz="2500" b="1" dirty="0" smtClean="0">
                <a:solidFill>
                  <a:srgbClr val="FFFF00"/>
                </a:solidFill>
              </a:rPr>
              <a:t>P</a:t>
            </a:r>
            <a:r>
              <a:rPr lang="en-US" sz="2500" dirty="0" smtClean="0">
                <a:solidFill>
                  <a:srgbClr val="000000"/>
                </a:solidFill>
              </a:rPr>
              <a:t> – Profit or normal profit; cost an entrepreneur must cover in order to remain in business (implicit)</a:t>
            </a:r>
            <a:endParaRPr lang="en-US" sz="2500" dirty="0">
              <a:solidFill>
                <a:srgbClr val="000000"/>
              </a:solidFill>
            </a:endParaRPr>
          </a:p>
        </p:txBody>
      </p:sp>
    </p:spTree>
    <p:extLst>
      <p:ext uri="{BB962C8B-B14F-4D97-AF65-F5344CB8AC3E}">
        <p14:creationId xmlns:p14="http://schemas.microsoft.com/office/powerpoint/2010/main" val="100311951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7.2  Production in the short run:</a:t>
            </a:r>
            <a:endParaRPr lang="en-US" dirty="0"/>
          </a:p>
        </p:txBody>
      </p:sp>
      <p:sp>
        <p:nvSpPr>
          <p:cNvPr id="3" name="Subtitle 2"/>
          <p:cNvSpPr>
            <a:spLocks noGrp="1"/>
          </p:cNvSpPr>
          <p:nvPr>
            <p:ph type="subTitle" idx="1"/>
          </p:nvPr>
        </p:nvSpPr>
        <p:spPr/>
        <p:txBody>
          <a:bodyPr/>
          <a:lstStyle/>
          <a:p>
            <a:r>
              <a:rPr lang="en-US" dirty="0" smtClean="0"/>
              <a:t>Law of diminishing marginal returns</a:t>
            </a:r>
            <a:endParaRPr lang="en-US" dirty="0"/>
          </a:p>
        </p:txBody>
      </p:sp>
    </p:spTree>
    <p:extLst>
      <p:ext uri="{BB962C8B-B14F-4D97-AF65-F5344CB8AC3E}">
        <p14:creationId xmlns:p14="http://schemas.microsoft.com/office/powerpoint/2010/main" val="3121869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run example: </a:t>
            </a:r>
            <a:br>
              <a:rPr lang="en-US" dirty="0" smtClean="0"/>
            </a:br>
            <a:r>
              <a:rPr lang="en-US" dirty="0" smtClean="0"/>
              <a:t>Krispy Kreme</a:t>
            </a:r>
            <a:endParaRPr lang="en-US" dirty="0"/>
          </a:p>
        </p:txBody>
      </p:sp>
      <p:sp>
        <p:nvSpPr>
          <p:cNvPr id="3" name="Content Placeholder 2"/>
          <p:cNvSpPr>
            <a:spLocks noGrp="1"/>
          </p:cNvSpPr>
          <p:nvPr>
            <p:ph idx="1"/>
          </p:nvPr>
        </p:nvSpPr>
        <p:spPr>
          <a:xfrm>
            <a:off x="712788" y="2819400"/>
            <a:ext cx="7716838" cy="3794640"/>
          </a:xfrm>
        </p:spPr>
        <p:txBody>
          <a:bodyPr>
            <a:normAutofit/>
          </a:bodyPr>
          <a:lstStyle/>
          <a:p>
            <a:r>
              <a:rPr lang="en-US" dirty="0">
                <a:hlinkClick r:id="rId2"/>
              </a:rPr>
              <a:t>http://www.youtube.com/watch?v=</a:t>
            </a:r>
            <a:r>
              <a:rPr lang="en-US" dirty="0" smtClean="0">
                <a:hlinkClick r:id="rId2"/>
              </a:rPr>
              <a:t>5BguBfiP5TY</a:t>
            </a:r>
            <a:endParaRPr lang="en-US" dirty="0" smtClean="0"/>
          </a:p>
          <a:p>
            <a:r>
              <a:rPr lang="en-US" sz="2600" dirty="0" smtClean="0">
                <a:solidFill>
                  <a:schemeClr val="tx1"/>
                </a:solidFill>
              </a:rPr>
              <a:t>Productivity is defined as the amount of output attributable to a unit of input</a:t>
            </a:r>
          </a:p>
          <a:p>
            <a:r>
              <a:rPr lang="en-US" sz="2600" dirty="0" smtClean="0">
                <a:solidFill>
                  <a:schemeClr val="tx1"/>
                </a:solidFill>
              </a:rPr>
              <a:t>Highly productive resources result in lower costs for firms</a:t>
            </a:r>
          </a:p>
          <a:p>
            <a:r>
              <a:rPr lang="en-US" sz="2600" dirty="0" smtClean="0">
                <a:solidFill>
                  <a:schemeClr val="tx1"/>
                </a:solidFill>
              </a:rPr>
              <a:t>Firms wishes to maximize the productivity of its resources in order to minimize its costs</a:t>
            </a:r>
            <a:endParaRPr lang="en-US" sz="2600" dirty="0">
              <a:solidFill>
                <a:schemeClr val="tx1"/>
              </a:solidFill>
            </a:endParaRPr>
          </a:p>
        </p:txBody>
      </p:sp>
    </p:spTree>
    <p:extLst>
      <p:ext uri="{BB962C8B-B14F-4D97-AF65-F5344CB8AC3E}">
        <p14:creationId xmlns:p14="http://schemas.microsoft.com/office/powerpoint/2010/main" val="31150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t>Law of diminishing returns</a:t>
            </a:r>
            <a:endParaRPr lang="en-US" sz="4300" dirty="0"/>
          </a:p>
        </p:txBody>
      </p:sp>
      <p:sp>
        <p:nvSpPr>
          <p:cNvPr id="3" name="Content Placeholder 2"/>
          <p:cNvSpPr>
            <a:spLocks noGrp="1"/>
          </p:cNvSpPr>
          <p:nvPr>
            <p:ph idx="1"/>
          </p:nvPr>
        </p:nvSpPr>
        <p:spPr>
          <a:xfrm>
            <a:off x="712788" y="2819400"/>
            <a:ext cx="7716838" cy="3818450"/>
          </a:xfrm>
        </p:spPr>
        <p:txBody>
          <a:bodyPr>
            <a:noAutofit/>
          </a:bodyPr>
          <a:lstStyle/>
          <a:p>
            <a:r>
              <a:rPr lang="en-US" sz="2600" dirty="0" smtClean="0">
                <a:solidFill>
                  <a:schemeClr val="tx1"/>
                </a:solidFill>
              </a:rPr>
              <a:t>As more and more of a variable resource (typically labor) is added to fixed resources (capital and land), beyond a certain point the productivity of additional units of the variable resource declines.</a:t>
            </a:r>
          </a:p>
          <a:p>
            <a:r>
              <a:rPr lang="en-US" sz="2600" dirty="0" smtClean="0">
                <a:solidFill>
                  <a:schemeClr val="tx1"/>
                </a:solidFill>
              </a:rPr>
              <a:t>Because the amount of capital is fixed, more workers find it harder to continually add to the firm’s output, so they become less productive.</a:t>
            </a:r>
            <a:endParaRPr lang="en-US" sz="2600" dirty="0">
              <a:solidFill>
                <a:schemeClr val="tx1"/>
              </a:solidFill>
            </a:endParaRPr>
          </a:p>
        </p:txBody>
      </p:sp>
    </p:spTree>
    <p:extLst>
      <p:ext uri="{BB962C8B-B14F-4D97-AF65-F5344CB8AC3E}">
        <p14:creationId xmlns:p14="http://schemas.microsoft.com/office/powerpoint/2010/main" val="2817426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31944"/>
            <a:ext cx="7772400" cy="1526914"/>
          </a:xfrm>
        </p:spPr>
        <p:txBody>
          <a:bodyPr>
            <a:spAutoFit/>
          </a:bodyPr>
          <a:lstStyle/>
          <a:p>
            <a:pPr eaLnBrk="1" hangingPunct="1">
              <a:defRPr/>
            </a:pPr>
            <a:r>
              <a:rPr lang="en-GB" dirty="0" smtClean="0">
                <a:solidFill>
                  <a:srgbClr val="000000"/>
                </a:solidFill>
              </a:rPr>
              <a:t>The Theory of the Firm</a:t>
            </a:r>
            <a:br>
              <a:rPr lang="en-GB" dirty="0" smtClean="0">
                <a:solidFill>
                  <a:srgbClr val="000000"/>
                </a:solidFill>
              </a:rPr>
            </a:br>
            <a:endParaRPr lang="en-GB" dirty="0" smtClean="0">
              <a:solidFill>
                <a:srgbClr val="000000"/>
              </a:solidFill>
            </a:endParaRPr>
          </a:p>
        </p:txBody>
      </p:sp>
      <p:pic>
        <p:nvPicPr>
          <p:cNvPr id="5122" name="Picture 7" descr="t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7363"/>
            <a:ext cx="62261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95161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run production</a:t>
            </a:r>
            <a:endParaRPr lang="en-US" dirty="0"/>
          </a:p>
        </p:txBody>
      </p:sp>
      <p:sp>
        <p:nvSpPr>
          <p:cNvPr id="3" name="Content Placeholder 2"/>
          <p:cNvSpPr>
            <a:spLocks noGrp="1"/>
          </p:cNvSpPr>
          <p:nvPr>
            <p:ph idx="1"/>
          </p:nvPr>
        </p:nvSpPr>
        <p:spPr>
          <a:xfrm>
            <a:off x="712788" y="2819399"/>
            <a:ext cx="7716838" cy="3887577"/>
          </a:xfrm>
        </p:spPr>
        <p:txBody>
          <a:bodyPr>
            <a:noAutofit/>
          </a:bodyPr>
          <a:lstStyle/>
          <a:p>
            <a:r>
              <a:rPr lang="en-US" sz="3000" dirty="0" smtClean="0">
                <a:solidFill>
                  <a:srgbClr val="FFFF00"/>
                </a:solidFill>
              </a:rPr>
              <a:t>TP</a:t>
            </a:r>
            <a:r>
              <a:rPr lang="en-US" sz="3000" dirty="0" smtClean="0">
                <a:solidFill>
                  <a:srgbClr val="000000"/>
                </a:solidFill>
              </a:rPr>
              <a:t> – Total Product (total output per hour)</a:t>
            </a:r>
          </a:p>
          <a:p>
            <a:r>
              <a:rPr lang="en-US" sz="3000" dirty="0" smtClean="0">
                <a:solidFill>
                  <a:srgbClr val="FFFF00"/>
                </a:solidFill>
              </a:rPr>
              <a:t>MP</a:t>
            </a:r>
            <a:r>
              <a:rPr lang="en-US" sz="3000" dirty="0" smtClean="0">
                <a:solidFill>
                  <a:srgbClr val="000000"/>
                </a:solidFill>
              </a:rPr>
              <a:t> – Marginal Product (change in total product attributable to the last worker hired)</a:t>
            </a:r>
          </a:p>
          <a:p>
            <a:r>
              <a:rPr lang="en-US" sz="3000" dirty="0" smtClean="0">
                <a:solidFill>
                  <a:srgbClr val="FFFF00"/>
                </a:solidFill>
              </a:rPr>
              <a:t>AP</a:t>
            </a:r>
            <a:r>
              <a:rPr lang="en-US" sz="3000" dirty="0" smtClean="0">
                <a:solidFill>
                  <a:srgbClr val="000000"/>
                </a:solidFill>
              </a:rPr>
              <a:t> – Average Product (output per worker)</a:t>
            </a:r>
            <a:endParaRPr lang="en-US" sz="3000" dirty="0">
              <a:solidFill>
                <a:srgbClr val="000000"/>
              </a:solidFill>
            </a:endParaRPr>
          </a:p>
        </p:txBody>
      </p:sp>
    </p:spTree>
    <p:extLst>
      <p:ext uri="{BB962C8B-B14F-4D97-AF65-F5344CB8AC3E}">
        <p14:creationId xmlns:p14="http://schemas.microsoft.com/office/powerpoint/2010/main" val="14053118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871538" y="4354056"/>
            <a:ext cx="59690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4800" b="1" dirty="0">
                <a:solidFill>
                  <a:srgbClr val="CC0000"/>
                </a:solidFill>
                <a:cs typeface="+mn-cs"/>
              </a:rPr>
              <a:t>Average Product (AP)</a:t>
            </a:r>
          </a:p>
        </p:txBody>
      </p:sp>
      <p:sp>
        <p:nvSpPr>
          <p:cNvPr id="108555" name="Rectangle 11"/>
          <p:cNvSpPr>
            <a:spLocks noChangeArrowheads="1"/>
          </p:cNvSpPr>
          <p:nvPr/>
        </p:nvSpPr>
        <p:spPr bwMode="auto">
          <a:xfrm>
            <a:off x="732142" y="1542398"/>
            <a:ext cx="6378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4800" b="1" dirty="0">
                <a:solidFill>
                  <a:srgbClr val="CC0000"/>
                </a:solidFill>
                <a:cs typeface="+mn-cs"/>
              </a:rPr>
              <a:t>Total Product (TP)</a:t>
            </a:r>
          </a:p>
          <a:p>
            <a:pPr eaLnBrk="0" hangingPunct="0">
              <a:defRPr/>
            </a:pPr>
            <a:r>
              <a:rPr lang="en-US" sz="4800" b="1" dirty="0">
                <a:solidFill>
                  <a:srgbClr val="CC0000"/>
                </a:solidFill>
                <a:cs typeface="+mn-cs"/>
              </a:rPr>
              <a:t>Marginal Product (MP)</a:t>
            </a:r>
          </a:p>
        </p:txBody>
      </p:sp>
      <p:sp>
        <p:nvSpPr>
          <p:cNvPr id="108558" name="Rectangle 14"/>
          <p:cNvSpPr>
            <a:spLocks noChangeArrowheads="1"/>
          </p:cNvSpPr>
          <p:nvPr/>
        </p:nvSpPr>
        <p:spPr bwMode="auto">
          <a:xfrm>
            <a:off x="871538" y="80963"/>
            <a:ext cx="7162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4200" b="1" dirty="0">
                <a:solidFill>
                  <a:srgbClr val="000099"/>
                </a:solidFill>
                <a:cs typeface="+mn-cs"/>
              </a:rPr>
              <a:t>SHORT-RUN PRODUCTION</a:t>
            </a:r>
          </a:p>
          <a:p>
            <a:pPr algn="ctr" eaLnBrk="0" hangingPunct="0">
              <a:defRPr/>
            </a:pPr>
            <a:r>
              <a:rPr lang="en-US" sz="4200" b="1" dirty="0">
                <a:solidFill>
                  <a:srgbClr val="000099"/>
                </a:solidFill>
                <a:cs typeface="+mn-cs"/>
              </a:rPr>
              <a:t>RELATIONSHIPS </a:t>
            </a:r>
          </a:p>
        </p:txBody>
      </p:sp>
      <p:grpSp>
        <p:nvGrpSpPr>
          <p:cNvPr id="108564" name="Group 20"/>
          <p:cNvGrpSpPr>
            <a:grpSpLocks/>
          </p:cNvGrpSpPr>
          <p:nvPr/>
        </p:nvGrpSpPr>
        <p:grpSpPr bwMode="auto">
          <a:xfrm>
            <a:off x="871538" y="3094973"/>
            <a:ext cx="8248650" cy="1141413"/>
            <a:chOff x="549" y="1840"/>
            <a:chExt cx="5196" cy="719"/>
          </a:xfrm>
        </p:grpSpPr>
        <p:sp>
          <p:nvSpPr>
            <p:cNvPr id="108559" name="Rectangle 15"/>
            <p:cNvSpPr>
              <a:spLocks noChangeArrowheads="1"/>
            </p:cNvSpPr>
            <p:nvPr/>
          </p:nvSpPr>
          <p:spPr bwMode="auto">
            <a:xfrm>
              <a:off x="549" y="2021"/>
              <a:ext cx="247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3200" b="1" dirty="0">
                  <a:solidFill>
                    <a:srgbClr val="000000"/>
                  </a:solidFill>
                  <a:cs typeface="+mn-cs"/>
                </a:rPr>
                <a:t>Marginal Product =</a:t>
              </a:r>
            </a:p>
          </p:txBody>
        </p:sp>
        <p:grpSp>
          <p:nvGrpSpPr>
            <p:cNvPr id="9228" name="Group 19"/>
            <p:cNvGrpSpPr>
              <a:grpSpLocks/>
            </p:cNvGrpSpPr>
            <p:nvPr/>
          </p:nvGrpSpPr>
          <p:grpSpPr bwMode="auto">
            <a:xfrm>
              <a:off x="2927" y="1840"/>
              <a:ext cx="2818" cy="719"/>
              <a:chOff x="2927" y="1840"/>
              <a:chExt cx="2818" cy="719"/>
            </a:xfrm>
          </p:grpSpPr>
          <p:sp>
            <p:nvSpPr>
              <p:cNvPr id="108560" name="Rectangle 16"/>
              <p:cNvSpPr>
                <a:spLocks noChangeArrowheads="1"/>
              </p:cNvSpPr>
              <p:nvPr/>
            </p:nvSpPr>
            <p:spPr bwMode="auto">
              <a:xfrm>
                <a:off x="2927" y="1840"/>
                <a:ext cx="281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eaLnBrk="0" hangingPunct="0">
                  <a:defRPr/>
                </a:pPr>
                <a:r>
                  <a:rPr lang="en-US" sz="2700" b="1" dirty="0">
                    <a:solidFill>
                      <a:srgbClr val="000000"/>
                    </a:solidFill>
                    <a:cs typeface="+mn-cs"/>
                  </a:rPr>
                  <a:t>Change in Total Product</a:t>
                </a:r>
              </a:p>
            </p:txBody>
          </p:sp>
          <p:sp>
            <p:nvSpPr>
              <p:cNvPr id="108561" name="Line 17"/>
              <p:cNvSpPr>
                <a:spLocks noChangeShapeType="1"/>
              </p:cNvSpPr>
              <p:nvPr/>
            </p:nvSpPr>
            <p:spPr bwMode="auto">
              <a:xfrm>
                <a:off x="3009" y="2206"/>
                <a:ext cx="2572"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62" name="Rectangle 18"/>
              <p:cNvSpPr>
                <a:spLocks noChangeArrowheads="1"/>
              </p:cNvSpPr>
              <p:nvPr/>
            </p:nvSpPr>
            <p:spPr bwMode="auto">
              <a:xfrm>
                <a:off x="2927" y="2241"/>
                <a:ext cx="2733"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defRPr/>
                </a:pPr>
                <a:r>
                  <a:rPr lang="en-US" sz="2700" b="1" dirty="0">
                    <a:solidFill>
                      <a:srgbClr val="000000"/>
                    </a:solidFill>
                    <a:cs typeface="+mn-cs"/>
                  </a:rPr>
                  <a:t>Change in </a:t>
                </a:r>
                <a:r>
                  <a:rPr lang="en-US" sz="2700" b="1" dirty="0" smtClean="0">
                    <a:solidFill>
                      <a:srgbClr val="000000"/>
                    </a:solidFill>
                    <a:cs typeface="+mn-cs"/>
                  </a:rPr>
                  <a:t>Units of Labor</a:t>
                </a:r>
                <a:endParaRPr lang="en-US" sz="2700" b="1" dirty="0">
                  <a:solidFill>
                    <a:srgbClr val="000000"/>
                  </a:solidFill>
                  <a:cs typeface="+mn-cs"/>
                </a:endParaRPr>
              </a:p>
            </p:txBody>
          </p:sp>
        </p:grpSp>
      </p:grpSp>
      <p:grpSp>
        <p:nvGrpSpPr>
          <p:cNvPr id="108572" name="Group 28"/>
          <p:cNvGrpSpPr>
            <a:grpSpLocks/>
          </p:cNvGrpSpPr>
          <p:nvPr/>
        </p:nvGrpSpPr>
        <p:grpSpPr bwMode="auto">
          <a:xfrm>
            <a:off x="1225786" y="5232402"/>
            <a:ext cx="6808787" cy="1106488"/>
            <a:chOff x="1083" y="3232"/>
            <a:chExt cx="4289" cy="697"/>
          </a:xfrm>
        </p:grpSpPr>
        <p:sp>
          <p:nvSpPr>
            <p:cNvPr id="108566" name="Rectangle 22"/>
            <p:cNvSpPr>
              <a:spLocks noChangeArrowheads="1"/>
            </p:cNvSpPr>
            <p:nvPr/>
          </p:nvSpPr>
          <p:spPr bwMode="auto">
            <a:xfrm>
              <a:off x="1083" y="3413"/>
              <a:ext cx="2425"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3200" b="1" dirty="0">
                  <a:solidFill>
                    <a:srgbClr val="000000"/>
                  </a:solidFill>
                  <a:cs typeface="+mn-cs"/>
                </a:rPr>
                <a:t>Average Product =</a:t>
              </a:r>
            </a:p>
          </p:txBody>
        </p:sp>
        <p:grpSp>
          <p:nvGrpSpPr>
            <p:cNvPr id="9223" name="Group 27"/>
            <p:cNvGrpSpPr>
              <a:grpSpLocks/>
            </p:cNvGrpSpPr>
            <p:nvPr/>
          </p:nvGrpSpPr>
          <p:grpSpPr bwMode="auto">
            <a:xfrm>
              <a:off x="3579" y="3232"/>
              <a:ext cx="1793" cy="697"/>
              <a:chOff x="3579" y="3232"/>
              <a:chExt cx="1793" cy="697"/>
            </a:xfrm>
          </p:grpSpPr>
          <p:sp>
            <p:nvSpPr>
              <p:cNvPr id="108568" name="Rectangle 24"/>
              <p:cNvSpPr>
                <a:spLocks noChangeArrowheads="1"/>
              </p:cNvSpPr>
              <p:nvPr/>
            </p:nvSpPr>
            <p:spPr bwMode="auto">
              <a:xfrm>
                <a:off x="3657" y="3232"/>
                <a:ext cx="1715"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eaLnBrk="0" hangingPunct="0">
                  <a:defRPr/>
                </a:pPr>
                <a:r>
                  <a:rPr lang="en-US" sz="2700" b="1" dirty="0">
                    <a:solidFill>
                      <a:srgbClr val="000000"/>
                    </a:solidFill>
                    <a:cs typeface="+mn-cs"/>
                  </a:rPr>
                  <a:t>Total Product</a:t>
                </a:r>
              </a:p>
            </p:txBody>
          </p:sp>
          <p:sp>
            <p:nvSpPr>
              <p:cNvPr id="108569" name="Line 25"/>
              <p:cNvSpPr>
                <a:spLocks noChangeShapeType="1"/>
              </p:cNvSpPr>
              <p:nvPr/>
            </p:nvSpPr>
            <p:spPr bwMode="auto">
              <a:xfrm flipV="1">
                <a:off x="3579" y="3598"/>
                <a:ext cx="1640" cy="13"/>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70" name="Rectangle 26"/>
              <p:cNvSpPr>
                <a:spLocks noChangeArrowheads="1"/>
              </p:cNvSpPr>
              <p:nvPr/>
            </p:nvSpPr>
            <p:spPr bwMode="auto">
              <a:xfrm>
                <a:off x="3579" y="3611"/>
                <a:ext cx="164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defRPr/>
                </a:pPr>
                <a:r>
                  <a:rPr lang="en-US" sz="2700" b="1" dirty="0">
                    <a:solidFill>
                      <a:srgbClr val="000000"/>
                    </a:solidFill>
                    <a:cs typeface="+mn-cs"/>
                  </a:rPr>
                  <a:t>Units of Labor</a:t>
                </a:r>
              </a:p>
            </p:txBody>
          </p:sp>
        </p:grpSp>
      </p:grpSp>
    </p:spTree>
    <p:extLst>
      <p:ext uri="{BB962C8B-B14F-4D97-AF65-F5344CB8AC3E}">
        <p14:creationId xmlns:p14="http://schemas.microsoft.com/office/powerpoint/2010/main" val="423289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58"/>
                                        </p:tgtEl>
                                        <p:attrNameLst>
                                          <p:attrName>style.visibility</p:attrName>
                                        </p:attrNameLst>
                                      </p:cBhvr>
                                      <p:to>
                                        <p:strVal val="visible"/>
                                      </p:to>
                                    </p:set>
                                    <p:animEffect transition="in" filter="wipe(left)">
                                      <p:cBhvr>
                                        <p:cTn id="7" dur="500"/>
                                        <p:tgtEl>
                                          <p:spTgt spid="108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55">
                                            <p:txEl>
                                              <p:pRg st="0" end="0"/>
                                            </p:txEl>
                                          </p:spTgt>
                                        </p:tgtEl>
                                        <p:attrNameLst>
                                          <p:attrName>style.visibility</p:attrName>
                                        </p:attrNameLst>
                                      </p:cBhvr>
                                      <p:to>
                                        <p:strVal val="visible"/>
                                      </p:to>
                                    </p:set>
                                    <p:animEffect transition="in" filter="wipe(left)">
                                      <p:cBhvr>
                                        <p:cTn id="12" dur="500"/>
                                        <p:tgtEl>
                                          <p:spTgt spid="108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555">
                                            <p:txEl>
                                              <p:pRg st="1" end="1"/>
                                            </p:txEl>
                                          </p:spTgt>
                                        </p:tgtEl>
                                        <p:attrNameLst>
                                          <p:attrName>style.visibility</p:attrName>
                                        </p:attrNameLst>
                                      </p:cBhvr>
                                      <p:to>
                                        <p:strVal val="visible"/>
                                      </p:to>
                                    </p:set>
                                    <p:animEffect transition="in" filter="wipe(left)">
                                      <p:cBhvr>
                                        <p:cTn id="17" dur="500"/>
                                        <p:tgtEl>
                                          <p:spTgt spid="108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8564"/>
                                        </p:tgtEl>
                                        <p:attrNameLst>
                                          <p:attrName>style.visibility</p:attrName>
                                        </p:attrNameLst>
                                      </p:cBhvr>
                                      <p:to>
                                        <p:strVal val="visible"/>
                                      </p:to>
                                    </p:set>
                                    <p:animEffect transition="in" filter="wipe(left)">
                                      <p:cBhvr>
                                        <p:cTn id="22" dur="500"/>
                                        <p:tgtEl>
                                          <p:spTgt spid="108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548"/>
                                        </p:tgtEl>
                                        <p:attrNameLst>
                                          <p:attrName>style.visibility</p:attrName>
                                        </p:attrNameLst>
                                      </p:cBhvr>
                                      <p:to>
                                        <p:strVal val="visible"/>
                                      </p:to>
                                    </p:set>
                                    <p:animEffect transition="in" filter="wipe(left)">
                                      <p:cBhvr>
                                        <p:cTn id="27" dur="500"/>
                                        <p:tgtEl>
                                          <p:spTgt spid="108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8572"/>
                                        </p:tgtEl>
                                        <p:attrNameLst>
                                          <p:attrName>style.visibility</p:attrName>
                                        </p:attrNameLst>
                                      </p:cBhvr>
                                      <p:to>
                                        <p:strVal val="visible"/>
                                      </p:to>
                                    </p:set>
                                    <p:animEffect transition="in" filter="wipe(left)">
                                      <p:cBhvr>
                                        <p:cTn id="32" dur="500"/>
                                        <p:tgtEl>
                                          <p:spTgt spid="108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utoUpdateAnimBg="0"/>
      <p:bldP spid="108555" grpId="0" build="p" autoUpdateAnimBg="0"/>
      <p:bldP spid="10855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4" name="Rectangle 16"/>
          <p:cNvSpPr>
            <a:spLocks noChangeArrowheads="1"/>
          </p:cNvSpPr>
          <p:nvPr/>
        </p:nvSpPr>
        <p:spPr bwMode="auto">
          <a:xfrm>
            <a:off x="1435593" y="2130425"/>
            <a:ext cx="814387" cy="4211638"/>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0050" name="Rectangle 2"/>
          <p:cNvSpPr>
            <a:spLocks noChangeArrowheads="1"/>
          </p:cNvSpPr>
          <p:nvPr/>
        </p:nvSpPr>
        <p:spPr bwMode="auto">
          <a:xfrm>
            <a:off x="928584" y="912872"/>
            <a:ext cx="7689456"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4400" b="1" dirty="0">
                <a:solidFill>
                  <a:srgbClr val="FFFF00"/>
                </a:solidFill>
                <a:cs typeface="+mn-cs"/>
              </a:rPr>
              <a:t>Law of Diminishing Returns</a:t>
            </a:r>
          </a:p>
        </p:txBody>
      </p:sp>
      <p:sp>
        <p:nvSpPr>
          <p:cNvPr id="130065" name="Freeform 17"/>
          <p:cNvSpPr>
            <a:spLocks/>
          </p:cNvSpPr>
          <p:nvPr/>
        </p:nvSpPr>
        <p:spPr bwMode="auto">
          <a:xfrm>
            <a:off x="1535906" y="2197894"/>
            <a:ext cx="3635375" cy="1736725"/>
          </a:xfrm>
          <a:custGeom>
            <a:avLst/>
            <a:gdLst>
              <a:gd name="T0" fmla="*/ 0 w 2290"/>
              <a:gd name="T1" fmla="*/ 1094 h 1094"/>
              <a:gd name="T2" fmla="*/ 91 w 2290"/>
              <a:gd name="T3" fmla="*/ 1063 h 1094"/>
              <a:gd name="T4" fmla="*/ 245 w 2290"/>
              <a:gd name="T5" fmla="*/ 987 h 1094"/>
              <a:gd name="T6" fmla="*/ 348 w 2290"/>
              <a:gd name="T7" fmla="*/ 908 h 1094"/>
              <a:gd name="T8" fmla="*/ 439 w 2290"/>
              <a:gd name="T9" fmla="*/ 826 h 1094"/>
              <a:gd name="T10" fmla="*/ 622 w 2290"/>
              <a:gd name="T11" fmla="*/ 634 h 1094"/>
              <a:gd name="T12" fmla="*/ 738 w 2290"/>
              <a:gd name="T13" fmla="*/ 480 h 1094"/>
              <a:gd name="T14" fmla="*/ 880 w 2290"/>
              <a:gd name="T15" fmla="*/ 342 h 1094"/>
              <a:gd name="T16" fmla="*/ 1036 w 2290"/>
              <a:gd name="T17" fmla="*/ 228 h 1094"/>
              <a:gd name="T18" fmla="*/ 1134 w 2290"/>
              <a:gd name="T19" fmla="*/ 168 h 1094"/>
              <a:gd name="T20" fmla="*/ 1209 w 2290"/>
              <a:gd name="T21" fmla="*/ 123 h 1094"/>
              <a:gd name="T22" fmla="*/ 1293 w 2290"/>
              <a:gd name="T23" fmla="*/ 90 h 1094"/>
              <a:gd name="T24" fmla="*/ 1470 w 2290"/>
              <a:gd name="T25" fmla="*/ 39 h 1094"/>
              <a:gd name="T26" fmla="*/ 1734 w 2290"/>
              <a:gd name="T27" fmla="*/ 9 h 1094"/>
              <a:gd name="T28" fmla="*/ 2046 w 2290"/>
              <a:gd name="T29" fmla="*/ 90 h 1094"/>
              <a:gd name="T30" fmla="*/ 2192 w 2290"/>
              <a:gd name="T31" fmla="*/ 140 h 1094"/>
              <a:gd name="T32" fmla="*/ 2290 w 2290"/>
              <a:gd name="T33" fmla="*/ 17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0" h="1094">
                <a:moveTo>
                  <a:pt x="0" y="1094"/>
                </a:moveTo>
                <a:lnTo>
                  <a:pt x="91" y="1063"/>
                </a:lnTo>
                <a:lnTo>
                  <a:pt x="245" y="987"/>
                </a:lnTo>
                <a:lnTo>
                  <a:pt x="348" y="908"/>
                </a:lnTo>
                <a:lnTo>
                  <a:pt x="439" y="826"/>
                </a:lnTo>
                <a:lnTo>
                  <a:pt x="622" y="634"/>
                </a:lnTo>
                <a:lnTo>
                  <a:pt x="738" y="480"/>
                </a:lnTo>
                <a:lnTo>
                  <a:pt x="880" y="342"/>
                </a:lnTo>
                <a:lnTo>
                  <a:pt x="1036" y="228"/>
                </a:lnTo>
                <a:lnTo>
                  <a:pt x="1134" y="168"/>
                </a:lnTo>
                <a:lnTo>
                  <a:pt x="1209" y="123"/>
                </a:lnTo>
                <a:cubicBezTo>
                  <a:pt x="1236" y="117"/>
                  <a:pt x="1209" y="123"/>
                  <a:pt x="1293" y="90"/>
                </a:cubicBezTo>
                <a:cubicBezTo>
                  <a:pt x="1377" y="57"/>
                  <a:pt x="1397" y="52"/>
                  <a:pt x="1470" y="39"/>
                </a:cubicBezTo>
                <a:cubicBezTo>
                  <a:pt x="1543" y="26"/>
                  <a:pt x="1638" y="0"/>
                  <a:pt x="1734" y="9"/>
                </a:cubicBezTo>
                <a:cubicBezTo>
                  <a:pt x="1856" y="8"/>
                  <a:pt x="1970" y="68"/>
                  <a:pt x="2046" y="90"/>
                </a:cubicBezTo>
                <a:lnTo>
                  <a:pt x="2192" y="140"/>
                </a:lnTo>
                <a:lnTo>
                  <a:pt x="2290" y="174"/>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0066" name="Freeform 18"/>
          <p:cNvSpPr>
            <a:spLocks/>
          </p:cNvSpPr>
          <p:nvPr/>
        </p:nvSpPr>
        <p:spPr bwMode="auto">
          <a:xfrm>
            <a:off x="1888886" y="4964113"/>
            <a:ext cx="2930525" cy="1377950"/>
          </a:xfrm>
          <a:custGeom>
            <a:avLst/>
            <a:gdLst>
              <a:gd name="T0" fmla="*/ 0 w 1612"/>
              <a:gd name="T1" fmla="*/ 390 h 959"/>
              <a:gd name="T2" fmla="*/ 77 w 1612"/>
              <a:gd name="T3" fmla="*/ 162 h 959"/>
              <a:gd name="T4" fmla="*/ 121 w 1612"/>
              <a:gd name="T5" fmla="*/ 76 h 959"/>
              <a:gd name="T6" fmla="*/ 150 w 1612"/>
              <a:gd name="T7" fmla="*/ 33 h 959"/>
              <a:gd name="T8" fmla="*/ 179 w 1612"/>
              <a:gd name="T9" fmla="*/ 7 h 959"/>
              <a:gd name="T10" fmla="*/ 215 w 1612"/>
              <a:gd name="T11" fmla="*/ 0 h 959"/>
              <a:gd name="T12" fmla="*/ 238 w 1612"/>
              <a:gd name="T13" fmla="*/ 1 h 959"/>
              <a:gd name="T14" fmla="*/ 262 w 1612"/>
              <a:gd name="T15" fmla="*/ 4 h 959"/>
              <a:gd name="T16" fmla="*/ 348 w 1612"/>
              <a:gd name="T17" fmla="*/ 28 h 959"/>
              <a:gd name="T18" fmla="*/ 461 w 1612"/>
              <a:gd name="T19" fmla="*/ 77 h 959"/>
              <a:gd name="T20" fmla="*/ 595 w 1612"/>
              <a:gd name="T21" fmla="*/ 152 h 959"/>
              <a:gd name="T22" fmla="*/ 831 w 1612"/>
              <a:gd name="T23" fmla="*/ 307 h 959"/>
              <a:gd name="T24" fmla="*/ 1036 w 1612"/>
              <a:gd name="T25" fmla="*/ 490 h 959"/>
              <a:gd name="T26" fmla="*/ 1238 w 1612"/>
              <a:gd name="T27" fmla="*/ 679 h 959"/>
              <a:gd name="T28" fmla="*/ 1611 w 1612"/>
              <a:gd name="T29" fmla="*/ 95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959">
                <a:moveTo>
                  <a:pt x="0" y="390"/>
                </a:moveTo>
                <a:lnTo>
                  <a:pt x="77" y="162"/>
                </a:lnTo>
                <a:lnTo>
                  <a:pt x="121" y="76"/>
                </a:lnTo>
                <a:lnTo>
                  <a:pt x="150" y="33"/>
                </a:lnTo>
                <a:lnTo>
                  <a:pt x="179" y="7"/>
                </a:lnTo>
                <a:lnTo>
                  <a:pt x="215" y="0"/>
                </a:lnTo>
                <a:lnTo>
                  <a:pt x="238" y="1"/>
                </a:lnTo>
                <a:lnTo>
                  <a:pt x="262" y="4"/>
                </a:lnTo>
                <a:lnTo>
                  <a:pt x="348" y="28"/>
                </a:lnTo>
                <a:lnTo>
                  <a:pt x="461" y="77"/>
                </a:lnTo>
                <a:lnTo>
                  <a:pt x="595" y="152"/>
                </a:lnTo>
                <a:lnTo>
                  <a:pt x="831" y="307"/>
                </a:lnTo>
                <a:lnTo>
                  <a:pt x="1036" y="490"/>
                </a:lnTo>
                <a:lnTo>
                  <a:pt x="1238" y="679"/>
                </a:lnTo>
                <a:lnTo>
                  <a:pt x="1611" y="958"/>
                </a:lnTo>
              </a:path>
            </a:pathLst>
          </a:custGeom>
          <a:noFill/>
          <a:ln w="508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0067" name="Freeform 19"/>
          <p:cNvSpPr>
            <a:spLocks/>
          </p:cNvSpPr>
          <p:nvPr/>
        </p:nvSpPr>
        <p:spPr bwMode="auto">
          <a:xfrm>
            <a:off x="1958181" y="5372501"/>
            <a:ext cx="3213100" cy="458787"/>
          </a:xfrm>
          <a:custGeom>
            <a:avLst/>
            <a:gdLst>
              <a:gd name="T0" fmla="*/ 0 w 1677"/>
              <a:gd name="T1" fmla="*/ 197 h 294"/>
              <a:gd name="T2" fmla="*/ 185 w 1677"/>
              <a:gd name="T3" fmla="*/ 110 h 294"/>
              <a:gd name="T4" fmla="*/ 334 w 1677"/>
              <a:gd name="T5" fmla="*/ 49 h 294"/>
              <a:gd name="T6" fmla="*/ 487 w 1677"/>
              <a:gd name="T7" fmla="*/ 4 h 294"/>
              <a:gd name="T8" fmla="*/ 549 w 1677"/>
              <a:gd name="T9" fmla="*/ 0 h 294"/>
              <a:gd name="T10" fmla="*/ 583 w 1677"/>
              <a:gd name="T11" fmla="*/ 0 h 294"/>
              <a:gd name="T12" fmla="*/ 602 w 1677"/>
              <a:gd name="T13" fmla="*/ 0 h 294"/>
              <a:gd name="T14" fmla="*/ 622 w 1677"/>
              <a:gd name="T15" fmla="*/ 0 h 294"/>
              <a:gd name="T16" fmla="*/ 785 w 1677"/>
              <a:gd name="T17" fmla="*/ 13 h 294"/>
              <a:gd name="T18" fmla="*/ 1082 w 1677"/>
              <a:gd name="T19" fmla="*/ 62 h 294"/>
              <a:gd name="T20" fmla="*/ 1239 w 1677"/>
              <a:gd name="T21" fmla="*/ 113 h 294"/>
              <a:gd name="T22" fmla="*/ 1437 w 1677"/>
              <a:gd name="T23" fmla="*/ 191 h 294"/>
              <a:gd name="T24" fmla="*/ 1676 w 1677"/>
              <a:gd name="T25"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7" h="294">
                <a:moveTo>
                  <a:pt x="0" y="197"/>
                </a:moveTo>
                <a:lnTo>
                  <a:pt x="185" y="110"/>
                </a:lnTo>
                <a:lnTo>
                  <a:pt x="334" y="49"/>
                </a:lnTo>
                <a:lnTo>
                  <a:pt x="487" y="4"/>
                </a:lnTo>
                <a:lnTo>
                  <a:pt x="549" y="0"/>
                </a:lnTo>
                <a:lnTo>
                  <a:pt x="583" y="0"/>
                </a:lnTo>
                <a:lnTo>
                  <a:pt x="602" y="0"/>
                </a:lnTo>
                <a:lnTo>
                  <a:pt x="622" y="0"/>
                </a:lnTo>
                <a:lnTo>
                  <a:pt x="785" y="13"/>
                </a:lnTo>
                <a:lnTo>
                  <a:pt x="1082" y="62"/>
                </a:lnTo>
                <a:lnTo>
                  <a:pt x="1239" y="113"/>
                </a:lnTo>
                <a:lnTo>
                  <a:pt x="1437" y="191"/>
                </a:lnTo>
                <a:lnTo>
                  <a:pt x="1676" y="293"/>
                </a:lnTo>
              </a:path>
            </a:pathLst>
          </a:custGeom>
          <a:noFill/>
          <a:ln w="5715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0068" name="Rectangle 20"/>
          <p:cNvSpPr>
            <a:spLocks noChangeArrowheads="1"/>
          </p:cNvSpPr>
          <p:nvPr/>
        </p:nvSpPr>
        <p:spPr bwMode="auto">
          <a:xfrm rot="16200000">
            <a:off x="58932" y="2735262"/>
            <a:ext cx="1863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1600" b="1">
                <a:solidFill>
                  <a:srgbClr val="000000"/>
                </a:solidFill>
                <a:latin typeface="Arial" charset="0"/>
                <a:cs typeface="+mn-cs"/>
              </a:rPr>
              <a:t>Total Product, TP</a:t>
            </a:r>
          </a:p>
        </p:txBody>
      </p:sp>
      <p:sp>
        <p:nvSpPr>
          <p:cNvPr id="130069" name="Rectangle 21"/>
          <p:cNvSpPr>
            <a:spLocks noChangeArrowheads="1"/>
          </p:cNvSpPr>
          <p:nvPr/>
        </p:nvSpPr>
        <p:spPr bwMode="auto">
          <a:xfrm>
            <a:off x="2477787" y="4147205"/>
            <a:ext cx="2295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solidFill>
                  <a:srgbClr val="000000"/>
                </a:solidFill>
                <a:latin typeface="Arial" charset="0"/>
                <a:cs typeface="+mn-cs"/>
              </a:rPr>
              <a:t>Quantity of Labor</a:t>
            </a:r>
          </a:p>
        </p:txBody>
      </p:sp>
      <p:sp>
        <p:nvSpPr>
          <p:cNvPr id="130070" name="Rectangle 22"/>
          <p:cNvSpPr>
            <a:spLocks noChangeArrowheads="1"/>
          </p:cNvSpPr>
          <p:nvPr/>
        </p:nvSpPr>
        <p:spPr bwMode="auto">
          <a:xfrm rot="16200000">
            <a:off x="-428188" y="4983163"/>
            <a:ext cx="267493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1600" b="1" dirty="0">
                <a:solidFill>
                  <a:srgbClr val="000000"/>
                </a:solidFill>
                <a:latin typeface="Arial" charset="0"/>
                <a:cs typeface="+mn-cs"/>
              </a:rPr>
              <a:t>Average Product, AP, and</a:t>
            </a:r>
          </a:p>
          <a:p>
            <a:pPr algn="ctr" eaLnBrk="0" hangingPunct="0">
              <a:defRPr/>
            </a:pPr>
            <a:r>
              <a:rPr lang="en-US" sz="1600" b="1" dirty="0">
                <a:solidFill>
                  <a:srgbClr val="000000"/>
                </a:solidFill>
                <a:latin typeface="Arial" charset="0"/>
                <a:cs typeface="+mn-cs"/>
              </a:rPr>
              <a:t>Marginal Product, MP</a:t>
            </a:r>
          </a:p>
        </p:txBody>
      </p:sp>
      <p:sp>
        <p:nvSpPr>
          <p:cNvPr id="130071" name="Rectangle 23"/>
          <p:cNvSpPr>
            <a:spLocks noChangeArrowheads="1"/>
          </p:cNvSpPr>
          <p:nvPr/>
        </p:nvSpPr>
        <p:spPr bwMode="auto">
          <a:xfrm>
            <a:off x="2363553" y="6342063"/>
            <a:ext cx="22955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solidFill>
                  <a:srgbClr val="000000"/>
                </a:solidFill>
                <a:latin typeface="Arial" charset="0"/>
                <a:cs typeface="+mn-cs"/>
              </a:rPr>
              <a:t>Quantity of Labor</a:t>
            </a:r>
          </a:p>
        </p:txBody>
      </p:sp>
      <p:sp>
        <p:nvSpPr>
          <p:cNvPr id="130072" name="Rectangle 24"/>
          <p:cNvSpPr>
            <a:spLocks noChangeArrowheads="1"/>
          </p:cNvSpPr>
          <p:nvPr/>
        </p:nvSpPr>
        <p:spPr bwMode="auto">
          <a:xfrm>
            <a:off x="5303625" y="2379663"/>
            <a:ext cx="1817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solidFill>
                  <a:srgbClr val="000000"/>
                </a:solidFill>
                <a:latin typeface="Arial" charset="0"/>
                <a:cs typeface="+mn-cs"/>
              </a:rPr>
              <a:t>Total Product</a:t>
            </a:r>
          </a:p>
        </p:txBody>
      </p:sp>
      <p:sp>
        <p:nvSpPr>
          <p:cNvPr id="130073" name="Rectangle 25"/>
          <p:cNvSpPr>
            <a:spLocks noChangeArrowheads="1"/>
          </p:cNvSpPr>
          <p:nvPr/>
        </p:nvSpPr>
        <p:spPr bwMode="auto">
          <a:xfrm>
            <a:off x="5303625" y="6035676"/>
            <a:ext cx="12239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000099"/>
                </a:solidFill>
                <a:latin typeface="Arial" charset="0"/>
                <a:cs typeface="+mn-cs"/>
              </a:rPr>
              <a:t>Marginal</a:t>
            </a:r>
          </a:p>
          <a:p>
            <a:pPr algn="ctr" eaLnBrk="0" hangingPunct="0">
              <a:defRPr/>
            </a:pPr>
            <a:r>
              <a:rPr lang="en-US" sz="2000" b="1" dirty="0">
                <a:solidFill>
                  <a:srgbClr val="000099"/>
                </a:solidFill>
                <a:latin typeface="Arial" charset="0"/>
                <a:cs typeface="+mn-cs"/>
              </a:rPr>
              <a:t>Product</a:t>
            </a:r>
          </a:p>
        </p:txBody>
      </p:sp>
      <p:sp>
        <p:nvSpPr>
          <p:cNvPr id="130074" name="Rectangle 26"/>
          <p:cNvSpPr>
            <a:spLocks noChangeArrowheads="1"/>
          </p:cNvSpPr>
          <p:nvPr/>
        </p:nvSpPr>
        <p:spPr bwMode="auto">
          <a:xfrm>
            <a:off x="5264150" y="5048250"/>
            <a:ext cx="11842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CC0000"/>
                </a:solidFill>
                <a:latin typeface="Arial" charset="0"/>
                <a:cs typeface="+mn-cs"/>
              </a:rPr>
              <a:t>Average</a:t>
            </a:r>
          </a:p>
          <a:p>
            <a:pPr algn="ctr" eaLnBrk="0" hangingPunct="0">
              <a:defRPr/>
            </a:pPr>
            <a:r>
              <a:rPr lang="en-US" sz="2000" b="1" dirty="0">
                <a:solidFill>
                  <a:srgbClr val="CC0000"/>
                </a:solidFill>
                <a:latin typeface="Arial" charset="0"/>
                <a:cs typeface="+mn-cs"/>
              </a:rPr>
              <a:t>Product</a:t>
            </a:r>
          </a:p>
        </p:txBody>
      </p:sp>
      <p:sp>
        <p:nvSpPr>
          <p:cNvPr id="130075" name="Rectangle 27"/>
          <p:cNvSpPr>
            <a:spLocks noChangeArrowheads="1"/>
          </p:cNvSpPr>
          <p:nvPr/>
        </p:nvSpPr>
        <p:spPr bwMode="auto">
          <a:xfrm>
            <a:off x="5734151" y="3159125"/>
            <a:ext cx="2235389"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3200" b="1" dirty="0">
                <a:latin typeface="Arial" charset="0"/>
                <a:cs typeface="+mn-cs"/>
              </a:rPr>
              <a:t>Increasing</a:t>
            </a:r>
          </a:p>
          <a:p>
            <a:pPr algn="ctr" eaLnBrk="0" hangingPunct="0">
              <a:defRPr/>
            </a:pPr>
            <a:r>
              <a:rPr lang="en-US" sz="3200" b="1" dirty="0">
                <a:latin typeface="Arial" charset="0"/>
                <a:cs typeface="+mn-cs"/>
              </a:rPr>
              <a:t>Marginal</a:t>
            </a:r>
          </a:p>
          <a:p>
            <a:pPr algn="ctr" eaLnBrk="0" hangingPunct="0">
              <a:defRPr/>
            </a:pPr>
            <a:r>
              <a:rPr lang="en-US" sz="3200" b="1" dirty="0">
                <a:latin typeface="Arial" charset="0"/>
                <a:cs typeface="+mn-cs"/>
              </a:rPr>
              <a:t>Returns</a:t>
            </a:r>
          </a:p>
        </p:txBody>
      </p:sp>
      <p:sp>
        <p:nvSpPr>
          <p:cNvPr id="130076" name="Line 28"/>
          <p:cNvSpPr>
            <a:spLocks noChangeShapeType="1"/>
          </p:cNvSpPr>
          <p:nvPr/>
        </p:nvSpPr>
        <p:spPr bwMode="auto">
          <a:xfrm flipH="1">
            <a:off x="2070889" y="3826215"/>
            <a:ext cx="3479800" cy="0"/>
          </a:xfrm>
          <a:prstGeom prst="line">
            <a:avLst/>
          </a:prstGeom>
          <a:noFill/>
          <a:ln w="508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30085" name="Group 37"/>
          <p:cNvGrpSpPr>
            <a:grpSpLocks/>
          </p:cNvGrpSpPr>
          <p:nvPr/>
        </p:nvGrpSpPr>
        <p:grpSpPr bwMode="auto">
          <a:xfrm>
            <a:off x="1413669" y="2091620"/>
            <a:ext cx="3757612" cy="2033587"/>
            <a:chOff x="1719" y="1329"/>
            <a:chExt cx="2367" cy="1281"/>
          </a:xfrm>
        </p:grpSpPr>
        <p:sp>
          <p:nvSpPr>
            <p:cNvPr id="130078" name="Line 30"/>
            <p:cNvSpPr>
              <a:spLocks noChangeShapeType="1"/>
            </p:cNvSpPr>
            <p:nvPr/>
          </p:nvSpPr>
          <p:spPr bwMode="auto">
            <a:xfrm>
              <a:off x="1719" y="2597"/>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0079" name="Line 31"/>
            <p:cNvSpPr>
              <a:spLocks noChangeShapeType="1"/>
            </p:cNvSpPr>
            <p:nvPr/>
          </p:nvSpPr>
          <p:spPr bwMode="auto">
            <a:xfrm flipV="1">
              <a:off x="1740" y="1329"/>
              <a:ext cx="0" cy="12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30086" name="Group 38"/>
          <p:cNvGrpSpPr>
            <a:grpSpLocks/>
          </p:cNvGrpSpPr>
          <p:nvPr/>
        </p:nvGrpSpPr>
        <p:grpSpPr bwMode="auto">
          <a:xfrm>
            <a:off x="1435005" y="4516438"/>
            <a:ext cx="3757613" cy="1897062"/>
            <a:chOff x="1734" y="2817"/>
            <a:chExt cx="2367" cy="1195"/>
          </a:xfrm>
        </p:grpSpPr>
        <p:sp>
          <p:nvSpPr>
            <p:cNvPr id="130081" name="Line 33"/>
            <p:cNvSpPr>
              <a:spLocks noChangeShapeType="1"/>
            </p:cNvSpPr>
            <p:nvPr/>
          </p:nvSpPr>
          <p:spPr bwMode="auto">
            <a:xfrm>
              <a:off x="1734" y="3700"/>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0082" name="Line 34"/>
            <p:cNvSpPr>
              <a:spLocks noChangeShapeType="1"/>
            </p:cNvSpPr>
            <p:nvPr/>
          </p:nvSpPr>
          <p:spPr bwMode="auto">
            <a:xfrm>
              <a:off x="1740" y="2817"/>
              <a:ext cx="0" cy="119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359548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wipe(left)">
                                      <p:cBhvr>
                                        <p:cTn id="7" dur="500"/>
                                        <p:tgtEl>
                                          <p:spTgt spid="13005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0085"/>
                                        </p:tgtEl>
                                        <p:attrNameLst>
                                          <p:attrName>style.visibility</p:attrName>
                                        </p:attrNameLst>
                                      </p:cBhvr>
                                      <p:to>
                                        <p:strVal val="visible"/>
                                      </p:to>
                                    </p:set>
                                    <p:animEffect transition="in" filter="dissolve">
                                      <p:cBhvr>
                                        <p:cTn id="11" dur="500"/>
                                        <p:tgtEl>
                                          <p:spTgt spid="13008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0086"/>
                                        </p:tgtEl>
                                        <p:attrNameLst>
                                          <p:attrName>style.visibility</p:attrName>
                                        </p:attrNameLst>
                                      </p:cBhvr>
                                      <p:to>
                                        <p:strVal val="visible"/>
                                      </p:to>
                                    </p:set>
                                    <p:animEffect transition="in" filter="dissolve">
                                      <p:cBhvr>
                                        <p:cTn id="15" dur="500"/>
                                        <p:tgtEl>
                                          <p:spTgt spid="130086"/>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0068"/>
                                        </p:tgtEl>
                                        <p:attrNameLst>
                                          <p:attrName>style.visibility</p:attrName>
                                        </p:attrNameLst>
                                      </p:cBhvr>
                                      <p:to>
                                        <p:strVal val="visible"/>
                                      </p:to>
                                    </p:set>
                                    <p:animEffect transition="in" filter="wipe(down)">
                                      <p:cBhvr>
                                        <p:cTn id="19" dur="500"/>
                                        <p:tgtEl>
                                          <p:spTgt spid="13006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0069"/>
                                        </p:tgtEl>
                                        <p:attrNameLst>
                                          <p:attrName>style.visibility</p:attrName>
                                        </p:attrNameLst>
                                      </p:cBhvr>
                                      <p:to>
                                        <p:strVal val="visible"/>
                                      </p:to>
                                    </p:set>
                                    <p:animEffect transition="in" filter="wipe(left)">
                                      <p:cBhvr>
                                        <p:cTn id="23" dur="500"/>
                                        <p:tgtEl>
                                          <p:spTgt spid="130069"/>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0070"/>
                                        </p:tgtEl>
                                        <p:attrNameLst>
                                          <p:attrName>style.visibility</p:attrName>
                                        </p:attrNameLst>
                                      </p:cBhvr>
                                      <p:to>
                                        <p:strVal val="visible"/>
                                      </p:to>
                                    </p:set>
                                    <p:animEffect transition="in" filter="wipe(down)">
                                      <p:cBhvr>
                                        <p:cTn id="27" dur="500"/>
                                        <p:tgtEl>
                                          <p:spTgt spid="13007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0071"/>
                                        </p:tgtEl>
                                        <p:attrNameLst>
                                          <p:attrName>style.visibility</p:attrName>
                                        </p:attrNameLst>
                                      </p:cBhvr>
                                      <p:to>
                                        <p:strVal val="visible"/>
                                      </p:to>
                                    </p:set>
                                    <p:animEffect transition="in" filter="wipe(left)">
                                      <p:cBhvr>
                                        <p:cTn id="31" dur="500"/>
                                        <p:tgtEl>
                                          <p:spTgt spid="130071"/>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0065"/>
                                        </p:tgtEl>
                                        <p:attrNameLst>
                                          <p:attrName>style.visibility</p:attrName>
                                        </p:attrNameLst>
                                      </p:cBhvr>
                                      <p:to>
                                        <p:strVal val="visible"/>
                                      </p:to>
                                    </p:set>
                                    <p:animEffect transition="in" filter="wipe(left)">
                                      <p:cBhvr>
                                        <p:cTn id="35" dur="500"/>
                                        <p:tgtEl>
                                          <p:spTgt spid="130065"/>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30072"/>
                                        </p:tgtEl>
                                        <p:attrNameLst>
                                          <p:attrName>style.visibility</p:attrName>
                                        </p:attrNameLst>
                                      </p:cBhvr>
                                      <p:to>
                                        <p:strVal val="visible"/>
                                      </p:to>
                                    </p:set>
                                    <p:animEffect transition="in" filter="dissolve">
                                      <p:cBhvr>
                                        <p:cTn id="39" dur="500"/>
                                        <p:tgtEl>
                                          <p:spTgt spid="1300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30066"/>
                                        </p:tgtEl>
                                        <p:attrNameLst>
                                          <p:attrName>style.visibility</p:attrName>
                                        </p:attrNameLst>
                                      </p:cBhvr>
                                      <p:to>
                                        <p:strVal val="visible"/>
                                      </p:to>
                                    </p:set>
                                    <p:animEffect transition="in" filter="wipe(left)">
                                      <p:cBhvr>
                                        <p:cTn id="44" dur="500"/>
                                        <p:tgtEl>
                                          <p:spTgt spid="130066"/>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130073"/>
                                        </p:tgtEl>
                                        <p:attrNameLst>
                                          <p:attrName>style.visibility</p:attrName>
                                        </p:attrNameLst>
                                      </p:cBhvr>
                                      <p:to>
                                        <p:strVal val="visible"/>
                                      </p:to>
                                    </p:set>
                                    <p:animEffect transition="in" filter="dissolve">
                                      <p:cBhvr>
                                        <p:cTn id="48" dur="500"/>
                                        <p:tgtEl>
                                          <p:spTgt spid="13007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30067"/>
                                        </p:tgtEl>
                                        <p:attrNameLst>
                                          <p:attrName>style.visibility</p:attrName>
                                        </p:attrNameLst>
                                      </p:cBhvr>
                                      <p:to>
                                        <p:strVal val="visible"/>
                                      </p:to>
                                    </p:set>
                                    <p:animEffect transition="in" filter="wipe(left)">
                                      <p:cBhvr>
                                        <p:cTn id="53" dur="500"/>
                                        <p:tgtEl>
                                          <p:spTgt spid="130067"/>
                                        </p:tgtEl>
                                      </p:cBhvr>
                                    </p:animEffect>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130074"/>
                                        </p:tgtEl>
                                        <p:attrNameLst>
                                          <p:attrName>style.visibility</p:attrName>
                                        </p:attrNameLst>
                                      </p:cBhvr>
                                      <p:to>
                                        <p:strVal val="visible"/>
                                      </p:to>
                                    </p:set>
                                    <p:animEffect transition="in" filter="dissolve">
                                      <p:cBhvr>
                                        <p:cTn id="57" dur="500"/>
                                        <p:tgtEl>
                                          <p:spTgt spid="1300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0064"/>
                                        </p:tgtEl>
                                        <p:attrNameLst>
                                          <p:attrName>style.visibility</p:attrName>
                                        </p:attrNameLst>
                                      </p:cBhvr>
                                      <p:to>
                                        <p:strVal val="visible"/>
                                      </p:to>
                                    </p:set>
                                    <p:animEffect transition="in" filter="wipe(left)">
                                      <p:cBhvr>
                                        <p:cTn id="62" dur="500"/>
                                        <p:tgtEl>
                                          <p:spTgt spid="130064"/>
                                        </p:tgtEl>
                                      </p:cBhvr>
                                    </p:animEffect>
                                  </p:childTnLst>
                                </p:cTn>
                              </p:par>
                            </p:childTnLst>
                          </p:cTn>
                        </p:par>
                        <p:par>
                          <p:cTn id="63" fill="hold" nodeType="afterGroup">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130075"/>
                                        </p:tgtEl>
                                        <p:attrNameLst>
                                          <p:attrName>style.visibility</p:attrName>
                                        </p:attrNameLst>
                                      </p:cBhvr>
                                      <p:to>
                                        <p:strVal val="visible"/>
                                      </p:to>
                                    </p:set>
                                    <p:animEffect transition="in" filter="wipe(up)">
                                      <p:cBhvr>
                                        <p:cTn id="66" dur="500"/>
                                        <p:tgtEl>
                                          <p:spTgt spid="130075"/>
                                        </p:tgtEl>
                                      </p:cBhvr>
                                    </p:animEffect>
                                  </p:childTnLst>
                                </p:cTn>
                              </p:par>
                            </p:childTnLst>
                          </p:cTn>
                        </p:par>
                        <p:par>
                          <p:cTn id="67" fill="hold" nodeType="afterGroup">
                            <p:stCondLst>
                              <p:cond delay="1000"/>
                            </p:stCondLst>
                            <p:childTnLst>
                              <p:par>
                                <p:cTn id="68" presetID="22" presetClass="entr" presetSubtype="2" fill="hold" nodeType="afterEffect">
                                  <p:stCondLst>
                                    <p:cond delay="0"/>
                                  </p:stCondLst>
                                  <p:childTnLst>
                                    <p:set>
                                      <p:cBhvr>
                                        <p:cTn id="69" dur="1" fill="hold">
                                          <p:stCondLst>
                                            <p:cond delay="0"/>
                                          </p:stCondLst>
                                        </p:cTn>
                                        <p:tgtEl>
                                          <p:spTgt spid="130076"/>
                                        </p:tgtEl>
                                        <p:attrNameLst>
                                          <p:attrName>style.visibility</p:attrName>
                                        </p:attrNameLst>
                                      </p:cBhvr>
                                      <p:to>
                                        <p:strVal val="visible"/>
                                      </p:to>
                                    </p:set>
                                    <p:animEffect transition="in" filter="wipe(right)">
                                      <p:cBhvr>
                                        <p:cTn id="70" dur="500"/>
                                        <p:tgtEl>
                                          <p:spTgt spid="130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4" grpId="0" animBg="1"/>
      <p:bldP spid="130050" grpId="0" autoUpdateAnimBg="0"/>
      <p:bldP spid="130068" grpId="0" autoUpdateAnimBg="0"/>
      <p:bldP spid="130069" grpId="0" autoUpdateAnimBg="0"/>
      <p:bldP spid="130070" grpId="0" autoUpdateAnimBg="0"/>
      <p:bldP spid="130071" grpId="0" autoUpdateAnimBg="0"/>
      <p:bldP spid="130072" grpId="0" autoUpdateAnimBg="0"/>
      <p:bldP spid="130073" grpId="0" autoUpdateAnimBg="0"/>
      <p:bldP spid="130074" grpId="0" autoUpdateAnimBg="0"/>
      <p:bldP spid="13007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2215702" y="2136775"/>
            <a:ext cx="1960562" cy="4211638"/>
          </a:xfrm>
          <a:prstGeom prst="rect">
            <a:avLst/>
          </a:prstGeom>
          <a:solidFill>
            <a:srgbClr val="FEC185"/>
          </a:solidFill>
          <a:ln>
            <a:noFill/>
          </a:ln>
          <a:effectLst/>
          <a:extLst/>
        </p:spPr>
        <p:txBody>
          <a:bodyPr wrap="none" anchor="ctr"/>
          <a:lstStyle/>
          <a:p>
            <a:pPr>
              <a:defRPr/>
            </a:pPr>
            <a:endParaRPr lang="en-US">
              <a:cs typeface="+mn-cs"/>
            </a:endParaRPr>
          </a:p>
        </p:txBody>
      </p:sp>
      <p:sp>
        <p:nvSpPr>
          <p:cNvPr id="131076" name="Rectangle 4"/>
          <p:cNvSpPr>
            <a:spLocks noChangeArrowheads="1"/>
          </p:cNvSpPr>
          <p:nvPr/>
        </p:nvSpPr>
        <p:spPr bwMode="auto">
          <a:xfrm>
            <a:off x="1401315" y="2136775"/>
            <a:ext cx="814387" cy="4211638"/>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1078" name="Rectangle 6"/>
          <p:cNvSpPr>
            <a:spLocks noChangeArrowheads="1"/>
          </p:cNvSpPr>
          <p:nvPr/>
        </p:nvSpPr>
        <p:spPr bwMode="auto">
          <a:xfrm>
            <a:off x="1006283" y="1014412"/>
            <a:ext cx="7689456"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4400" b="1" dirty="0">
                <a:solidFill>
                  <a:srgbClr val="FFFF00"/>
                </a:solidFill>
                <a:cs typeface="+mn-cs"/>
              </a:rPr>
              <a:t>Law of Diminishing Returns</a:t>
            </a:r>
          </a:p>
        </p:txBody>
      </p:sp>
      <p:sp>
        <p:nvSpPr>
          <p:cNvPr id="131080" name="Freeform 8"/>
          <p:cNvSpPr>
            <a:spLocks/>
          </p:cNvSpPr>
          <p:nvPr/>
        </p:nvSpPr>
        <p:spPr bwMode="auto">
          <a:xfrm>
            <a:off x="1445419" y="2246312"/>
            <a:ext cx="3635375" cy="1736725"/>
          </a:xfrm>
          <a:custGeom>
            <a:avLst/>
            <a:gdLst>
              <a:gd name="T0" fmla="*/ 0 w 2290"/>
              <a:gd name="T1" fmla="*/ 1094 h 1094"/>
              <a:gd name="T2" fmla="*/ 91 w 2290"/>
              <a:gd name="T3" fmla="*/ 1063 h 1094"/>
              <a:gd name="T4" fmla="*/ 245 w 2290"/>
              <a:gd name="T5" fmla="*/ 987 h 1094"/>
              <a:gd name="T6" fmla="*/ 348 w 2290"/>
              <a:gd name="T7" fmla="*/ 908 h 1094"/>
              <a:gd name="T8" fmla="*/ 439 w 2290"/>
              <a:gd name="T9" fmla="*/ 826 h 1094"/>
              <a:gd name="T10" fmla="*/ 622 w 2290"/>
              <a:gd name="T11" fmla="*/ 634 h 1094"/>
              <a:gd name="T12" fmla="*/ 738 w 2290"/>
              <a:gd name="T13" fmla="*/ 480 h 1094"/>
              <a:gd name="T14" fmla="*/ 880 w 2290"/>
              <a:gd name="T15" fmla="*/ 342 h 1094"/>
              <a:gd name="T16" fmla="*/ 1036 w 2290"/>
              <a:gd name="T17" fmla="*/ 228 h 1094"/>
              <a:gd name="T18" fmla="*/ 1134 w 2290"/>
              <a:gd name="T19" fmla="*/ 168 h 1094"/>
              <a:gd name="T20" fmla="*/ 1209 w 2290"/>
              <a:gd name="T21" fmla="*/ 123 h 1094"/>
              <a:gd name="T22" fmla="*/ 1293 w 2290"/>
              <a:gd name="T23" fmla="*/ 90 h 1094"/>
              <a:gd name="T24" fmla="*/ 1470 w 2290"/>
              <a:gd name="T25" fmla="*/ 39 h 1094"/>
              <a:gd name="T26" fmla="*/ 1734 w 2290"/>
              <a:gd name="T27" fmla="*/ 9 h 1094"/>
              <a:gd name="T28" fmla="*/ 2046 w 2290"/>
              <a:gd name="T29" fmla="*/ 90 h 1094"/>
              <a:gd name="T30" fmla="*/ 2192 w 2290"/>
              <a:gd name="T31" fmla="*/ 140 h 1094"/>
              <a:gd name="T32" fmla="*/ 2290 w 2290"/>
              <a:gd name="T33" fmla="*/ 17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0" h="1094">
                <a:moveTo>
                  <a:pt x="0" y="1094"/>
                </a:moveTo>
                <a:lnTo>
                  <a:pt x="91" y="1063"/>
                </a:lnTo>
                <a:lnTo>
                  <a:pt x="245" y="987"/>
                </a:lnTo>
                <a:lnTo>
                  <a:pt x="348" y="908"/>
                </a:lnTo>
                <a:lnTo>
                  <a:pt x="439" y="826"/>
                </a:lnTo>
                <a:lnTo>
                  <a:pt x="622" y="634"/>
                </a:lnTo>
                <a:lnTo>
                  <a:pt x="738" y="480"/>
                </a:lnTo>
                <a:lnTo>
                  <a:pt x="880" y="342"/>
                </a:lnTo>
                <a:lnTo>
                  <a:pt x="1036" y="228"/>
                </a:lnTo>
                <a:lnTo>
                  <a:pt x="1134" y="168"/>
                </a:lnTo>
                <a:lnTo>
                  <a:pt x="1209" y="123"/>
                </a:lnTo>
                <a:cubicBezTo>
                  <a:pt x="1236" y="117"/>
                  <a:pt x="1209" y="123"/>
                  <a:pt x="1293" y="90"/>
                </a:cubicBezTo>
                <a:cubicBezTo>
                  <a:pt x="1377" y="57"/>
                  <a:pt x="1397" y="52"/>
                  <a:pt x="1470" y="39"/>
                </a:cubicBezTo>
                <a:cubicBezTo>
                  <a:pt x="1543" y="26"/>
                  <a:pt x="1638" y="0"/>
                  <a:pt x="1734" y="9"/>
                </a:cubicBezTo>
                <a:cubicBezTo>
                  <a:pt x="1856" y="8"/>
                  <a:pt x="1970" y="68"/>
                  <a:pt x="2046" y="90"/>
                </a:cubicBezTo>
                <a:lnTo>
                  <a:pt x="2192" y="140"/>
                </a:lnTo>
                <a:lnTo>
                  <a:pt x="2290" y="174"/>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1081" name="Freeform 9"/>
          <p:cNvSpPr>
            <a:spLocks/>
          </p:cNvSpPr>
          <p:nvPr/>
        </p:nvSpPr>
        <p:spPr bwMode="auto">
          <a:xfrm>
            <a:off x="1833562" y="4829170"/>
            <a:ext cx="2930525" cy="1377950"/>
          </a:xfrm>
          <a:custGeom>
            <a:avLst/>
            <a:gdLst>
              <a:gd name="T0" fmla="*/ 0 w 1612"/>
              <a:gd name="T1" fmla="*/ 390 h 959"/>
              <a:gd name="T2" fmla="*/ 77 w 1612"/>
              <a:gd name="T3" fmla="*/ 162 h 959"/>
              <a:gd name="T4" fmla="*/ 121 w 1612"/>
              <a:gd name="T5" fmla="*/ 76 h 959"/>
              <a:gd name="T6" fmla="*/ 150 w 1612"/>
              <a:gd name="T7" fmla="*/ 33 h 959"/>
              <a:gd name="T8" fmla="*/ 179 w 1612"/>
              <a:gd name="T9" fmla="*/ 7 h 959"/>
              <a:gd name="T10" fmla="*/ 215 w 1612"/>
              <a:gd name="T11" fmla="*/ 0 h 959"/>
              <a:gd name="T12" fmla="*/ 238 w 1612"/>
              <a:gd name="T13" fmla="*/ 1 h 959"/>
              <a:gd name="T14" fmla="*/ 262 w 1612"/>
              <a:gd name="T15" fmla="*/ 4 h 959"/>
              <a:gd name="T16" fmla="*/ 348 w 1612"/>
              <a:gd name="T17" fmla="*/ 28 h 959"/>
              <a:gd name="T18" fmla="*/ 461 w 1612"/>
              <a:gd name="T19" fmla="*/ 77 h 959"/>
              <a:gd name="T20" fmla="*/ 595 w 1612"/>
              <a:gd name="T21" fmla="*/ 152 h 959"/>
              <a:gd name="T22" fmla="*/ 831 w 1612"/>
              <a:gd name="T23" fmla="*/ 307 h 959"/>
              <a:gd name="T24" fmla="*/ 1036 w 1612"/>
              <a:gd name="T25" fmla="*/ 490 h 959"/>
              <a:gd name="T26" fmla="*/ 1238 w 1612"/>
              <a:gd name="T27" fmla="*/ 679 h 959"/>
              <a:gd name="T28" fmla="*/ 1611 w 1612"/>
              <a:gd name="T29" fmla="*/ 95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959">
                <a:moveTo>
                  <a:pt x="0" y="390"/>
                </a:moveTo>
                <a:lnTo>
                  <a:pt x="77" y="162"/>
                </a:lnTo>
                <a:lnTo>
                  <a:pt x="121" y="76"/>
                </a:lnTo>
                <a:lnTo>
                  <a:pt x="150" y="33"/>
                </a:lnTo>
                <a:lnTo>
                  <a:pt x="179" y="7"/>
                </a:lnTo>
                <a:lnTo>
                  <a:pt x="215" y="0"/>
                </a:lnTo>
                <a:lnTo>
                  <a:pt x="238" y="1"/>
                </a:lnTo>
                <a:lnTo>
                  <a:pt x="262" y="4"/>
                </a:lnTo>
                <a:lnTo>
                  <a:pt x="348" y="28"/>
                </a:lnTo>
                <a:lnTo>
                  <a:pt x="461" y="77"/>
                </a:lnTo>
                <a:lnTo>
                  <a:pt x="595" y="152"/>
                </a:lnTo>
                <a:lnTo>
                  <a:pt x="831" y="307"/>
                </a:lnTo>
                <a:lnTo>
                  <a:pt x="1036" y="490"/>
                </a:lnTo>
                <a:lnTo>
                  <a:pt x="1238" y="679"/>
                </a:lnTo>
                <a:lnTo>
                  <a:pt x="1611" y="958"/>
                </a:lnTo>
              </a:path>
            </a:pathLst>
          </a:custGeom>
          <a:noFill/>
          <a:ln w="508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1082" name="Freeform 10"/>
          <p:cNvSpPr>
            <a:spLocks/>
          </p:cNvSpPr>
          <p:nvPr/>
        </p:nvSpPr>
        <p:spPr bwMode="auto">
          <a:xfrm>
            <a:off x="2057648" y="5283753"/>
            <a:ext cx="3213100" cy="458787"/>
          </a:xfrm>
          <a:custGeom>
            <a:avLst/>
            <a:gdLst>
              <a:gd name="T0" fmla="*/ 0 w 1677"/>
              <a:gd name="T1" fmla="*/ 197 h 294"/>
              <a:gd name="T2" fmla="*/ 185 w 1677"/>
              <a:gd name="T3" fmla="*/ 110 h 294"/>
              <a:gd name="T4" fmla="*/ 334 w 1677"/>
              <a:gd name="T5" fmla="*/ 49 h 294"/>
              <a:gd name="T6" fmla="*/ 487 w 1677"/>
              <a:gd name="T7" fmla="*/ 4 h 294"/>
              <a:gd name="T8" fmla="*/ 549 w 1677"/>
              <a:gd name="T9" fmla="*/ 0 h 294"/>
              <a:gd name="T10" fmla="*/ 583 w 1677"/>
              <a:gd name="T11" fmla="*/ 0 h 294"/>
              <a:gd name="T12" fmla="*/ 602 w 1677"/>
              <a:gd name="T13" fmla="*/ 0 h 294"/>
              <a:gd name="T14" fmla="*/ 622 w 1677"/>
              <a:gd name="T15" fmla="*/ 0 h 294"/>
              <a:gd name="T16" fmla="*/ 785 w 1677"/>
              <a:gd name="T17" fmla="*/ 13 h 294"/>
              <a:gd name="T18" fmla="*/ 1082 w 1677"/>
              <a:gd name="T19" fmla="*/ 62 h 294"/>
              <a:gd name="T20" fmla="*/ 1239 w 1677"/>
              <a:gd name="T21" fmla="*/ 113 h 294"/>
              <a:gd name="T22" fmla="*/ 1437 w 1677"/>
              <a:gd name="T23" fmla="*/ 191 h 294"/>
              <a:gd name="T24" fmla="*/ 1676 w 1677"/>
              <a:gd name="T25"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7" h="294">
                <a:moveTo>
                  <a:pt x="0" y="197"/>
                </a:moveTo>
                <a:lnTo>
                  <a:pt x="185" y="110"/>
                </a:lnTo>
                <a:lnTo>
                  <a:pt x="334" y="49"/>
                </a:lnTo>
                <a:lnTo>
                  <a:pt x="487" y="4"/>
                </a:lnTo>
                <a:lnTo>
                  <a:pt x="549" y="0"/>
                </a:lnTo>
                <a:lnTo>
                  <a:pt x="583" y="0"/>
                </a:lnTo>
                <a:lnTo>
                  <a:pt x="602" y="0"/>
                </a:lnTo>
                <a:lnTo>
                  <a:pt x="622" y="0"/>
                </a:lnTo>
                <a:lnTo>
                  <a:pt x="785" y="13"/>
                </a:lnTo>
                <a:lnTo>
                  <a:pt x="1082" y="62"/>
                </a:lnTo>
                <a:lnTo>
                  <a:pt x="1239" y="113"/>
                </a:lnTo>
                <a:lnTo>
                  <a:pt x="1437" y="191"/>
                </a:lnTo>
                <a:lnTo>
                  <a:pt x="1676" y="293"/>
                </a:lnTo>
              </a:path>
            </a:pathLst>
          </a:custGeom>
          <a:noFill/>
          <a:ln w="5715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1083" name="Rectangle 11"/>
          <p:cNvSpPr>
            <a:spLocks noChangeArrowheads="1"/>
          </p:cNvSpPr>
          <p:nvPr/>
        </p:nvSpPr>
        <p:spPr bwMode="auto">
          <a:xfrm rot="16200000">
            <a:off x="-92267" y="2735262"/>
            <a:ext cx="1863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1600" b="1" dirty="0">
                <a:solidFill>
                  <a:srgbClr val="000000"/>
                </a:solidFill>
                <a:latin typeface="Arial" charset="0"/>
                <a:cs typeface="+mn-cs"/>
              </a:rPr>
              <a:t>Total Product, TP</a:t>
            </a:r>
          </a:p>
        </p:txBody>
      </p:sp>
      <p:sp>
        <p:nvSpPr>
          <p:cNvPr id="131084" name="Rectangle 12"/>
          <p:cNvSpPr>
            <a:spLocks noChangeArrowheads="1"/>
          </p:cNvSpPr>
          <p:nvPr/>
        </p:nvSpPr>
        <p:spPr bwMode="auto">
          <a:xfrm>
            <a:off x="3298825" y="4122738"/>
            <a:ext cx="2295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solidFill>
                  <a:srgbClr val="000000"/>
                </a:solidFill>
                <a:latin typeface="Arial" charset="0"/>
                <a:cs typeface="+mn-cs"/>
              </a:rPr>
              <a:t>Quantity of Labor</a:t>
            </a:r>
          </a:p>
        </p:txBody>
      </p:sp>
      <p:sp>
        <p:nvSpPr>
          <p:cNvPr id="131085" name="Rectangle 13"/>
          <p:cNvSpPr>
            <a:spLocks noChangeArrowheads="1"/>
          </p:cNvSpPr>
          <p:nvPr/>
        </p:nvSpPr>
        <p:spPr bwMode="auto">
          <a:xfrm rot="16200000">
            <a:off x="-563898" y="4983163"/>
            <a:ext cx="267493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1600" b="1" dirty="0">
                <a:solidFill>
                  <a:srgbClr val="000000"/>
                </a:solidFill>
                <a:latin typeface="Arial" charset="0"/>
                <a:cs typeface="+mn-cs"/>
              </a:rPr>
              <a:t>Average Product, AP, and</a:t>
            </a:r>
          </a:p>
          <a:p>
            <a:pPr algn="ctr" eaLnBrk="0" hangingPunct="0">
              <a:defRPr/>
            </a:pPr>
            <a:r>
              <a:rPr lang="en-US" sz="1600" b="1" dirty="0">
                <a:solidFill>
                  <a:srgbClr val="000000"/>
                </a:solidFill>
                <a:latin typeface="Arial" charset="0"/>
                <a:cs typeface="+mn-cs"/>
              </a:rPr>
              <a:t>Marginal Product, MP</a:t>
            </a:r>
          </a:p>
        </p:txBody>
      </p:sp>
      <p:sp>
        <p:nvSpPr>
          <p:cNvPr id="131086" name="Rectangle 14"/>
          <p:cNvSpPr>
            <a:spLocks noChangeArrowheads="1"/>
          </p:cNvSpPr>
          <p:nvPr/>
        </p:nvSpPr>
        <p:spPr bwMode="auto">
          <a:xfrm>
            <a:off x="3308350" y="6292850"/>
            <a:ext cx="22955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solidFill>
                  <a:srgbClr val="000000"/>
                </a:solidFill>
                <a:latin typeface="Arial" charset="0"/>
                <a:cs typeface="+mn-cs"/>
              </a:rPr>
              <a:t>Quantity of Labor</a:t>
            </a:r>
          </a:p>
        </p:txBody>
      </p:sp>
      <p:sp>
        <p:nvSpPr>
          <p:cNvPr id="131087" name="Rectangle 15"/>
          <p:cNvSpPr>
            <a:spLocks noChangeArrowheads="1"/>
          </p:cNvSpPr>
          <p:nvPr/>
        </p:nvSpPr>
        <p:spPr bwMode="auto">
          <a:xfrm>
            <a:off x="5116668" y="2420403"/>
            <a:ext cx="1817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latin typeface="Arial" charset="0"/>
                <a:cs typeface="+mn-cs"/>
              </a:rPr>
              <a:t>Total Product</a:t>
            </a:r>
          </a:p>
        </p:txBody>
      </p:sp>
      <p:sp>
        <p:nvSpPr>
          <p:cNvPr id="131088" name="Rectangle 16"/>
          <p:cNvSpPr>
            <a:spLocks noChangeArrowheads="1"/>
          </p:cNvSpPr>
          <p:nvPr/>
        </p:nvSpPr>
        <p:spPr bwMode="auto">
          <a:xfrm>
            <a:off x="5710393" y="5942013"/>
            <a:ext cx="12239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000099"/>
                </a:solidFill>
                <a:latin typeface="Arial" charset="0"/>
                <a:cs typeface="+mn-cs"/>
              </a:rPr>
              <a:t>Marginal</a:t>
            </a:r>
          </a:p>
          <a:p>
            <a:pPr algn="ctr" eaLnBrk="0" hangingPunct="0">
              <a:defRPr/>
            </a:pPr>
            <a:r>
              <a:rPr lang="en-US" sz="2000" b="1" dirty="0">
                <a:solidFill>
                  <a:srgbClr val="000099"/>
                </a:solidFill>
                <a:latin typeface="Arial" charset="0"/>
                <a:cs typeface="+mn-cs"/>
              </a:rPr>
              <a:t>Product</a:t>
            </a:r>
          </a:p>
        </p:txBody>
      </p:sp>
      <p:sp>
        <p:nvSpPr>
          <p:cNvPr id="131089" name="Rectangle 17"/>
          <p:cNvSpPr>
            <a:spLocks noChangeArrowheads="1"/>
          </p:cNvSpPr>
          <p:nvPr/>
        </p:nvSpPr>
        <p:spPr bwMode="auto">
          <a:xfrm>
            <a:off x="5594350" y="5044040"/>
            <a:ext cx="11842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CC0000"/>
                </a:solidFill>
                <a:latin typeface="Arial" charset="0"/>
                <a:cs typeface="+mn-cs"/>
              </a:rPr>
              <a:t>Average</a:t>
            </a:r>
          </a:p>
          <a:p>
            <a:pPr algn="ctr" eaLnBrk="0" hangingPunct="0">
              <a:defRPr/>
            </a:pPr>
            <a:r>
              <a:rPr lang="en-US" sz="2000" b="1" dirty="0">
                <a:solidFill>
                  <a:srgbClr val="CC0000"/>
                </a:solidFill>
                <a:latin typeface="Arial" charset="0"/>
                <a:cs typeface="+mn-cs"/>
              </a:rPr>
              <a:t>Product</a:t>
            </a:r>
          </a:p>
        </p:txBody>
      </p:sp>
      <p:sp>
        <p:nvSpPr>
          <p:cNvPr id="131090" name="Rectangle 18"/>
          <p:cNvSpPr>
            <a:spLocks noChangeArrowheads="1"/>
          </p:cNvSpPr>
          <p:nvPr/>
        </p:nvSpPr>
        <p:spPr bwMode="auto">
          <a:xfrm>
            <a:off x="5868321" y="3114675"/>
            <a:ext cx="2530942"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3200" b="1" dirty="0">
                <a:solidFill>
                  <a:srgbClr val="000000"/>
                </a:solidFill>
                <a:latin typeface="Arial" charset="0"/>
                <a:cs typeface="+mn-cs"/>
              </a:rPr>
              <a:t>Diminishing</a:t>
            </a:r>
          </a:p>
          <a:p>
            <a:pPr algn="ctr" eaLnBrk="0" hangingPunct="0">
              <a:defRPr/>
            </a:pPr>
            <a:r>
              <a:rPr lang="en-US" sz="3200" b="1" dirty="0">
                <a:solidFill>
                  <a:srgbClr val="000000"/>
                </a:solidFill>
                <a:latin typeface="Arial" charset="0"/>
                <a:cs typeface="+mn-cs"/>
              </a:rPr>
              <a:t>Marginal</a:t>
            </a:r>
          </a:p>
          <a:p>
            <a:pPr algn="ctr" eaLnBrk="0" hangingPunct="0">
              <a:defRPr/>
            </a:pPr>
            <a:r>
              <a:rPr lang="en-US" sz="3200" b="1" dirty="0">
                <a:solidFill>
                  <a:srgbClr val="000000"/>
                </a:solidFill>
                <a:latin typeface="Arial" charset="0"/>
                <a:cs typeface="+mn-cs"/>
              </a:rPr>
              <a:t>Returns</a:t>
            </a:r>
          </a:p>
        </p:txBody>
      </p:sp>
      <p:sp>
        <p:nvSpPr>
          <p:cNvPr id="131091" name="Line 19"/>
          <p:cNvSpPr>
            <a:spLocks noChangeShapeType="1"/>
          </p:cNvSpPr>
          <p:nvPr/>
        </p:nvSpPr>
        <p:spPr bwMode="auto">
          <a:xfrm flipH="1">
            <a:off x="3773442" y="3719899"/>
            <a:ext cx="1887538" cy="12700"/>
          </a:xfrm>
          <a:prstGeom prst="line">
            <a:avLst/>
          </a:prstGeom>
          <a:noFill/>
          <a:ln w="508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1282" name="Group 20"/>
          <p:cNvGrpSpPr>
            <a:grpSpLocks/>
          </p:cNvGrpSpPr>
          <p:nvPr/>
        </p:nvGrpSpPr>
        <p:grpSpPr bwMode="auto">
          <a:xfrm>
            <a:off x="1323182" y="2130425"/>
            <a:ext cx="3757612" cy="2033587"/>
            <a:chOff x="1719" y="1329"/>
            <a:chExt cx="2367" cy="1281"/>
          </a:xfrm>
        </p:grpSpPr>
        <p:sp>
          <p:nvSpPr>
            <p:cNvPr id="131093" name="Line 21"/>
            <p:cNvSpPr>
              <a:spLocks noChangeShapeType="1"/>
            </p:cNvSpPr>
            <p:nvPr/>
          </p:nvSpPr>
          <p:spPr bwMode="auto">
            <a:xfrm>
              <a:off x="1719" y="2597"/>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1094" name="Line 22"/>
            <p:cNvSpPr>
              <a:spLocks noChangeShapeType="1"/>
            </p:cNvSpPr>
            <p:nvPr/>
          </p:nvSpPr>
          <p:spPr bwMode="auto">
            <a:xfrm flipV="1">
              <a:off x="1740" y="1329"/>
              <a:ext cx="0" cy="12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1283" name="Group 23"/>
          <p:cNvGrpSpPr>
            <a:grpSpLocks/>
          </p:cNvGrpSpPr>
          <p:nvPr/>
        </p:nvGrpSpPr>
        <p:grpSpPr bwMode="auto">
          <a:xfrm>
            <a:off x="1359055" y="4445001"/>
            <a:ext cx="3757613" cy="1897062"/>
            <a:chOff x="1734" y="2817"/>
            <a:chExt cx="2367" cy="1195"/>
          </a:xfrm>
        </p:grpSpPr>
        <p:sp>
          <p:nvSpPr>
            <p:cNvPr id="131096" name="Line 24"/>
            <p:cNvSpPr>
              <a:spLocks noChangeShapeType="1"/>
            </p:cNvSpPr>
            <p:nvPr/>
          </p:nvSpPr>
          <p:spPr bwMode="auto">
            <a:xfrm>
              <a:off x="1734" y="3700"/>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1097" name="Line 25"/>
            <p:cNvSpPr>
              <a:spLocks noChangeShapeType="1"/>
            </p:cNvSpPr>
            <p:nvPr/>
          </p:nvSpPr>
          <p:spPr bwMode="auto">
            <a:xfrm>
              <a:off x="1740" y="2817"/>
              <a:ext cx="0" cy="119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19458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wipe(left)">
                                      <p:cBhvr>
                                        <p:cTn id="7" dur="500"/>
                                        <p:tgtEl>
                                          <p:spTgt spid="13107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1090"/>
                                        </p:tgtEl>
                                        <p:attrNameLst>
                                          <p:attrName>style.visibility</p:attrName>
                                        </p:attrNameLst>
                                      </p:cBhvr>
                                      <p:to>
                                        <p:strVal val="visible"/>
                                      </p:to>
                                    </p:set>
                                    <p:animEffect transition="in" filter="wipe(up)">
                                      <p:cBhvr>
                                        <p:cTn id="11" dur="500"/>
                                        <p:tgtEl>
                                          <p:spTgt spid="131090"/>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1091"/>
                                        </p:tgtEl>
                                        <p:attrNameLst>
                                          <p:attrName>style.visibility</p:attrName>
                                        </p:attrNameLst>
                                      </p:cBhvr>
                                      <p:to>
                                        <p:strVal val="visible"/>
                                      </p:to>
                                    </p:set>
                                    <p:animEffect transition="in" filter="wipe(right)">
                                      <p:cBhvr>
                                        <p:cTn id="15" dur="500"/>
                                        <p:tgtEl>
                                          <p:spTgt spid="131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P spid="13109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61813" y="2109658"/>
            <a:ext cx="947737" cy="4211638"/>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099" name="Rectangle 3"/>
          <p:cNvSpPr>
            <a:spLocks noChangeArrowheads="1"/>
          </p:cNvSpPr>
          <p:nvPr/>
        </p:nvSpPr>
        <p:spPr bwMode="auto">
          <a:xfrm>
            <a:off x="1901251" y="2109658"/>
            <a:ext cx="1960562" cy="4211638"/>
          </a:xfrm>
          <a:prstGeom prst="rect">
            <a:avLst/>
          </a:prstGeom>
          <a:solidFill>
            <a:schemeClr val="accent5">
              <a:lumMod val="40000"/>
              <a:lumOff val="60000"/>
            </a:schemeClr>
          </a:solidFill>
          <a:ln>
            <a:noFill/>
          </a:ln>
          <a:effectLst/>
          <a:extLst/>
        </p:spPr>
        <p:txBody>
          <a:bodyPr wrap="none" anchor="ctr"/>
          <a:lstStyle/>
          <a:p>
            <a:pPr>
              <a:defRPr/>
            </a:pPr>
            <a:endParaRPr lang="en-US">
              <a:solidFill>
                <a:srgbClr val="FEC185"/>
              </a:solidFill>
              <a:cs typeface="+mn-cs"/>
            </a:endParaRPr>
          </a:p>
        </p:txBody>
      </p:sp>
      <p:sp>
        <p:nvSpPr>
          <p:cNvPr id="132100" name="Rectangle 4"/>
          <p:cNvSpPr>
            <a:spLocks noChangeArrowheads="1"/>
          </p:cNvSpPr>
          <p:nvPr/>
        </p:nvSpPr>
        <p:spPr bwMode="auto">
          <a:xfrm>
            <a:off x="1089496" y="2109658"/>
            <a:ext cx="814387" cy="4211638"/>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02" name="Rectangle 6"/>
          <p:cNvSpPr>
            <a:spLocks noChangeArrowheads="1"/>
          </p:cNvSpPr>
          <p:nvPr/>
        </p:nvSpPr>
        <p:spPr bwMode="auto">
          <a:xfrm>
            <a:off x="882375" y="1014412"/>
            <a:ext cx="7689456"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4400" b="1" dirty="0">
                <a:solidFill>
                  <a:srgbClr val="FFFF00"/>
                </a:solidFill>
                <a:cs typeface="+mn-cs"/>
              </a:rPr>
              <a:t>Law of Diminishing Returns</a:t>
            </a:r>
          </a:p>
        </p:txBody>
      </p:sp>
      <p:sp>
        <p:nvSpPr>
          <p:cNvPr id="132104" name="Freeform 8"/>
          <p:cNvSpPr>
            <a:spLocks/>
          </p:cNvSpPr>
          <p:nvPr/>
        </p:nvSpPr>
        <p:spPr bwMode="auto">
          <a:xfrm>
            <a:off x="1089496" y="2251075"/>
            <a:ext cx="3635375" cy="1736725"/>
          </a:xfrm>
          <a:custGeom>
            <a:avLst/>
            <a:gdLst>
              <a:gd name="T0" fmla="*/ 0 w 2290"/>
              <a:gd name="T1" fmla="*/ 1094 h 1094"/>
              <a:gd name="T2" fmla="*/ 91 w 2290"/>
              <a:gd name="T3" fmla="*/ 1063 h 1094"/>
              <a:gd name="T4" fmla="*/ 245 w 2290"/>
              <a:gd name="T5" fmla="*/ 987 h 1094"/>
              <a:gd name="T6" fmla="*/ 348 w 2290"/>
              <a:gd name="T7" fmla="*/ 908 h 1094"/>
              <a:gd name="T8" fmla="*/ 439 w 2290"/>
              <a:gd name="T9" fmla="*/ 826 h 1094"/>
              <a:gd name="T10" fmla="*/ 622 w 2290"/>
              <a:gd name="T11" fmla="*/ 634 h 1094"/>
              <a:gd name="T12" fmla="*/ 738 w 2290"/>
              <a:gd name="T13" fmla="*/ 480 h 1094"/>
              <a:gd name="T14" fmla="*/ 880 w 2290"/>
              <a:gd name="T15" fmla="*/ 342 h 1094"/>
              <a:gd name="T16" fmla="*/ 1036 w 2290"/>
              <a:gd name="T17" fmla="*/ 228 h 1094"/>
              <a:gd name="T18" fmla="*/ 1134 w 2290"/>
              <a:gd name="T19" fmla="*/ 168 h 1094"/>
              <a:gd name="T20" fmla="*/ 1209 w 2290"/>
              <a:gd name="T21" fmla="*/ 123 h 1094"/>
              <a:gd name="T22" fmla="*/ 1293 w 2290"/>
              <a:gd name="T23" fmla="*/ 90 h 1094"/>
              <a:gd name="T24" fmla="*/ 1470 w 2290"/>
              <a:gd name="T25" fmla="*/ 39 h 1094"/>
              <a:gd name="T26" fmla="*/ 1734 w 2290"/>
              <a:gd name="T27" fmla="*/ 9 h 1094"/>
              <a:gd name="T28" fmla="*/ 2046 w 2290"/>
              <a:gd name="T29" fmla="*/ 90 h 1094"/>
              <a:gd name="T30" fmla="*/ 2192 w 2290"/>
              <a:gd name="T31" fmla="*/ 140 h 1094"/>
              <a:gd name="T32" fmla="*/ 2290 w 2290"/>
              <a:gd name="T33" fmla="*/ 17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0" h="1094">
                <a:moveTo>
                  <a:pt x="0" y="1094"/>
                </a:moveTo>
                <a:lnTo>
                  <a:pt x="91" y="1063"/>
                </a:lnTo>
                <a:lnTo>
                  <a:pt x="245" y="987"/>
                </a:lnTo>
                <a:lnTo>
                  <a:pt x="348" y="908"/>
                </a:lnTo>
                <a:lnTo>
                  <a:pt x="439" y="826"/>
                </a:lnTo>
                <a:lnTo>
                  <a:pt x="622" y="634"/>
                </a:lnTo>
                <a:lnTo>
                  <a:pt x="738" y="480"/>
                </a:lnTo>
                <a:lnTo>
                  <a:pt x="880" y="342"/>
                </a:lnTo>
                <a:lnTo>
                  <a:pt x="1036" y="228"/>
                </a:lnTo>
                <a:lnTo>
                  <a:pt x="1134" y="168"/>
                </a:lnTo>
                <a:lnTo>
                  <a:pt x="1209" y="123"/>
                </a:lnTo>
                <a:cubicBezTo>
                  <a:pt x="1236" y="117"/>
                  <a:pt x="1209" y="123"/>
                  <a:pt x="1293" y="90"/>
                </a:cubicBezTo>
                <a:cubicBezTo>
                  <a:pt x="1377" y="57"/>
                  <a:pt x="1397" y="52"/>
                  <a:pt x="1470" y="39"/>
                </a:cubicBezTo>
                <a:cubicBezTo>
                  <a:pt x="1543" y="26"/>
                  <a:pt x="1638" y="0"/>
                  <a:pt x="1734" y="9"/>
                </a:cubicBezTo>
                <a:cubicBezTo>
                  <a:pt x="1856" y="8"/>
                  <a:pt x="1970" y="68"/>
                  <a:pt x="2046" y="90"/>
                </a:cubicBezTo>
                <a:lnTo>
                  <a:pt x="2192" y="140"/>
                </a:lnTo>
                <a:lnTo>
                  <a:pt x="2290" y="174"/>
                </a:lnTo>
              </a:path>
            </a:pathLst>
          </a:custGeom>
          <a:noFill/>
          <a:ln w="762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2105" name="Freeform 9"/>
          <p:cNvSpPr>
            <a:spLocks/>
          </p:cNvSpPr>
          <p:nvPr/>
        </p:nvSpPr>
        <p:spPr bwMode="auto">
          <a:xfrm>
            <a:off x="1451792" y="4838700"/>
            <a:ext cx="2930525" cy="1377950"/>
          </a:xfrm>
          <a:custGeom>
            <a:avLst/>
            <a:gdLst>
              <a:gd name="T0" fmla="*/ 0 w 1612"/>
              <a:gd name="T1" fmla="*/ 390 h 959"/>
              <a:gd name="T2" fmla="*/ 77 w 1612"/>
              <a:gd name="T3" fmla="*/ 162 h 959"/>
              <a:gd name="T4" fmla="*/ 121 w 1612"/>
              <a:gd name="T5" fmla="*/ 76 h 959"/>
              <a:gd name="T6" fmla="*/ 150 w 1612"/>
              <a:gd name="T7" fmla="*/ 33 h 959"/>
              <a:gd name="T8" fmla="*/ 179 w 1612"/>
              <a:gd name="T9" fmla="*/ 7 h 959"/>
              <a:gd name="T10" fmla="*/ 215 w 1612"/>
              <a:gd name="T11" fmla="*/ 0 h 959"/>
              <a:gd name="T12" fmla="*/ 238 w 1612"/>
              <a:gd name="T13" fmla="*/ 1 h 959"/>
              <a:gd name="T14" fmla="*/ 262 w 1612"/>
              <a:gd name="T15" fmla="*/ 4 h 959"/>
              <a:gd name="T16" fmla="*/ 348 w 1612"/>
              <a:gd name="T17" fmla="*/ 28 h 959"/>
              <a:gd name="T18" fmla="*/ 461 w 1612"/>
              <a:gd name="T19" fmla="*/ 77 h 959"/>
              <a:gd name="T20" fmla="*/ 595 w 1612"/>
              <a:gd name="T21" fmla="*/ 152 h 959"/>
              <a:gd name="T22" fmla="*/ 831 w 1612"/>
              <a:gd name="T23" fmla="*/ 307 h 959"/>
              <a:gd name="T24" fmla="*/ 1036 w 1612"/>
              <a:gd name="T25" fmla="*/ 490 h 959"/>
              <a:gd name="T26" fmla="*/ 1238 w 1612"/>
              <a:gd name="T27" fmla="*/ 679 h 959"/>
              <a:gd name="T28" fmla="*/ 1611 w 1612"/>
              <a:gd name="T29" fmla="*/ 95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959">
                <a:moveTo>
                  <a:pt x="0" y="390"/>
                </a:moveTo>
                <a:lnTo>
                  <a:pt x="77" y="162"/>
                </a:lnTo>
                <a:lnTo>
                  <a:pt x="121" y="76"/>
                </a:lnTo>
                <a:lnTo>
                  <a:pt x="150" y="33"/>
                </a:lnTo>
                <a:lnTo>
                  <a:pt x="179" y="7"/>
                </a:lnTo>
                <a:lnTo>
                  <a:pt x="215" y="0"/>
                </a:lnTo>
                <a:lnTo>
                  <a:pt x="238" y="1"/>
                </a:lnTo>
                <a:lnTo>
                  <a:pt x="262" y="4"/>
                </a:lnTo>
                <a:lnTo>
                  <a:pt x="348" y="28"/>
                </a:lnTo>
                <a:lnTo>
                  <a:pt x="461" y="77"/>
                </a:lnTo>
                <a:lnTo>
                  <a:pt x="595" y="152"/>
                </a:lnTo>
                <a:lnTo>
                  <a:pt x="831" y="307"/>
                </a:lnTo>
                <a:lnTo>
                  <a:pt x="1036" y="490"/>
                </a:lnTo>
                <a:lnTo>
                  <a:pt x="1238" y="679"/>
                </a:lnTo>
                <a:lnTo>
                  <a:pt x="1611" y="958"/>
                </a:lnTo>
              </a:path>
            </a:pathLst>
          </a:custGeom>
          <a:noFill/>
          <a:ln w="508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2106" name="Freeform 10"/>
          <p:cNvSpPr>
            <a:spLocks/>
          </p:cNvSpPr>
          <p:nvPr/>
        </p:nvSpPr>
        <p:spPr bwMode="auto">
          <a:xfrm>
            <a:off x="1511771" y="5357412"/>
            <a:ext cx="3213100" cy="458787"/>
          </a:xfrm>
          <a:custGeom>
            <a:avLst/>
            <a:gdLst>
              <a:gd name="T0" fmla="*/ 0 w 1677"/>
              <a:gd name="T1" fmla="*/ 197 h 294"/>
              <a:gd name="T2" fmla="*/ 185 w 1677"/>
              <a:gd name="T3" fmla="*/ 110 h 294"/>
              <a:gd name="T4" fmla="*/ 334 w 1677"/>
              <a:gd name="T5" fmla="*/ 49 h 294"/>
              <a:gd name="T6" fmla="*/ 487 w 1677"/>
              <a:gd name="T7" fmla="*/ 4 h 294"/>
              <a:gd name="T8" fmla="*/ 549 w 1677"/>
              <a:gd name="T9" fmla="*/ 0 h 294"/>
              <a:gd name="T10" fmla="*/ 583 w 1677"/>
              <a:gd name="T11" fmla="*/ 0 h 294"/>
              <a:gd name="T12" fmla="*/ 602 w 1677"/>
              <a:gd name="T13" fmla="*/ 0 h 294"/>
              <a:gd name="T14" fmla="*/ 622 w 1677"/>
              <a:gd name="T15" fmla="*/ 0 h 294"/>
              <a:gd name="T16" fmla="*/ 785 w 1677"/>
              <a:gd name="T17" fmla="*/ 13 h 294"/>
              <a:gd name="T18" fmla="*/ 1082 w 1677"/>
              <a:gd name="T19" fmla="*/ 62 h 294"/>
              <a:gd name="T20" fmla="*/ 1239 w 1677"/>
              <a:gd name="T21" fmla="*/ 113 h 294"/>
              <a:gd name="T22" fmla="*/ 1437 w 1677"/>
              <a:gd name="T23" fmla="*/ 191 h 294"/>
              <a:gd name="T24" fmla="*/ 1676 w 1677"/>
              <a:gd name="T25" fmla="*/ 2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7" h="294">
                <a:moveTo>
                  <a:pt x="0" y="197"/>
                </a:moveTo>
                <a:lnTo>
                  <a:pt x="185" y="110"/>
                </a:lnTo>
                <a:lnTo>
                  <a:pt x="334" y="49"/>
                </a:lnTo>
                <a:lnTo>
                  <a:pt x="487" y="4"/>
                </a:lnTo>
                <a:lnTo>
                  <a:pt x="549" y="0"/>
                </a:lnTo>
                <a:lnTo>
                  <a:pt x="583" y="0"/>
                </a:lnTo>
                <a:lnTo>
                  <a:pt x="602" y="0"/>
                </a:lnTo>
                <a:lnTo>
                  <a:pt x="622" y="0"/>
                </a:lnTo>
                <a:lnTo>
                  <a:pt x="785" y="13"/>
                </a:lnTo>
                <a:lnTo>
                  <a:pt x="1082" y="62"/>
                </a:lnTo>
                <a:lnTo>
                  <a:pt x="1239" y="113"/>
                </a:lnTo>
                <a:lnTo>
                  <a:pt x="1437" y="191"/>
                </a:lnTo>
                <a:lnTo>
                  <a:pt x="1676" y="293"/>
                </a:lnTo>
              </a:path>
            </a:pathLst>
          </a:custGeom>
          <a:noFill/>
          <a:ln w="57150" cap="rnd"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2107" name="Rectangle 11"/>
          <p:cNvSpPr>
            <a:spLocks noChangeArrowheads="1"/>
          </p:cNvSpPr>
          <p:nvPr/>
        </p:nvSpPr>
        <p:spPr bwMode="auto">
          <a:xfrm rot="16200000">
            <a:off x="-327451" y="2735263"/>
            <a:ext cx="1863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1600" b="1" dirty="0">
                <a:solidFill>
                  <a:srgbClr val="000000"/>
                </a:solidFill>
                <a:latin typeface="Arial" charset="0"/>
                <a:cs typeface="+mn-cs"/>
              </a:rPr>
              <a:t>Total Product, TP</a:t>
            </a:r>
          </a:p>
        </p:txBody>
      </p:sp>
      <p:sp>
        <p:nvSpPr>
          <p:cNvPr id="132108" name="Rectangle 12"/>
          <p:cNvSpPr>
            <a:spLocks noChangeArrowheads="1"/>
          </p:cNvSpPr>
          <p:nvPr/>
        </p:nvSpPr>
        <p:spPr bwMode="auto">
          <a:xfrm>
            <a:off x="1875460" y="4099470"/>
            <a:ext cx="2295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solidFill>
                  <a:srgbClr val="000000"/>
                </a:solidFill>
                <a:latin typeface="Arial" charset="0"/>
                <a:cs typeface="+mn-cs"/>
              </a:rPr>
              <a:t>Quantity of Labor</a:t>
            </a:r>
          </a:p>
        </p:txBody>
      </p:sp>
      <p:sp>
        <p:nvSpPr>
          <p:cNvPr id="132109" name="Rectangle 13"/>
          <p:cNvSpPr>
            <a:spLocks noChangeArrowheads="1"/>
          </p:cNvSpPr>
          <p:nvPr/>
        </p:nvSpPr>
        <p:spPr bwMode="auto">
          <a:xfrm rot="16200000">
            <a:off x="-830059" y="5036344"/>
            <a:ext cx="267493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1600" b="1" dirty="0">
                <a:solidFill>
                  <a:srgbClr val="000000"/>
                </a:solidFill>
                <a:latin typeface="Arial" charset="0"/>
                <a:cs typeface="+mn-cs"/>
              </a:rPr>
              <a:t>Average Product, AP, and</a:t>
            </a:r>
          </a:p>
          <a:p>
            <a:pPr algn="ctr" eaLnBrk="0" hangingPunct="0">
              <a:defRPr/>
            </a:pPr>
            <a:r>
              <a:rPr lang="en-US" sz="1600" b="1" dirty="0">
                <a:solidFill>
                  <a:srgbClr val="000000"/>
                </a:solidFill>
                <a:latin typeface="Arial" charset="0"/>
                <a:cs typeface="+mn-cs"/>
              </a:rPr>
              <a:t>Marginal Product, MP</a:t>
            </a:r>
          </a:p>
        </p:txBody>
      </p:sp>
      <p:sp>
        <p:nvSpPr>
          <p:cNvPr id="132110" name="Rectangle 14"/>
          <p:cNvSpPr>
            <a:spLocks noChangeArrowheads="1"/>
          </p:cNvSpPr>
          <p:nvPr/>
        </p:nvSpPr>
        <p:spPr bwMode="auto">
          <a:xfrm>
            <a:off x="1878092" y="6292850"/>
            <a:ext cx="22955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solidFill>
                  <a:srgbClr val="000000"/>
                </a:solidFill>
                <a:latin typeface="Arial" charset="0"/>
                <a:cs typeface="+mn-cs"/>
              </a:rPr>
              <a:t>Quantity of Labor</a:t>
            </a:r>
          </a:p>
        </p:txBody>
      </p:sp>
      <p:sp>
        <p:nvSpPr>
          <p:cNvPr id="132111" name="Rectangle 15"/>
          <p:cNvSpPr>
            <a:spLocks noChangeArrowheads="1"/>
          </p:cNvSpPr>
          <p:nvPr/>
        </p:nvSpPr>
        <p:spPr bwMode="auto">
          <a:xfrm>
            <a:off x="4933690" y="2358445"/>
            <a:ext cx="1817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dirty="0">
                <a:latin typeface="Arial" charset="0"/>
                <a:cs typeface="+mn-cs"/>
              </a:rPr>
              <a:t>Total Product</a:t>
            </a:r>
          </a:p>
        </p:txBody>
      </p:sp>
      <p:sp>
        <p:nvSpPr>
          <p:cNvPr id="132112" name="Rectangle 16"/>
          <p:cNvSpPr>
            <a:spLocks noChangeArrowheads="1"/>
          </p:cNvSpPr>
          <p:nvPr/>
        </p:nvSpPr>
        <p:spPr bwMode="auto">
          <a:xfrm>
            <a:off x="5004142" y="5958262"/>
            <a:ext cx="12239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000099"/>
                </a:solidFill>
                <a:latin typeface="Arial" charset="0"/>
                <a:cs typeface="+mn-cs"/>
              </a:rPr>
              <a:t>Marginal</a:t>
            </a:r>
          </a:p>
          <a:p>
            <a:pPr algn="ctr" eaLnBrk="0" hangingPunct="0">
              <a:defRPr/>
            </a:pPr>
            <a:r>
              <a:rPr lang="en-US" sz="2000" b="1" dirty="0">
                <a:solidFill>
                  <a:srgbClr val="000099"/>
                </a:solidFill>
                <a:latin typeface="Arial" charset="0"/>
                <a:cs typeface="+mn-cs"/>
              </a:rPr>
              <a:t>Product</a:t>
            </a:r>
          </a:p>
        </p:txBody>
      </p:sp>
      <p:sp>
        <p:nvSpPr>
          <p:cNvPr id="132113" name="Rectangle 17"/>
          <p:cNvSpPr>
            <a:spLocks noChangeArrowheads="1"/>
          </p:cNvSpPr>
          <p:nvPr/>
        </p:nvSpPr>
        <p:spPr bwMode="auto">
          <a:xfrm>
            <a:off x="4933690" y="5117699"/>
            <a:ext cx="11842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b="1" dirty="0">
                <a:solidFill>
                  <a:srgbClr val="CC0000"/>
                </a:solidFill>
                <a:latin typeface="Arial" charset="0"/>
                <a:cs typeface="+mn-cs"/>
              </a:rPr>
              <a:t>Average</a:t>
            </a:r>
          </a:p>
          <a:p>
            <a:pPr algn="ctr" eaLnBrk="0" hangingPunct="0">
              <a:defRPr/>
            </a:pPr>
            <a:r>
              <a:rPr lang="en-US" sz="2000" b="1" dirty="0">
                <a:solidFill>
                  <a:srgbClr val="CC0000"/>
                </a:solidFill>
                <a:latin typeface="Arial" charset="0"/>
                <a:cs typeface="+mn-cs"/>
              </a:rPr>
              <a:t>Product</a:t>
            </a:r>
          </a:p>
        </p:txBody>
      </p:sp>
      <p:sp>
        <p:nvSpPr>
          <p:cNvPr id="132114" name="Rectangle 18"/>
          <p:cNvSpPr>
            <a:spLocks noChangeArrowheads="1"/>
          </p:cNvSpPr>
          <p:nvPr/>
        </p:nvSpPr>
        <p:spPr bwMode="auto">
          <a:xfrm>
            <a:off x="5804704" y="3212306"/>
            <a:ext cx="1893348" cy="156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3200" b="1" dirty="0">
                <a:solidFill>
                  <a:srgbClr val="000000"/>
                </a:solidFill>
                <a:latin typeface="Arial" charset="0"/>
                <a:cs typeface="+mn-cs"/>
              </a:rPr>
              <a:t>Negative</a:t>
            </a:r>
          </a:p>
          <a:p>
            <a:pPr algn="ctr" eaLnBrk="0" hangingPunct="0">
              <a:defRPr/>
            </a:pPr>
            <a:r>
              <a:rPr lang="en-US" sz="3200" b="1" dirty="0">
                <a:solidFill>
                  <a:srgbClr val="000000"/>
                </a:solidFill>
                <a:latin typeface="Arial" charset="0"/>
                <a:cs typeface="+mn-cs"/>
              </a:rPr>
              <a:t>Marginal</a:t>
            </a:r>
          </a:p>
          <a:p>
            <a:pPr algn="ctr" eaLnBrk="0" hangingPunct="0">
              <a:defRPr/>
            </a:pPr>
            <a:r>
              <a:rPr lang="en-US" sz="3200" b="1" dirty="0">
                <a:solidFill>
                  <a:srgbClr val="000000"/>
                </a:solidFill>
                <a:latin typeface="Arial" charset="0"/>
                <a:cs typeface="+mn-cs"/>
              </a:rPr>
              <a:t>Returns</a:t>
            </a:r>
          </a:p>
        </p:txBody>
      </p:sp>
      <p:sp>
        <p:nvSpPr>
          <p:cNvPr id="132115" name="Line 19"/>
          <p:cNvSpPr>
            <a:spLocks noChangeShapeType="1"/>
          </p:cNvSpPr>
          <p:nvPr/>
        </p:nvSpPr>
        <p:spPr bwMode="auto">
          <a:xfrm flipH="1">
            <a:off x="4506600" y="3735388"/>
            <a:ext cx="1063625" cy="0"/>
          </a:xfrm>
          <a:prstGeom prst="line">
            <a:avLst/>
          </a:prstGeom>
          <a:noFill/>
          <a:ln w="508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2307" name="Group 20"/>
          <p:cNvGrpSpPr>
            <a:grpSpLocks/>
          </p:cNvGrpSpPr>
          <p:nvPr/>
        </p:nvGrpSpPr>
        <p:grpSpPr bwMode="auto">
          <a:xfrm>
            <a:off x="1056159" y="2089151"/>
            <a:ext cx="3757612" cy="2033587"/>
            <a:chOff x="1719" y="1329"/>
            <a:chExt cx="2367" cy="1281"/>
          </a:xfrm>
        </p:grpSpPr>
        <p:sp>
          <p:nvSpPr>
            <p:cNvPr id="132117" name="Line 21"/>
            <p:cNvSpPr>
              <a:spLocks noChangeShapeType="1"/>
            </p:cNvSpPr>
            <p:nvPr/>
          </p:nvSpPr>
          <p:spPr bwMode="auto">
            <a:xfrm>
              <a:off x="1719" y="2597"/>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18" name="Line 22"/>
            <p:cNvSpPr>
              <a:spLocks noChangeShapeType="1"/>
            </p:cNvSpPr>
            <p:nvPr/>
          </p:nvSpPr>
          <p:spPr bwMode="auto">
            <a:xfrm flipV="1">
              <a:off x="1740" y="1329"/>
              <a:ext cx="0" cy="12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308" name="Group 23"/>
          <p:cNvGrpSpPr>
            <a:grpSpLocks/>
          </p:cNvGrpSpPr>
          <p:nvPr/>
        </p:nvGrpSpPr>
        <p:grpSpPr bwMode="auto">
          <a:xfrm>
            <a:off x="1051937" y="4516438"/>
            <a:ext cx="3757613" cy="1897062"/>
            <a:chOff x="1734" y="2817"/>
            <a:chExt cx="2367" cy="1195"/>
          </a:xfrm>
        </p:grpSpPr>
        <p:sp>
          <p:nvSpPr>
            <p:cNvPr id="132120" name="Line 24"/>
            <p:cNvSpPr>
              <a:spLocks noChangeShapeType="1"/>
            </p:cNvSpPr>
            <p:nvPr/>
          </p:nvSpPr>
          <p:spPr bwMode="auto">
            <a:xfrm>
              <a:off x="1734" y="3700"/>
              <a:ext cx="2367"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121" name="Line 25"/>
            <p:cNvSpPr>
              <a:spLocks noChangeShapeType="1"/>
            </p:cNvSpPr>
            <p:nvPr/>
          </p:nvSpPr>
          <p:spPr bwMode="auto">
            <a:xfrm>
              <a:off x="1740" y="2817"/>
              <a:ext cx="0" cy="119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409670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left)">
                                      <p:cBhvr>
                                        <p:cTn id="7" dur="500"/>
                                        <p:tgtEl>
                                          <p:spTgt spid="1320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2114"/>
                                        </p:tgtEl>
                                        <p:attrNameLst>
                                          <p:attrName>style.visibility</p:attrName>
                                        </p:attrNameLst>
                                      </p:cBhvr>
                                      <p:to>
                                        <p:strVal val="visible"/>
                                      </p:to>
                                    </p:set>
                                    <p:animEffect transition="in" filter="wipe(up)">
                                      <p:cBhvr>
                                        <p:cTn id="11" dur="500"/>
                                        <p:tgtEl>
                                          <p:spTgt spid="132114"/>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2115"/>
                                        </p:tgtEl>
                                        <p:attrNameLst>
                                          <p:attrName>style.visibility</p:attrName>
                                        </p:attrNameLst>
                                      </p:cBhvr>
                                      <p:to>
                                        <p:strVal val="visible"/>
                                      </p:to>
                                    </p:set>
                                    <p:animEffect transition="in" filter="wipe(right)">
                                      <p:cBhvr>
                                        <p:cTn id="15" dur="500"/>
                                        <p:tgtEl>
                                          <p:spTgt spid="13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 between </a:t>
            </a:r>
            <a:br>
              <a:rPr lang="en-US" dirty="0" smtClean="0"/>
            </a:br>
            <a:r>
              <a:rPr lang="en-US" dirty="0" smtClean="0"/>
              <a:t>MP and TP</a:t>
            </a:r>
            <a:endParaRPr lang="en-US" dirty="0"/>
          </a:p>
        </p:txBody>
      </p:sp>
      <p:sp>
        <p:nvSpPr>
          <p:cNvPr id="3" name="Content Placeholder 2"/>
          <p:cNvSpPr>
            <a:spLocks noGrp="1"/>
          </p:cNvSpPr>
          <p:nvPr>
            <p:ph idx="1"/>
          </p:nvPr>
        </p:nvSpPr>
        <p:spPr>
          <a:xfrm>
            <a:off x="712788" y="2819400"/>
            <a:ext cx="7716838" cy="3794640"/>
          </a:xfrm>
        </p:spPr>
        <p:txBody>
          <a:bodyPr>
            <a:normAutofit/>
          </a:bodyPr>
          <a:lstStyle/>
          <a:p>
            <a:r>
              <a:rPr lang="en-US" sz="3200" dirty="0" smtClean="0">
                <a:solidFill>
                  <a:schemeClr val="tx1"/>
                </a:solidFill>
              </a:rPr>
              <a:t>MP is the slope of TP</a:t>
            </a:r>
          </a:p>
          <a:p>
            <a:r>
              <a:rPr lang="en-US" sz="3200" dirty="0" smtClean="0">
                <a:solidFill>
                  <a:schemeClr val="tx1"/>
                </a:solidFill>
              </a:rPr>
              <a:t>If MP is positive, TP is increasing</a:t>
            </a:r>
          </a:p>
          <a:p>
            <a:r>
              <a:rPr lang="en-US" sz="3200" dirty="0" smtClean="0">
                <a:solidFill>
                  <a:schemeClr val="tx1"/>
                </a:solidFill>
              </a:rPr>
              <a:t>If MP is negative, TP is decreasing</a:t>
            </a:r>
          </a:p>
          <a:p>
            <a:r>
              <a:rPr lang="en-US" sz="3200" dirty="0" smtClean="0">
                <a:solidFill>
                  <a:schemeClr val="tx1"/>
                </a:solidFill>
              </a:rPr>
              <a:t>If MP is zero, it crosses the x-axis; TP is at its highest output (slope is flat)</a:t>
            </a:r>
            <a:endParaRPr lang="en-US" sz="3200" dirty="0">
              <a:solidFill>
                <a:schemeClr val="tx1"/>
              </a:solidFill>
            </a:endParaRPr>
          </a:p>
        </p:txBody>
      </p:sp>
    </p:spTree>
    <p:extLst>
      <p:ext uri="{BB962C8B-B14F-4D97-AF65-F5344CB8AC3E}">
        <p14:creationId xmlns:p14="http://schemas.microsoft.com/office/powerpoint/2010/main" val="312328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 between </a:t>
            </a:r>
            <a:br>
              <a:rPr lang="en-US" dirty="0" smtClean="0"/>
            </a:br>
            <a:r>
              <a:rPr lang="en-US" dirty="0" smtClean="0"/>
              <a:t>MP and AP</a:t>
            </a:r>
            <a:endParaRPr lang="en-US" dirty="0"/>
          </a:p>
        </p:txBody>
      </p:sp>
      <p:sp>
        <p:nvSpPr>
          <p:cNvPr id="3" name="Content Placeholder 2"/>
          <p:cNvSpPr>
            <a:spLocks noGrp="1"/>
          </p:cNvSpPr>
          <p:nvPr>
            <p:ph idx="1"/>
          </p:nvPr>
        </p:nvSpPr>
        <p:spPr>
          <a:xfrm>
            <a:off x="712788" y="2819400"/>
            <a:ext cx="7716838" cy="3794640"/>
          </a:xfrm>
        </p:spPr>
        <p:txBody>
          <a:bodyPr>
            <a:normAutofit fontScale="77500" lnSpcReduction="20000"/>
          </a:bodyPr>
          <a:lstStyle/>
          <a:p>
            <a:r>
              <a:rPr lang="en-US" sz="4000" dirty="0" smtClean="0">
                <a:solidFill>
                  <a:schemeClr val="tx1"/>
                </a:solidFill>
              </a:rPr>
              <a:t>IF MP &gt; AP, AP increases</a:t>
            </a:r>
          </a:p>
          <a:p>
            <a:r>
              <a:rPr lang="en-US" sz="4000" dirty="0" smtClean="0">
                <a:solidFill>
                  <a:schemeClr val="tx1"/>
                </a:solidFill>
              </a:rPr>
              <a:t>IF MP &lt; AP, AP falls</a:t>
            </a:r>
          </a:p>
          <a:p>
            <a:r>
              <a:rPr lang="en-US" sz="4000" dirty="0" smtClean="0">
                <a:solidFill>
                  <a:schemeClr val="tx1"/>
                </a:solidFill>
              </a:rPr>
              <a:t>If MP = AP, AP will be at a maximum</a:t>
            </a:r>
          </a:p>
          <a:p>
            <a:r>
              <a:rPr lang="en-US" sz="4000" dirty="0" smtClean="0">
                <a:solidFill>
                  <a:schemeClr val="tx1"/>
                </a:solidFill>
              </a:rPr>
              <a:t>NOTE that AP can never cross the horizontal axis and become negative as neither Quantity nor Labor can ever be negative</a:t>
            </a:r>
          </a:p>
          <a:p>
            <a:pPr marL="0" indent="0">
              <a:buNone/>
            </a:pPr>
            <a:endParaRPr lang="en-US" sz="2600" dirty="0">
              <a:solidFill>
                <a:schemeClr val="tx1"/>
              </a:solidFill>
            </a:endParaRPr>
          </a:p>
        </p:txBody>
      </p:sp>
    </p:spTree>
    <p:extLst>
      <p:ext uri="{BB962C8B-B14F-4D97-AF65-F5344CB8AC3E}">
        <p14:creationId xmlns:p14="http://schemas.microsoft.com/office/powerpoint/2010/main" val="171460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 between </a:t>
            </a:r>
            <a:br>
              <a:rPr lang="en-US" dirty="0" smtClean="0"/>
            </a:br>
            <a:r>
              <a:rPr lang="en-US" dirty="0" smtClean="0"/>
              <a:t>MP and AP</a:t>
            </a:r>
            <a:endParaRPr lang="en-US" dirty="0"/>
          </a:p>
        </p:txBody>
      </p:sp>
      <p:sp>
        <p:nvSpPr>
          <p:cNvPr id="3" name="Content Placeholder 2"/>
          <p:cNvSpPr>
            <a:spLocks noGrp="1"/>
          </p:cNvSpPr>
          <p:nvPr>
            <p:ph idx="1"/>
          </p:nvPr>
        </p:nvSpPr>
        <p:spPr>
          <a:xfrm>
            <a:off x="712788" y="2819400"/>
            <a:ext cx="7716838" cy="3794640"/>
          </a:xfrm>
        </p:spPr>
        <p:txBody>
          <a:bodyPr>
            <a:normAutofit fontScale="92500" lnSpcReduction="20000"/>
          </a:bodyPr>
          <a:lstStyle/>
          <a:p>
            <a:pPr marL="0" indent="0">
              <a:buNone/>
            </a:pPr>
            <a:r>
              <a:rPr lang="en-US" sz="2600" dirty="0" smtClean="0">
                <a:solidFill>
                  <a:schemeClr val="tx1"/>
                </a:solidFill>
              </a:rPr>
              <a:t>Example:</a:t>
            </a:r>
          </a:p>
          <a:p>
            <a:pPr marL="0" indent="0">
              <a:buNone/>
            </a:pPr>
            <a:r>
              <a:rPr lang="en-US" sz="2600" dirty="0" smtClean="0">
                <a:solidFill>
                  <a:schemeClr val="tx1"/>
                </a:solidFill>
              </a:rPr>
              <a:t>Think of a student taking a series of tests in economics course. If in the sixth test, the student gains a higher grade than his/her average grade to that point (M&gt;A), then the student’s average will rise.  If the student receives a lower grade than his/her average grade to that point (M&lt;A), then the student’s average grade will fall.  And if the student receives exactly the same grade as his/her average to that point, the student’s average will not change.</a:t>
            </a:r>
            <a:endParaRPr lang="en-US" sz="2600" dirty="0">
              <a:solidFill>
                <a:schemeClr val="tx1"/>
              </a:solidFill>
            </a:endParaRPr>
          </a:p>
        </p:txBody>
      </p:sp>
    </p:spTree>
    <p:extLst>
      <p:ext uri="{BB962C8B-B14F-4D97-AF65-F5344CB8AC3E}">
        <p14:creationId xmlns:p14="http://schemas.microsoft.com/office/powerpoint/2010/main" val="32810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8641" y="1227127"/>
            <a:ext cx="6650181" cy="769441"/>
          </a:xfrm>
          <a:prstGeom prst="rect">
            <a:avLst/>
          </a:prstGeom>
          <a:noFill/>
        </p:spPr>
        <p:txBody>
          <a:bodyPr wrap="square" rtlCol="0">
            <a:spAutoFit/>
          </a:bodyPr>
          <a:lstStyle/>
          <a:p>
            <a:pPr algn="ctr"/>
            <a:r>
              <a:rPr lang="en-US" sz="4400" dirty="0" smtClean="0"/>
              <a:t>Online Tutorial</a:t>
            </a:r>
            <a:endParaRPr lang="en-US" sz="4400" dirty="0"/>
          </a:p>
        </p:txBody>
      </p:sp>
      <p:sp>
        <p:nvSpPr>
          <p:cNvPr id="3" name="TextBox 2"/>
          <p:cNvSpPr txBox="1"/>
          <p:nvPr/>
        </p:nvSpPr>
        <p:spPr>
          <a:xfrm>
            <a:off x="1298641" y="2197414"/>
            <a:ext cx="6464661" cy="4555094"/>
          </a:xfrm>
          <a:prstGeom prst="rect">
            <a:avLst/>
          </a:prstGeom>
          <a:noFill/>
        </p:spPr>
        <p:txBody>
          <a:bodyPr wrap="square" rtlCol="0">
            <a:spAutoFit/>
          </a:bodyPr>
          <a:lstStyle/>
          <a:p>
            <a:r>
              <a:rPr lang="en-US" sz="3200" dirty="0" smtClean="0"/>
              <a:t>Introduction to Production:</a:t>
            </a:r>
          </a:p>
          <a:p>
            <a:r>
              <a:rPr lang="en-US" dirty="0">
                <a:hlinkClick r:id="rId2"/>
              </a:rPr>
              <a:t>http://www.youtube.com/watch?v=</a:t>
            </a:r>
            <a:r>
              <a:rPr lang="en-US" dirty="0" smtClean="0">
                <a:hlinkClick r:id="rId2"/>
              </a:rPr>
              <a:t>MAsGhGkckT8</a:t>
            </a:r>
            <a:endParaRPr lang="en-US" dirty="0" smtClean="0"/>
          </a:p>
          <a:p>
            <a:endParaRPr lang="en-US" dirty="0"/>
          </a:p>
          <a:p>
            <a:r>
              <a:rPr lang="en-US" sz="3200" dirty="0" smtClean="0"/>
              <a:t>How to calculate TP, AP, MP</a:t>
            </a:r>
          </a:p>
          <a:p>
            <a:r>
              <a:rPr lang="en-US" dirty="0">
                <a:hlinkClick r:id="rId3"/>
              </a:rPr>
              <a:t>http://www.youtube.com/watch?v=</a:t>
            </a:r>
            <a:r>
              <a:rPr lang="en-US" dirty="0" smtClean="0">
                <a:hlinkClick r:id="rId3"/>
              </a:rPr>
              <a:t>A78lu9JDmgo</a:t>
            </a:r>
            <a:endParaRPr lang="en-US" dirty="0" smtClean="0"/>
          </a:p>
          <a:p>
            <a:endParaRPr lang="en-US" dirty="0"/>
          </a:p>
          <a:p>
            <a:r>
              <a:rPr lang="en-US" sz="3200" dirty="0" smtClean="0"/>
              <a:t>Relationship of MP and AP (Calculus)</a:t>
            </a:r>
          </a:p>
          <a:p>
            <a:r>
              <a:rPr lang="en-US" dirty="0">
                <a:hlinkClick r:id="rId4"/>
              </a:rPr>
              <a:t>http://www.youtube.com/watch?v=</a:t>
            </a:r>
            <a:r>
              <a:rPr lang="en-US" dirty="0" smtClean="0">
                <a:hlinkClick r:id="rId4"/>
              </a:rPr>
              <a:t>svHs7NtxZD0</a:t>
            </a:r>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311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7.3  Cost of Production</a:t>
            </a:r>
            <a:endParaRPr lang="en-US" dirty="0"/>
          </a:p>
        </p:txBody>
      </p:sp>
      <p:sp>
        <p:nvSpPr>
          <p:cNvPr id="3" name="Subtitle 2"/>
          <p:cNvSpPr>
            <a:spLocks noGrp="1"/>
          </p:cNvSpPr>
          <p:nvPr>
            <p:ph type="subTitle" idx="1"/>
          </p:nvPr>
        </p:nvSpPr>
        <p:spPr/>
        <p:txBody>
          <a:bodyPr/>
          <a:lstStyle/>
          <a:p>
            <a:r>
              <a:rPr lang="en-US" dirty="0" smtClean="0"/>
              <a:t>From short-run to long-run</a:t>
            </a:r>
            <a:endParaRPr lang="en-US" dirty="0"/>
          </a:p>
        </p:txBody>
      </p:sp>
    </p:spTree>
    <p:extLst>
      <p:ext uri="{BB962C8B-B14F-4D97-AF65-F5344CB8AC3E}">
        <p14:creationId xmlns:p14="http://schemas.microsoft.com/office/powerpoint/2010/main" val="1192159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69745"/>
            <a:ext cx="7772400" cy="1526914"/>
          </a:xfrm>
        </p:spPr>
        <p:txBody>
          <a:bodyPr>
            <a:spAutoFit/>
          </a:bodyPr>
          <a:lstStyle/>
          <a:p>
            <a:pPr eaLnBrk="1" hangingPunct="1">
              <a:defRPr/>
            </a:pPr>
            <a:r>
              <a:rPr lang="en-GB" dirty="0" smtClean="0">
                <a:solidFill>
                  <a:srgbClr val="000000"/>
                </a:solidFill>
              </a:rPr>
              <a:t>The Theory of the Firm</a:t>
            </a:r>
            <a:br>
              <a:rPr lang="en-GB" dirty="0" smtClean="0">
                <a:solidFill>
                  <a:srgbClr val="000000"/>
                </a:solidFill>
              </a:rPr>
            </a:br>
            <a:endParaRPr lang="en-GB" dirty="0" smtClean="0">
              <a:solidFill>
                <a:srgbClr val="000000"/>
              </a:solidFill>
            </a:endParaRPr>
          </a:p>
        </p:txBody>
      </p:sp>
      <p:sp>
        <p:nvSpPr>
          <p:cNvPr id="2" name="TextBox 1"/>
          <p:cNvSpPr txBox="1"/>
          <p:nvPr/>
        </p:nvSpPr>
        <p:spPr>
          <a:xfrm>
            <a:off x="960285" y="3096659"/>
            <a:ext cx="7497915" cy="3539430"/>
          </a:xfrm>
          <a:prstGeom prst="rect">
            <a:avLst/>
          </a:prstGeom>
          <a:noFill/>
        </p:spPr>
        <p:txBody>
          <a:bodyPr wrap="square" rtlCol="0">
            <a:spAutoFit/>
          </a:bodyPr>
          <a:lstStyle/>
          <a:p>
            <a:pPr algn="ctr">
              <a:defRPr/>
            </a:pPr>
            <a:r>
              <a:rPr lang="en-US" sz="3200" dirty="0"/>
              <a:t>The theory of the firm consists of a number of economic theories that describe, explain, and predict the nature of the firm, company, or corporation, including its existence, behavior, structure, and relationship to the market.</a:t>
            </a:r>
          </a:p>
        </p:txBody>
      </p:sp>
    </p:spTree>
    <p:extLst>
      <p:ext uri="{BB962C8B-B14F-4D97-AF65-F5344CB8AC3E}">
        <p14:creationId xmlns:p14="http://schemas.microsoft.com/office/powerpoint/2010/main" val="110819539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492709"/>
            <a:ext cx="7772400" cy="1190625"/>
          </a:xfrm>
        </p:spPr>
        <p:txBody>
          <a:bodyPr>
            <a:spAutoFit/>
          </a:bodyPr>
          <a:lstStyle/>
          <a:p>
            <a:r>
              <a:rPr lang="en-GB" sz="3600" dirty="0">
                <a:solidFill>
                  <a:srgbClr val="000000"/>
                </a:solidFill>
              </a:rPr>
              <a:t>Analysing the Production Function: Long Run</a:t>
            </a:r>
          </a:p>
        </p:txBody>
      </p:sp>
      <p:sp>
        <p:nvSpPr>
          <p:cNvPr id="9219" name="Rectangle 3"/>
          <p:cNvSpPr>
            <a:spLocks noGrp="1" noChangeArrowheads="1"/>
          </p:cNvSpPr>
          <p:nvPr>
            <p:ph type="body" idx="1"/>
          </p:nvPr>
        </p:nvSpPr>
        <p:spPr>
          <a:xfrm>
            <a:off x="609600" y="3087269"/>
            <a:ext cx="7772400" cy="3503524"/>
          </a:xfrm>
        </p:spPr>
        <p:txBody>
          <a:bodyPr>
            <a:spAutoFit/>
          </a:bodyPr>
          <a:lstStyle/>
          <a:p>
            <a:r>
              <a:rPr lang="en-GB" sz="1800" dirty="0">
                <a:solidFill>
                  <a:schemeClr val="tx1"/>
                </a:solidFill>
              </a:rPr>
              <a:t>The long run is defined as the period of time taken to vary all factors of production</a:t>
            </a:r>
          </a:p>
          <a:p>
            <a:pPr lvl="1"/>
            <a:r>
              <a:rPr lang="en-GB" sz="1800" dirty="0">
                <a:solidFill>
                  <a:schemeClr val="tx1"/>
                </a:solidFill>
              </a:rPr>
              <a:t>By doing this, the firm is able to increase its </a:t>
            </a:r>
            <a:r>
              <a:rPr lang="en-GB" sz="1800" b="1" dirty="0">
                <a:solidFill>
                  <a:schemeClr val="tx1"/>
                </a:solidFill>
              </a:rPr>
              <a:t>total capacity</a:t>
            </a:r>
            <a:r>
              <a:rPr lang="en-GB" sz="1800" dirty="0">
                <a:solidFill>
                  <a:schemeClr val="tx1"/>
                </a:solidFill>
              </a:rPr>
              <a:t> – not just short term capacity</a:t>
            </a:r>
          </a:p>
          <a:p>
            <a:pPr lvl="1"/>
            <a:r>
              <a:rPr lang="en-GB" sz="1800" dirty="0">
                <a:solidFill>
                  <a:schemeClr val="tx1"/>
                </a:solidFill>
              </a:rPr>
              <a:t>Associated with a change in the </a:t>
            </a:r>
            <a:r>
              <a:rPr lang="en-GB" sz="1800" b="1" dirty="0">
                <a:solidFill>
                  <a:schemeClr val="tx1"/>
                </a:solidFill>
              </a:rPr>
              <a:t>scale of production</a:t>
            </a:r>
          </a:p>
          <a:p>
            <a:pPr lvl="1"/>
            <a:r>
              <a:rPr lang="en-GB" sz="1800" dirty="0">
                <a:solidFill>
                  <a:schemeClr val="tx1"/>
                </a:solidFill>
              </a:rPr>
              <a:t>The period of time varies according to the firm </a:t>
            </a:r>
            <a:br>
              <a:rPr lang="en-GB" sz="1800" dirty="0">
                <a:solidFill>
                  <a:schemeClr val="tx1"/>
                </a:solidFill>
              </a:rPr>
            </a:br>
            <a:r>
              <a:rPr lang="en-GB" sz="1800" dirty="0">
                <a:solidFill>
                  <a:schemeClr val="tx1"/>
                </a:solidFill>
              </a:rPr>
              <a:t>and the industry</a:t>
            </a:r>
          </a:p>
          <a:p>
            <a:pPr lvl="1"/>
            <a:r>
              <a:rPr lang="en-GB" sz="1800" dirty="0">
                <a:solidFill>
                  <a:schemeClr val="tx1"/>
                </a:solidFill>
              </a:rPr>
              <a:t>In electricity supply, the time taken to build new capacity could be many years; for a market stall holder, the </a:t>
            </a:r>
            <a:r>
              <a:rPr lang="ja-JP" altLang="en-GB" sz="1800" dirty="0">
                <a:solidFill>
                  <a:schemeClr val="tx1"/>
                </a:solidFill>
              </a:rPr>
              <a:t>‘</a:t>
            </a:r>
            <a:r>
              <a:rPr lang="en-GB" sz="1800" dirty="0">
                <a:solidFill>
                  <a:schemeClr val="tx1"/>
                </a:solidFill>
              </a:rPr>
              <a:t>long run</a:t>
            </a:r>
            <a:r>
              <a:rPr lang="ja-JP" altLang="en-GB" sz="1800" dirty="0">
                <a:solidFill>
                  <a:schemeClr val="tx1"/>
                </a:solidFill>
              </a:rPr>
              <a:t>’</a:t>
            </a:r>
            <a:r>
              <a:rPr lang="en-GB" sz="1800" dirty="0">
                <a:solidFill>
                  <a:schemeClr val="tx1"/>
                </a:solidFill>
              </a:rPr>
              <a:t> could be as little as a few weeks or months!</a:t>
            </a:r>
          </a:p>
        </p:txBody>
      </p:sp>
    </p:spTree>
    <p:extLst>
      <p:ext uri="{BB962C8B-B14F-4D97-AF65-F5344CB8AC3E}">
        <p14:creationId xmlns:p14="http://schemas.microsoft.com/office/powerpoint/2010/main" val="37443618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762000" y="1219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GB" sz="3600" dirty="0">
                <a:solidFill>
                  <a:srgbClr val="000000"/>
                </a:solidFill>
                <a:latin typeface="Verdana" charset="0"/>
              </a:rPr>
              <a:t>Analysis of Production Function:</a:t>
            </a:r>
            <a:br>
              <a:rPr lang="en-GB" sz="3600" dirty="0">
                <a:solidFill>
                  <a:srgbClr val="000000"/>
                </a:solidFill>
                <a:latin typeface="Verdana" charset="0"/>
              </a:rPr>
            </a:br>
            <a:r>
              <a:rPr lang="en-GB" sz="3600" dirty="0">
                <a:solidFill>
                  <a:srgbClr val="000000"/>
                </a:solidFill>
                <a:latin typeface="Verdana" charset="0"/>
              </a:rPr>
              <a:t>Long Run</a:t>
            </a:r>
          </a:p>
        </p:txBody>
      </p:sp>
      <p:sp>
        <p:nvSpPr>
          <p:cNvPr id="17436" name="Text Box 28"/>
          <p:cNvSpPr txBox="1">
            <a:spLocks noChangeArrowheads="1"/>
          </p:cNvSpPr>
          <p:nvPr/>
        </p:nvSpPr>
        <p:spPr bwMode="auto">
          <a:xfrm>
            <a:off x="457200" y="5410200"/>
            <a:ext cx="8458200" cy="58102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b="1">
                <a:latin typeface="Verdana" charset="0"/>
              </a:rPr>
              <a:t>In the long run, the firm can change all its factors of production thus increasing its total capacity. In this example it has doubled its capacity.</a:t>
            </a:r>
          </a:p>
        </p:txBody>
      </p:sp>
      <p:grpSp>
        <p:nvGrpSpPr>
          <p:cNvPr id="17512" name="Group 104"/>
          <p:cNvGrpSpPr>
            <a:grpSpLocks/>
          </p:cNvGrpSpPr>
          <p:nvPr/>
        </p:nvGrpSpPr>
        <p:grpSpPr bwMode="auto">
          <a:xfrm>
            <a:off x="381000" y="2362200"/>
            <a:ext cx="3886200" cy="2743200"/>
            <a:chOff x="720" y="1632"/>
            <a:chExt cx="2928" cy="2016"/>
          </a:xfrm>
        </p:grpSpPr>
        <p:sp>
          <p:nvSpPr>
            <p:cNvPr id="17513" name="Rectangle 105"/>
            <p:cNvSpPr>
              <a:spLocks noChangeArrowheads="1"/>
            </p:cNvSpPr>
            <p:nvPr/>
          </p:nvSpPr>
          <p:spPr bwMode="auto">
            <a:xfrm>
              <a:off x="720" y="1632"/>
              <a:ext cx="2928" cy="20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4" name="AutoShape 106"/>
            <p:cNvSpPr>
              <a:spLocks noChangeArrowheads="1"/>
            </p:cNvSpPr>
            <p:nvPr/>
          </p:nvSpPr>
          <p:spPr bwMode="auto">
            <a:xfrm>
              <a:off x="912"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5" name="AutoShape 107"/>
            <p:cNvSpPr>
              <a:spLocks noChangeArrowheads="1"/>
            </p:cNvSpPr>
            <p:nvPr/>
          </p:nvSpPr>
          <p:spPr bwMode="auto">
            <a:xfrm>
              <a:off x="864"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6" name="AutoShape 108"/>
            <p:cNvSpPr>
              <a:spLocks noChangeArrowheads="1"/>
            </p:cNvSpPr>
            <p:nvPr/>
          </p:nvSpPr>
          <p:spPr bwMode="auto">
            <a:xfrm>
              <a:off x="312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7" name="AutoShape 109"/>
            <p:cNvSpPr>
              <a:spLocks noChangeArrowheads="1"/>
            </p:cNvSpPr>
            <p:nvPr/>
          </p:nvSpPr>
          <p:spPr bwMode="auto">
            <a:xfrm>
              <a:off x="912"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8" name="AutoShape 110"/>
            <p:cNvSpPr>
              <a:spLocks noChangeArrowheads="1"/>
            </p:cNvSpPr>
            <p:nvPr/>
          </p:nvSpPr>
          <p:spPr bwMode="auto">
            <a:xfrm>
              <a:off x="264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19" name="AutoShape 111"/>
            <p:cNvSpPr>
              <a:spLocks noChangeArrowheads="1"/>
            </p:cNvSpPr>
            <p:nvPr/>
          </p:nvSpPr>
          <p:spPr bwMode="auto">
            <a:xfrm>
              <a:off x="2064"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0" name="AutoShape 112"/>
            <p:cNvSpPr>
              <a:spLocks noChangeArrowheads="1"/>
            </p:cNvSpPr>
            <p:nvPr/>
          </p:nvSpPr>
          <p:spPr bwMode="auto">
            <a:xfrm>
              <a:off x="1536"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1" name="AutoShape 113"/>
            <p:cNvSpPr>
              <a:spLocks noChangeArrowheads="1"/>
            </p:cNvSpPr>
            <p:nvPr/>
          </p:nvSpPr>
          <p:spPr bwMode="auto">
            <a:xfrm>
              <a:off x="912"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2" name="AutoShape 114"/>
            <p:cNvSpPr>
              <a:spLocks noChangeArrowheads="1"/>
            </p:cNvSpPr>
            <p:nvPr/>
          </p:nvSpPr>
          <p:spPr bwMode="auto">
            <a:xfrm>
              <a:off x="1536"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3" name="AutoShape 115"/>
            <p:cNvSpPr>
              <a:spLocks noChangeArrowheads="1"/>
            </p:cNvSpPr>
            <p:nvPr/>
          </p:nvSpPr>
          <p:spPr bwMode="auto">
            <a:xfrm>
              <a:off x="2064"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4" name="AutoShape 116"/>
            <p:cNvSpPr>
              <a:spLocks noChangeArrowheads="1"/>
            </p:cNvSpPr>
            <p:nvPr/>
          </p:nvSpPr>
          <p:spPr bwMode="auto">
            <a:xfrm>
              <a:off x="2640"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5" name="AutoShape 117"/>
            <p:cNvSpPr>
              <a:spLocks noChangeArrowheads="1"/>
            </p:cNvSpPr>
            <p:nvPr/>
          </p:nvSpPr>
          <p:spPr bwMode="auto">
            <a:xfrm>
              <a:off x="3168"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6" name="AutoShape 118"/>
            <p:cNvSpPr>
              <a:spLocks noChangeArrowheads="1"/>
            </p:cNvSpPr>
            <p:nvPr/>
          </p:nvSpPr>
          <p:spPr bwMode="auto">
            <a:xfrm>
              <a:off x="2592"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7" name="AutoShape 119"/>
            <p:cNvSpPr>
              <a:spLocks noChangeArrowheads="1"/>
            </p:cNvSpPr>
            <p:nvPr/>
          </p:nvSpPr>
          <p:spPr bwMode="auto">
            <a:xfrm>
              <a:off x="2016"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8" name="AutoShape 120"/>
            <p:cNvSpPr>
              <a:spLocks noChangeArrowheads="1"/>
            </p:cNvSpPr>
            <p:nvPr/>
          </p:nvSpPr>
          <p:spPr bwMode="auto">
            <a:xfrm>
              <a:off x="1488"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29" name="AutoShape 121"/>
            <p:cNvSpPr>
              <a:spLocks noChangeArrowheads="1"/>
            </p:cNvSpPr>
            <p:nvPr/>
          </p:nvSpPr>
          <p:spPr bwMode="auto">
            <a:xfrm>
              <a:off x="864"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0" name="AutoShape 122"/>
            <p:cNvSpPr>
              <a:spLocks noChangeArrowheads="1"/>
            </p:cNvSpPr>
            <p:nvPr/>
          </p:nvSpPr>
          <p:spPr bwMode="auto">
            <a:xfrm>
              <a:off x="1488"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7531" name="AutoShape 123"/>
            <p:cNvSpPr>
              <a:spLocks noChangeArrowheads="1"/>
            </p:cNvSpPr>
            <p:nvPr/>
          </p:nvSpPr>
          <p:spPr bwMode="auto">
            <a:xfrm>
              <a:off x="2016"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2" name="AutoShape 124"/>
            <p:cNvSpPr>
              <a:spLocks noChangeArrowheads="1"/>
            </p:cNvSpPr>
            <p:nvPr/>
          </p:nvSpPr>
          <p:spPr bwMode="auto">
            <a:xfrm>
              <a:off x="2592"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3" name="AutoShape 125"/>
            <p:cNvSpPr>
              <a:spLocks noChangeArrowheads="1"/>
            </p:cNvSpPr>
            <p:nvPr/>
          </p:nvSpPr>
          <p:spPr bwMode="auto">
            <a:xfrm>
              <a:off x="3120"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4" name="AutoShape 126"/>
            <p:cNvSpPr>
              <a:spLocks noChangeArrowheads="1"/>
            </p:cNvSpPr>
            <p:nvPr/>
          </p:nvSpPr>
          <p:spPr bwMode="auto">
            <a:xfrm>
              <a:off x="3120"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5" name="AutoShape 127"/>
            <p:cNvSpPr>
              <a:spLocks noChangeArrowheads="1"/>
            </p:cNvSpPr>
            <p:nvPr/>
          </p:nvSpPr>
          <p:spPr bwMode="auto">
            <a:xfrm>
              <a:off x="148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6" name="AutoShape 128"/>
            <p:cNvSpPr>
              <a:spLocks noChangeArrowheads="1"/>
            </p:cNvSpPr>
            <p:nvPr/>
          </p:nvSpPr>
          <p:spPr bwMode="auto">
            <a:xfrm>
              <a:off x="2064"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7" name="AutoShape 129"/>
            <p:cNvSpPr>
              <a:spLocks noChangeArrowheads="1"/>
            </p:cNvSpPr>
            <p:nvPr/>
          </p:nvSpPr>
          <p:spPr bwMode="auto">
            <a:xfrm>
              <a:off x="2640"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8" name="AutoShape 130"/>
            <p:cNvSpPr>
              <a:spLocks noChangeArrowheads="1"/>
            </p:cNvSpPr>
            <p:nvPr/>
          </p:nvSpPr>
          <p:spPr bwMode="auto">
            <a:xfrm>
              <a:off x="316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39" name="AutoShape 131"/>
            <p:cNvSpPr>
              <a:spLocks noChangeArrowheads="1"/>
            </p:cNvSpPr>
            <p:nvPr/>
          </p:nvSpPr>
          <p:spPr bwMode="auto">
            <a:xfrm>
              <a:off x="144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0" name="AutoShape 132"/>
            <p:cNvSpPr>
              <a:spLocks noChangeArrowheads="1"/>
            </p:cNvSpPr>
            <p:nvPr/>
          </p:nvSpPr>
          <p:spPr bwMode="auto">
            <a:xfrm>
              <a:off x="2016"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1" name="AutoShape 133"/>
            <p:cNvSpPr>
              <a:spLocks noChangeArrowheads="1"/>
            </p:cNvSpPr>
            <p:nvPr/>
          </p:nvSpPr>
          <p:spPr bwMode="auto">
            <a:xfrm>
              <a:off x="2592"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7542" name="AutoShape 134"/>
            <p:cNvSpPr>
              <a:spLocks noChangeArrowheads="1"/>
            </p:cNvSpPr>
            <p:nvPr/>
          </p:nvSpPr>
          <p:spPr bwMode="auto">
            <a:xfrm>
              <a:off x="312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3" name="AutoShape 135"/>
            <p:cNvSpPr>
              <a:spLocks noChangeArrowheads="1"/>
            </p:cNvSpPr>
            <p:nvPr/>
          </p:nvSpPr>
          <p:spPr bwMode="auto">
            <a:xfrm>
              <a:off x="864"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544" name="Group 136"/>
          <p:cNvGrpSpPr>
            <a:grpSpLocks/>
          </p:cNvGrpSpPr>
          <p:nvPr/>
        </p:nvGrpSpPr>
        <p:grpSpPr bwMode="auto">
          <a:xfrm>
            <a:off x="4724400" y="2362200"/>
            <a:ext cx="3886200" cy="2743200"/>
            <a:chOff x="720" y="1632"/>
            <a:chExt cx="2928" cy="2016"/>
          </a:xfrm>
        </p:grpSpPr>
        <p:sp>
          <p:nvSpPr>
            <p:cNvPr id="17545" name="Rectangle 137"/>
            <p:cNvSpPr>
              <a:spLocks noChangeArrowheads="1"/>
            </p:cNvSpPr>
            <p:nvPr/>
          </p:nvSpPr>
          <p:spPr bwMode="auto">
            <a:xfrm>
              <a:off x="720" y="1632"/>
              <a:ext cx="2928" cy="20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6" name="AutoShape 138"/>
            <p:cNvSpPr>
              <a:spLocks noChangeArrowheads="1"/>
            </p:cNvSpPr>
            <p:nvPr/>
          </p:nvSpPr>
          <p:spPr bwMode="auto">
            <a:xfrm>
              <a:off x="912"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7" name="AutoShape 139"/>
            <p:cNvSpPr>
              <a:spLocks noChangeArrowheads="1"/>
            </p:cNvSpPr>
            <p:nvPr/>
          </p:nvSpPr>
          <p:spPr bwMode="auto">
            <a:xfrm>
              <a:off x="864"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8" name="AutoShape 140"/>
            <p:cNvSpPr>
              <a:spLocks noChangeArrowheads="1"/>
            </p:cNvSpPr>
            <p:nvPr/>
          </p:nvSpPr>
          <p:spPr bwMode="auto">
            <a:xfrm>
              <a:off x="312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49" name="AutoShape 141"/>
            <p:cNvSpPr>
              <a:spLocks noChangeArrowheads="1"/>
            </p:cNvSpPr>
            <p:nvPr/>
          </p:nvSpPr>
          <p:spPr bwMode="auto">
            <a:xfrm>
              <a:off x="912"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0" name="AutoShape 142"/>
            <p:cNvSpPr>
              <a:spLocks noChangeArrowheads="1"/>
            </p:cNvSpPr>
            <p:nvPr/>
          </p:nvSpPr>
          <p:spPr bwMode="auto">
            <a:xfrm>
              <a:off x="2640"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1" name="AutoShape 143"/>
            <p:cNvSpPr>
              <a:spLocks noChangeArrowheads="1"/>
            </p:cNvSpPr>
            <p:nvPr/>
          </p:nvSpPr>
          <p:spPr bwMode="auto">
            <a:xfrm>
              <a:off x="2064"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2" name="AutoShape 144"/>
            <p:cNvSpPr>
              <a:spLocks noChangeArrowheads="1"/>
            </p:cNvSpPr>
            <p:nvPr/>
          </p:nvSpPr>
          <p:spPr bwMode="auto">
            <a:xfrm>
              <a:off x="1536"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3" name="AutoShape 145"/>
            <p:cNvSpPr>
              <a:spLocks noChangeArrowheads="1"/>
            </p:cNvSpPr>
            <p:nvPr/>
          </p:nvSpPr>
          <p:spPr bwMode="auto">
            <a:xfrm>
              <a:off x="912" y="2400"/>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4" name="AutoShape 146"/>
            <p:cNvSpPr>
              <a:spLocks noChangeArrowheads="1"/>
            </p:cNvSpPr>
            <p:nvPr/>
          </p:nvSpPr>
          <p:spPr bwMode="auto">
            <a:xfrm>
              <a:off x="1536"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5" name="AutoShape 147"/>
            <p:cNvSpPr>
              <a:spLocks noChangeArrowheads="1"/>
            </p:cNvSpPr>
            <p:nvPr/>
          </p:nvSpPr>
          <p:spPr bwMode="auto">
            <a:xfrm>
              <a:off x="2064"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6" name="AutoShape 148"/>
            <p:cNvSpPr>
              <a:spLocks noChangeArrowheads="1"/>
            </p:cNvSpPr>
            <p:nvPr/>
          </p:nvSpPr>
          <p:spPr bwMode="auto">
            <a:xfrm>
              <a:off x="2640"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7" name="AutoShape 149"/>
            <p:cNvSpPr>
              <a:spLocks noChangeArrowheads="1"/>
            </p:cNvSpPr>
            <p:nvPr/>
          </p:nvSpPr>
          <p:spPr bwMode="auto">
            <a:xfrm>
              <a:off x="3168" y="1776"/>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8" name="AutoShape 150"/>
            <p:cNvSpPr>
              <a:spLocks noChangeArrowheads="1"/>
            </p:cNvSpPr>
            <p:nvPr/>
          </p:nvSpPr>
          <p:spPr bwMode="auto">
            <a:xfrm>
              <a:off x="2592"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59" name="AutoShape 151"/>
            <p:cNvSpPr>
              <a:spLocks noChangeArrowheads="1"/>
            </p:cNvSpPr>
            <p:nvPr/>
          </p:nvSpPr>
          <p:spPr bwMode="auto">
            <a:xfrm>
              <a:off x="2016"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0" name="AutoShape 152"/>
            <p:cNvSpPr>
              <a:spLocks noChangeArrowheads="1"/>
            </p:cNvSpPr>
            <p:nvPr/>
          </p:nvSpPr>
          <p:spPr bwMode="auto">
            <a:xfrm>
              <a:off x="1488"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1" name="AutoShape 153"/>
            <p:cNvSpPr>
              <a:spLocks noChangeArrowheads="1"/>
            </p:cNvSpPr>
            <p:nvPr/>
          </p:nvSpPr>
          <p:spPr bwMode="auto">
            <a:xfrm>
              <a:off x="864"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2" name="AutoShape 154"/>
            <p:cNvSpPr>
              <a:spLocks noChangeArrowheads="1"/>
            </p:cNvSpPr>
            <p:nvPr/>
          </p:nvSpPr>
          <p:spPr bwMode="auto">
            <a:xfrm>
              <a:off x="1488"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7563" name="AutoShape 155"/>
            <p:cNvSpPr>
              <a:spLocks noChangeArrowheads="1"/>
            </p:cNvSpPr>
            <p:nvPr/>
          </p:nvSpPr>
          <p:spPr bwMode="auto">
            <a:xfrm>
              <a:off x="2016"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4" name="AutoShape 156"/>
            <p:cNvSpPr>
              <a:spLocks noChangeArrowheads="1"/>
            </p:cNvSpPr>
            <p:nvPr/>
          </p:nvSpPr>
          <p:spPr bwMode="auto">
            <a:xfrm>
              <a:off x="2592"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5" name="AutoShape 157"/>
            <p:cNvSpPr>
              <a:spLocks noChangeArrowheads="1"/>
            </p:cNvSpPr>
            <p:nvPr/>
          </p:nvSpPr>
          <p:spPr bwMode="auto">
            <a:xfrm>
              <a:off x="3120" y="2064"/>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6" name="AutoShape 158"/>
            <p:cNvSpPr>
              <a:spLocks noChangeArrowheads="1"/>
            </p:cNvSpPr>
            <p:nvPr/>
          </p:nvSpPr>
          <p:spPr bwMode="auto">
            <a:xfrm>
              <a:off x="3120" y="2688"/>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7" name="AutoShape 159"/>
            <p:cNvSpPr>
              <a:spLocks noChangeArrowheads="1"/>
            </p:cNvSpPr>
            <p:nvPr/>
          </p:nvSpPr>
          <p:spPr bwMode="auto">
            <a:xfrm>
              <a:off x="148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8" name="AutoShape 160"/>
            <p:cNvSpPr>
              <a:spLocks noChangeArrowheads="1"/>
            </p:cNvSpPr>
            <p:nvPr/>
          </p:nvSpPr>
          <p:spPr bwMode="auto">
            <a:xfrm>
              <a:off x="2064"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69" name="AutoShape 161"/>
            <p:cNvSpPr>
              <a:spLocks noChangeArrowheads="1"/>
            </p:cNvSpPr>
            <p:nvPr/>
          </p:nvSpPr>
          <p:spPr bwMode="auto">
            <a:xfrm>
              <a:off x="2640"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70" name="AutoShape 162"/>
            <p:cNvSpPr>
              <a:spLocks noChangeArrowheads="1"/>
            </p:cNvSpPr>
            <p:nvPr/>
          </p:nvSpPr>
          <p:spPr bwMode="auto">
            <a:xfrm>
              <a:off x="3168" y="3024"/>
              <a:ext cx="240" cy="240"/>
            </a:xfrm>
            <a:prstGeom prst="smileyFace">
              <a:avLst>
                <a:gd name="adj" fmla="val 4653"/>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71" name="AutoShape 163"/>
            <p:cNvSpPr>
              <a:spLocks noChangeArrowheads="1"/>
            </p:cNvSpPr>
            <p:nvPr/>
          </p:nvSpPr>
          <p:spPr bwMode="auto">
            <a:xfrm>
              <a:off x="144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72" name="AutoShape 164"/>
            <p:cNvSpPr>
              <a:spLocks noChangeArrowheads="1"/>
            </p:cNvSpPr>
            <p:nvPr/>
          </p:nvSpPr>
          <p:spPr bwMode="auto">
            <a:xfrm>
              <a:off x="2016"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73" name="AutoShape 165"/>
            <p:cNvSpPr>
              <a:spLocks noChangeArrowheads="1"/>
            </p:cNvSpPr>
            <p:nvPr/>
          </p:nvSpPr>
          <p:spPr bwMode="auto">
            <a:xfrm>
              <a:off x="2592"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7574" name="AutoShape 166"/>
            <p:cNvSpPr>
              <a:spLocks noChangeArrowheads="1"/>
            </p:cNvSpPr>
            <p:nvPr/>
          </p:nvSpPr>
          <p:spPr bwMode="auto">
            <a:xfrm>
              <a:off x="3120"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75" name="AutoShape 167"/>
            <p:cNvSpPr>
              <a:spLocks noChangeArrowheads="1"/>
            </p:cNvSpPr>
            <p:nvPr/>
          </p:nvSpPr>
          <p:spPr bwMode="auto">
            <a:xfrm>
              <a:off x="864" y="3312"/>
              <a:ext cx="336" cy="240"/>
            </a:xfrm>
            <a:prstGeom prst="cube">
              <a:avLst>
                <a:gd name="adj"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2265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36"/>
                                        </p:tgtEl>
                                        <p:attrNameLst>
                                          <p:attrName>style.visibility</p:attrName>
                                        </p:attrNameLst>
                                      </p:cBhvr>
                                      <p:to>
                                        <p:strVal val="visible"/>
                                      </p:to>
                                    </p:set>
                                    <p:animEffect transition="in" filter="dissolve">
                                      <p:cBhvr>
                                        <p:cTn id="7" dur="500"/>
                                        <p:tgtEl>
                                          <p:spTgt spid="17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544"/>
                                        </p:tgtEl>
                                        <p:attrNameLst>
                                          <p:attrName>style.visibility</p:attrName>
                                        </p:attrNameLst>
                                      </p:cBhvr>
                                      <p:to>
                                        <p:strVal val="visible"/>
                                      </p:to>
                                    </p:set>
                                    <p:animEffect transition="in" filter="dissolve">
                                      <p:cBhvr>
                                        <p:cTn id="12" dur="500"/>
                                        <p:tgtEl>
                                          <p:spTgt spid="17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Production Function</a:t>
            </a:r>
          </a:p>
        </p:txBody>
      </p:sp>
      <p:sp>
        <p:nvSpPr>
          <p:cNvPr id="18435" name="Rectangle 3"/>
          <p:cNvSpPr>
            <a:spLocks noGrp="1" noChangeArrowheads="1"/>
          </p:cNvSpPr>
          <p:nvPr>
            <p:ph type="body" idx="1"/>
          </p:nvPr>
        </p:nvSpPr>
        <p:spPr/>
        <p:txBody>
          <a:bodyPr/>
          <a:lstStyle/>
          <a:p>
            <a:r>
              <a:rPr lang="en-GB" dirty="0">
                <a:solidFill>
                  <a:srgbClr val="000000"/>
                </a:solidFill>
              </a:rPr>
              <a:t>Mathematical representation </a:t>
            </a:r>
            <a:br>
              <a:rPr lang="en-GB" dirty="0">
                <a:solidFill>
                  <a:srgbClr val="000000"/>
                </a:solidFill>
              </a:rPr>
            </a:br>
            <a:r>
              <a:rPr lang="en-GB" dirty="0">
                <a:solidFill>
                  <a:srgbClr val="000000"/>
                </a:solidFill>
              </a:rPr>
              <a:t>of the relationship:</a:t>
            </a:r>
          </a:p>
          <a:p>
            <a:pPr algn="ctr"/>
            <a:r>
              <a:rPr lang="en-GB" b="1" dirty="0">
                <a:solidFill>
                  <a:schemeClr val="tx1"/>
                </a:solidFill>
              </a:rPr>
              <a:t>Q = f (K, L, La)</a:t>
            </a:r>
          </a:p>
          <a:p>
            <a:r>
              <a:rPr lang="en-GB" dirty="0">
                <a:solidFill>
                  <a:srgbClr val="000000"/>
                </a:solidFill>
              </a:rPr>
              <a:t>Output (Q)  is dependent upon the amount of capital (K), Land (L) and Labour (La) used</a:t>
            </a:r>
          </a:p>
        </p:txBody>
      </p:sp>
    </p:spTree>
    <p:extLst>
      <p:ext uri="{BB962C8B-B14F-4D97-AF65-F5344CB8AC3E}">
        <p14:creationId xmlns:p14="http://schemas.microsoft.com/office/powerpoint/2010/main" val="42450700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44563"/>
            <a:ext cx="7772400" cy="701675"/>
          </a:xfrm>
        </p:spPr>
        <p:txBody>
          <a:bodyPr>
            <a:spAutoFit/>
          </a:bodyPr>
          <a:lstStyle/>
          <a:p>
            <a:r>
              <a:rPr lang="en-GB">
                <a:solidFill>
                  <a:srgbClr val="000000"/>
                </a:solidFill>
              </a:rPr>
              <a:t>Costs</a:t>
            </a:r>
          </a:p>
        </p:txBody>
      </p:sp>
      <p:pic>
        <p:nvPicPr>
          <p:cNvPr id="4103" name="Picture 7" descr="t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70075"/>
            <a:ext cx="8001000" cy="422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7944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Costs</a:t>
            </a:r>
          </a:p>
        </p:txBody>
      </p:sp>
      <p:sp>
        <p:nvSpPr>
          <p:cNvPr id="19459" name="Rectangle 3"/>
          <p:cNvSpPr>
            <a:spLocks noGrp="1" noChangeArrowheads="1"/>
          </p:cNvSpPr>
          <p:nvPr>
            <p:ph type="body" idx="1"/>
          </p:nvPr>
        </p:nvSpPr>
        <p:spPr>
          <a:xfrm>
            <a:off x="609600" y="2763449"/>
            <a:ext cx="7772400" cy="4114800"/>
          </a:xfrm>
        </p:spPr>
        <p:txBody>
          <a:bodyPr/>
          <a:lstStyle/>
          <a:p>
            <a:pPr>
              <a:lnSpc>
                <a:spcPct val="90000"/>
              </a:lnSpc>
            </a:pPr>
            <a:r>
              <a:rPr lang="en-GB" sz="2800" dirty="0">
                <a:solidFill>
                  <a:srgbClr val="000000"/>
                </a:solidFill>
              </a:rPr>
              <a:t>In buying factor inputs, the firm </a:t>
            </a:r>
            <a:br>
              <a:rPr lang="en-GB" sz="2800" dirty="0">
                <a:solidFill>
                  <a:srgbClr val="000000"/>
                </a:solidFill>
              </a:rPr>
            </a:br>
            <a:r>
              <a:rPr lang="en-GB" sz="2800" dirty="0">
                <a:solidFill>
                  <a:srgbClr val="000000"/>
                </a:solidFill>
              </a:rPr>
              <a:t>will incur costs</a:t>
            </a:r>
          </a:p>
          <a:p>
            <a:pPr>
              <a:lnSpc>
                <a:spcPct val="90000"/>
              </a:lnSpc>
            </a:pPr>
            <a:r>
              <a:rPr lang="en-GB" sz="2800" dirty="0">
                <a:solidFill>
                  <a:srgbClr val="000000"/>
                </a:solidFill>
              </a:rPr>
              <a:t>Costs are classified as:</a:t>
            </a:r>
          </a:p>
          <a:p>
            <a:pPr lvl="1">
              <a:lnSpc>
                <a:spcPct val="90000"/>
              </a:lnSpc>
            </a:pPr>
            <a:r>
              <a:rPr lang="en-GB" sz="2400" b="1" dirty="0">
                <a:solidFill>
                  <a:srgbClr val="000000"/>
                </a:solidFill>
              </a:rPr>
              <a:t>Fixed costs</a:t>
            </a:r>
            <a:r>
              <a:rPr lang="en-GB" sz="2400" dirty="0">
                <a:solidFill>
                  <a:srgbClr val="000000"/>
                </a:solidFill>
              </a:rPr>
              <a:t> – costs that are not related directly to production – rent, rates, insurance costs, admin costs. They can change but not in relation to output</a:t>
            </a:r>
          </a:p>
          <a:p>
            <a:pPr lvl="1">
              <a:lnSpc>
                <a:spcPct val="90000"/>
              </a:lnSpc>
            </a:pPr>
            <a:r>
              <a:rPr lang="en-GB" sz="2400" b="1" dirty="0">
                <a:solidFill>
                  <a:srgbClr val="000000"/>
                </a:solidFill>
              </a:rPr>
              <a:t>Variable Costs</a:t>
            </a:r>
            <a:r>
              <a:rPr lang="en-GB" sz="2400" dirty="0">
                <a:solidFill>
                  <a:srgbClr val="000000"/>
                </a:solidFill>
              </a:rPr>
              <a:t> – costs directly related </a:t>
            </a:r>
            <a:br>
              <a:rPr lang="en-GB" sz="2400" dirty="0">
                <a:solidFill>
                  <a:srgbClr val="000000"/>
                </a:solidFill>
              </a:rPr>
            </a:br>
            <a:r>
              <a:rPr lang="en-GB" sz="2400" dirty="0">
                <a:solidFill>
                  <a:srgbClr val="000000"/>
                </a:solidFill>
              </a:rPr>
              <a:t>to variations in output. Raw materials primarily</a:t>
            </a:r>
          </a:p>
          <a:p>
            <a:pPr>
              <a:lnSpc>
                <a:spcPct val="90000"/>
              </a:lnSpc>
              <a:buFontTx/>
              <a:buNone/>
            </a:pPr>
            <a:endParaRPr lang="en-GB" sz="2800" dirty="0"/>
          </a:p>
          <a:p>
            <a:pPr>
              <a:lnSpc>
                <a:spcPct val="90000"/>
              </a:lnSpc>
            </a:pPr>
            <a:endParaRPr lang="en-GB" sz="2800" dirty="0"/>
          </a:p>
        </p:txBody>
      </p:sp>
    </p:spTree>
    <p:extLst>
      <p:ext uri="{BB962C8B-B14F-4D97-AF65-F5344CB8AC3E}">
        <p14:creationId xmlns:p14="http://schemas.microsoft.com/office/powerpoint/2010/main" val="5526261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804" y="1242516"/>
            <a:ext cx="7965410" cy="5586145"/>
          </a:xfrm>
          <a:prstGeom prst="rect">
            <a:avLst/>
          </a:prstGeom>
        </p:spPr>
        <p:txBody>
          <a:bodyPr wrap="square">
            <a:spAutoFit/>
          </a:bodyPr>
          <a:lstStyle/>
          <a:p>
            <a:pPr>
              <a:lnSpc>
                <a:spcPct val="90000"/>
              </a:lnSpc>
            </a:pPr>
            <a:r>
              <a:rPr lang="en-GB" sz="3600" b="1" dirty="0">
                <a:solidFill>
                  <a:srgbClr val="0000FF"/>
                </a:solidFill>
              </a:rPr>
              <a:t>Total Cost </a:t>
            </a:r>
            <a:r>
              <a:rPr lang="en-GB" sz="3600" dirty="0"/>
              <a:t>-</a:t>
            </a:r>
            <a:r>
              <a:rPr lang="en-GB" sz="3600" dirty="0">
                <a:solidFill>
                  <a:schemeClr val="accent2"/>
                </a:solidFill>
              </a:rPr>
              <a:t> </a:t>
            </a:r>
            <a:r>
              <a:rPr lang="en-GB" sz="3600" dirty="0"/>
              <a:t>the sum of all costs incurred in production</a:t>
            </a:r>
          </a:p>
          <a:p>
            <a:pPr algn="ctr">
              <a:lnSpc>
                <a:spcPct val="90000"/>
              </a:lnSpc>
            </a:pPr>
            <a:r>
              <a:rPr lang="en-GB" sz="3600" b="1" dirty="0">
                <a:solidFill>
                  <a:srgbClr val="660066"/>
                </a:solidFill>
              </a:rPr>
              <a:t>TC = FC + VC</a:t>
            </a:r>
          </a:p>
          <a:p>
            <a:pPr>
              <a:lnSpc>
                <a:spcPct val="90000"/>
              </a:lnSpc>
            </a:pPr>
            <a:r>
              <a:rPr lang="en-GB" sz="3600" b="1" dirty="0">
                <a:solidFill>
                  <a:srgbClr val="0000FF"/>
                </a:solidFill>
              </a:rPr>
              <a:t>Average Cost</a:t>
            </a:r>
            <a:r>
              <a:rPr lang="en-GB" sz="3600" dirty="0">
                <a:solidFill>
                  <a:srgbClr val="0000FF"/>
                </a:solidFill>
              </a:rPr>
              <a:t> </a:t>
            </a:r>
            <a:r>
              <a:rPr lang="en-GB" sz="3600" dirty="0"/>
              <a:t>– the cost per unit </a:t>
            </a:r>
            <a:br>
              <a:rPr lang="en-GB" sz="3600" dirty="0"/>
            </a:br>
            <a:r>
              <a:rPr lang="en-GB" sz="3600" dirty="0"/>
              <a:t>of output</a:t>
            </a:r>
          </a:p>
          <a:p>
            <a:pPr algn="ctr">
              <a:lnSpc>
                <a:spcPct val="90000"/>
              </a:lnSpc>
            </a:pPr>
            <a:r>
              <a:rPr lang="en-GB" sz="3600" b="1" dirty="0">
                <a:solidFill>
                  <a:srgbClr val="660066"/>
                </a:solidFill>
              </a:rPr>
              <a:t>AC = TC/Output</a:t>
            </a:r>
          </a:p>
          <a:p>
            <a:pPr>
              <a:lnSpc>
                <a:spcPct val="90000"/>
              </a:lnSpc>
            </a:pPr>
            <a:r>
              <a:rPr lang="en-GB" sz="3600" b="1" dirty="0">
                <a:solidFill>
                  <a:srgbClr val="0000FF"/>
                </a:solidFill>
              </a:rPr>
              <a:t>Marginal Cost</a:t>
            </a:r>
            <a:r>
              <a:rPr lang="en-GB" sz="3600" dirty="0">
                <a:solidFill>
                  <a:srgbClr val="0000FF"/>
                </a:solidFill>
              </a:rPr>
              <a:t> </a:t>
            </a:r>
            <a:r>
              <a:rPr lang="en-GB" sz="3600" dirty="0"/>
              <a:t>– the cost of one more or one fewer units of production</a:t>
            </a:r>
          </a:p>
          <a:p>
            <a:pPr algn="ctr">
              <a:lnSpc>
                <a:spcPct val="90000"/>
              </a:lnSpc>
            </a:pPr>
            <a:r>
              <a:rPr lang="en-GB" sz="3600" b="1" dirty="0">
                <a:solidFill>
                  <a:srgbClr val="660066"/>
                </a:solidFill>
              </a:rPr>
              <a:t>MC</a:t>
            </a:r>
            <a:r>
              <a:rPr lang="en-GB" sz="3600" b="1" baseline="-25000" dirty="0">
                <a:solidFill>
                  <a:srgbClr val="660066"/>
                </a:solidFill>
              </a:rPr>
              <a:t> </a:t>
            </a:r>
            <a:r>
              <a:rPr lang="en-GB" sz="3600" b="1" dirty="0">
                <a:solidFill>
                  <a:srgbClr val="660066"/>
                </a:solidFill>
              </a:rPr>
              <a:t>= </a:t>
            </a:r>
            <a:r>
              <a:rPr lang="en-GB" sz="3600" b="1" dirty="0" err="1">
                <a:solidFill>
                  <a:srgbClr val="660066"/>
                </a:solidFill>
              </a:rPr>
              <a:t>TC</a:t>
            </a:r>
            <a:r>
              <a:rPr lang="en-GB" sz="3600" b="1" baseline="-25000" dirty="0" err="1">
                <a:solidFill>
                  <a:srgbClr val="660066"/>
                </a:solidFill>
              </a:rPr>
              <a:t>n</a:t>
            </a:r>
            <a:r>
              <a:rPr lang="en-GB" sz="3600" b="1" dirty="0">
                <a:solidFill>
                  <a:srgbClr val="660066"/>
                </a:solidFill>
              </a:rPr>
              <a:t> – TC</a:t>
            </a:r>
            <a:r>
              <a:rPr lang="en-GB" sz="3600" b="1" baseline="-25000" dirty="0">
                <a:solidFill>
                  <a:srgbClr val="660066"/>
                </a:solidFill>
              </a:rPr>
              <a:t>n-1</a:t>
            </a:r>
            <a:r>
              <a:rPr lang="en-GB" sz="3600" b="1" dirty="0">
                <a:solidFill>
                  <a:srgbClr val="660066"/>
                </a:solidFill>
              </a:rPr>
              <a:t> units</a:t>
            </a:r>
          </a:p>
          <a:p>
            <a:pPr algn="ctr">
              <a:lnSpc>
                <a:spcPct val="90000"/>
              </a:lnSpc>
            </a:pPr>
            <a:r>
              <a:rPr lang="en-GB" sz="3600" b="1" dirty="0">
                <a:solidFill>
                  <a:srgbClr val="660066"/>
                </a:solidFill>
              </a:rPr>
              <a:t>Or change in TC / change in Q</a:t>
            </a:r>
            <a:endParaRPr lang="en-GB" sz="3600" dirty="0">
              <a:solidFill>
                <a:srgbClr val="660066"/>
              </a:solidFill>
            </a:endParaRPr>
          </a:p>
        </p:txBody>
      </p:sp>
    </p:spTree>
    <p:extLst>
      <p:ext uri="{BB962C8B-B14F-4D97-AF65-F5344CB8AC3E}">
        <p14:creationId xmlns:p14="http://schemas.microsoft.com/office/powerpoint/2010/main" val="237232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Costs</a:t>
            </a:r>
          </a:p>
        </p:txBody>
      </p:sp>
      <p:sp>
        <p:nvSpPr>
          <p:cNvPr id="21507" name="Rectangle 3"/>
          <p:cNvSpPr>
            <a:spLocks noGrp="1" noChangeArrowheads="1"/>
          </p:cNvSpPr>
          <p:nvPr>
            <p:ph type="body" idx="1"/>
          </p:nvPr>
        </p:nvSpPr>
        <p:spPr/>
        <p:txBody>
          <a:bodyPr/>
          <a:lstStyle/>
          <a:p>
            <a:r>
              <a:rPr lang="en-GB" sz="2800" b="1" dirty="0">
                <a:solidFill>
                  <a:srgbClr val="0000FF"/>
                </a:solidFill>
              </a:rPr>
              <a:t>Short run</a:t>
            </a:r>
            <a:r>
              <a:rPr lang="en-GB" sz="2800" dirty="0">
                <a:solidFill>
                  <a:srgbClr val="0000FF"/>
                </a:solidFill>
              </a:rPr>
              <a:t> </a:t>
            </a:r>
            <a:r>
              <a:rPr lang="en-GB" sz="2800" dirty="0">
                <a:solidFill>
                  <a:schemeClr val="tx1"/>
                </a:solidFill>
              </a:rPr>
              <a:t>– Diminishing marginal returns results from adding successive quantities of variable factors to a fixed factor</a:t>
            </a:r>
          </a:p>
          <a:p>
            <a:r>
              <a:rPr lang="en-GB" sz="2800" b="1" dirty="0">
                <a:solidFill>
                  <a:srgbClr val="0000FF"/>
                </a:solidFill>
              </a:rPr>
              <a:t>Long run</a:t>
            </a:r>
            <a:r>
              <a:rPr lang="en-GB" sz="2800" dirty="0">
                <a:solidFill>
                  <a:srgbClr val="0000FF"/>
                </a:solidFill>
              </a:rPr>
              <a:t> </a:t>
            </a:r>
            <a:r>
              <a:rPr lang="en-GB" sz="2800" dirty="0">
                <a:solidFill>
                  <a:schemeClr val="tx1"/>
                </a:solidFill>
              </a:rPr>
              <a:t>– Increases in capacity can lead to increasing, decreasing or constant returns to scale</a:t>
            </a:r>
          </a:p>
          <a:p>
            <a:pPr>
              <a:buFontTx/>
              <a:buNone/>
            </a:pPr>
            <a:endParaRPr lang="en-GB" dirty="0"/>
          </a:p>
        </p:txBody>
      </p:sp>
    </p:spTree>
    <p:extLst>
      <p:ext uri="{BB962C8B-B14F-4D97-AF65-F5344CB8AC3E}">
        <p14:creationId xmlns:p14="http://schemas.microsoft.com/office/powerpoint/2010/main" val="16563080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048" y="969163"/>
            <a:ext cx="5880874" cy="5284836"/>
          </a:xfrm>
          <a:prstGeom prst="rect">
            <a:avLst/>
          </a:prstGeom>
        </p:spPr>
      </p:pic>
    </p:spTree>
    <p:extLst>
      <p:ext uri="{BB962C8B-B14F-4D97-AF65-F5344CB8AC3E}">
        <p14:creationId xmlns:p14="http://schemas.microsoft.com/office/powerpoint/2010/main" val="390005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st_curv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217385"/>
            <a:ext cx="6959600" cy="5003800"/>
          </a:xfrm>
          <a:prstGeom prst="rect">
            <a:avLst/>
          </a:prstGeom>
        </p:spPr>
      </p:pic>
    </p:spTree>
    <p:extLst>
      <p:ext uri="{BB962C8B-B14F-4D97-AF65-F5344CB8AC3E}">
        <p14:creationId xmlns:p14="http://schemas.microsoft.com/office/powerpoint/2010/main" val="14900394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Economies of scale and Diseconomies of scale</a:t>
            </a:r>
            <a:endParaRPr lang="en-GB" dirty="0"/>
          </a:p>
        </p:txBody>
      </p:sp>
      <p:sp>
        <p:nvSpPr>
          <p:cNvPr id="21507" name="Rectangle 3"/>
          <p:cNvSpPr>
            <a:spLocks noGrp="1" noChangeArrowheads="1"/>
          </p:cNvSpPr>
          <p:nvPr>
            <p:ph type="body" idx="1"/>
          </p:nvPr>
        </p:nvSpPr>
        <p:spPr/>
        <p:txBody>
          <a:bodyPr>
            <a:normAutofit fontScale="92500" lnSpcReduction="10000"/>
          </a:bodyPr>
          <a:lstStyle/>
          <a:p>
            <a:r>
              <a:rPr lang="en-GB" sz="2800" b="1" dirty="0" smtClean="0">
                <a:solidFill>
                  <a:srgbClr val="0000FF"/>
                </a:solidFill>
              </a:rPr>
              <a:t>Economies of scale </a:t>
            </a:r>
            <a:r>
              <a:rPr lang="en-GB" sz="2800" dirty="0" smtClean="0">
                <a:solidFill>
                  <a:schemeClr val="tx1"/>
                </a:solidFill>
              </a:rPr>
              <a:t>–</a:t>
            </a:r>
            <a:r>
              <a:rPr lang="en-US" sz="2800" dirty="0" smtClean="0"/>
              <a:t> </a:t>
            </a:r>
            <a:r>
              <a:rPr lang="en-US" sz="2800" dirty="0">
                <a:solidFill>
                  <a:schemeClr val="tx1"/>
                </a:solidFill>
              </a:rPr>
              <a:t>are the advantages that an </a:t>
            </a:r>
            <a:r>
              <a:rPr lang="en-US" sz="2800" dirty="0" smtClean="0">
                <a:solidFill>
                  <a:schemeClr val="tx1"/>
                </a:solidFill>
              </a:rPr>
              <a:t>organization </a:t>
            </a:r>
            <a:r>
              <a:rPr lang="en-US" sz="2800" dirty="0">
                <a:solidFill>
                  <a:schemeClr val="tx1"/>
                </a:solidFill>
              </a:rPr>
              <a:t>gains due to an increase in size. These will lead to a decrease in the average costs of production</a:t>
            </a:r>
            <a:r>
              <a:rPr lang="en-US" sz="2800" dirty="0" smtClean="0">
                <a:solidFill>
                  <a:schemeClr val="tx1"/>
                </a:solidFill>
              </a:rPr>
              <a:t>.</a:t>
            </a:r>
          </a:p>
          <a:p>
            <a:r>
              <a:rPr lang="en-GB" sz="2800" b="1" dirty="0" smtClean="0">
                <a:solidFill>
                  <a:srgbClr val="0000FF"/>
                </a:solidFill>
              </a:rPr>
              <a:t>Diseconomies of scale</a:t>
            </a:r>
            <a:r>
              <a:rPr lang="en-GB" sz="2800" dirty="0" smtClean="0">
                <a:solidFill>
                  <a:srgbClr val="0000FF"/>
                </a:solidFill>
              </a:rPr>
              <a:t> </a:t>
            </a:r>
            <a:r>
              <a:rPr lang="en-GB" sz="2800" dirty="0">
                <a:solidFill>
                  <a:schemeClr val="tx1"/>
                </a:solidFill>
              </a:rPr>
              <a:t>– </a:t>
            </a:r>
            <a:r>
              <a:rPr lang="en-US" sz="2800" dirty="0">
                <a:solidFill>
                  <a:srgbClr val="000000"/>
                </a:solidFill>
              </a:rPr>
              <a:t>are the disadvantages that an </a:t>
            </a:r>
            <a:r>
              <a:rPr lang="en-US" sz="2800" dirty="0" smtClean="0">
                <a:solidFill>
                  <a:srgbClr val="000000"/>
                </a:solidFill>
              </a:rPr>
              <a:t>organization </a:t>
            </a:r>
            <a:r>
              <a:rPr lang="en-US" sz="2800" dirty="0">
                <a:solidFill>
                  <a:srgbClr val="000000"/>
                </a:solidFill>
              </a:rPr>
              <a:t>experiences due to an increase in size. They will increase the average costs per unit.</a:t>
            </a:r>
            <a:endParaRPr lang="en-GB" dirty="0">
              <a:solidFill>
                <a:srgbClr val="000000"/>
              </a:solidFill>
            </a:endParaRPr>
          </a:p>
        </p:txBody>
      </p:sp>
    </p:spTree>
    <p:extLst>
      <p:ext uri="{BB962C8B-B14F-4D97-AF65-F5344CB8AC3E}">
        <p14:creationId xmlns:p14="http://schemas.microsoft.com/office/powerpoint/2010/main" val="28600484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31944"/>
            <a:ext cx="7772400" cy="1526914"/>
          </a:xfrm>
        </p:spPr>
        <p:txBody>
          <a:bodyPr>
            <a:spAutoFit/>
          </a:bodyPr>
          <a:lstStyle/>
          <a:p>
            <a:pPr eaLnBrk="1" hangingPunct="1">
              <a:defRPr/>
            </a:pPr>
            <a:r>
              <a:rPr lang="en-GB" dirty="0" smtClean="0">
                <a:solidFill>
                  <a:srgbClr val="000000"/>
                </a:solidFill>
              </a:rPr>
              <a:t>The Theory of the Firm</a:t>
            </a:r>
            <a:br>
              <a:rPr lang="en-GB" dirty="0" smtClean="0">
                <a:solidFill>
                  <a:srgbClr val="000000"/>
                </a:solidFill>
              </a:rPr>
            </a:br>
            <a:endParaRPr lang="en-GB" dirty="0" smtClean="0">
              <a:solidFill>
                <a:srgbClr val="000000"/>
              </a:solidFill>
            </a:endParaRPr>
          </a:p>
        </p:txBody>
      </p:sp>
      <p:pic>
        <p:nvPicPr>
          <p:cNvPr id="5122" name="Picture 7" descr="t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7363"/>
            <a:ext cx="6226175"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165579"/>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RAT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857" y="1759857"/>
            <a:ext cx="6150429" cy="3719286"/>
          </a:xfrm>
          <a:prstGeom prst="rect">
            <a:avLst/>
          </a:prstGeom>
        </p:spPr>
      </p:pic>
    </p:spTree>
    <p:extLst>
      <p:ext uri="{BB962C8B-B14F-4D97-AF65-F5344CB8AC3E}">
        <p14:creationId xmlns:p14="http://schemas.microsoft.com/office/powerpoint/2010/main" val="37477821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RAT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21014"/>
            <a:ext cx="8686800" cy="5359400"/>
          </a:xfrm>
          <a:prstGeom prst="rect">
            <a:avLst/>
          </a:prstGeom>
        </p:spPr>
      </p:pic>
    </p:spTree>
    <p:extLst>
      <p:ext uri="{BB962C8B-B14F-4D97-AF65-F5344CB8AC3E}">
        <p14:creationId xmlns:p14="http://schemas.microsoft.com/office/powerpoint/2010/main" val="6452049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944563"/>
            <a:ext cx="7772400" cy="701675"/>
          </a:xfrm>
        </p:spPr>
        <p:txBody>
          <a:bodyPr>
            <a:spAutoFit/>
          </a:bodyPr>
          <a:lstStyle/>
          <a:p>
            <a:pPr eaLnBrk="1" hangingPunct="1">
              <a:defRPr/>
            </a:pPr>
            <a:r>
              <a:rPr lang="en-GB" smtClean="0">
                <a:solidFill>
                  <a:srgbClr val="000000"/>
                </a:solidFill>
              </a:rPr>
              <a:t>Revenue</a:t>
            </a:r>
          </a:p>
        </p:txBody>
      </p:sp>
      <p:pic>
        <p:nvPicPr>
          <p:cNvPr id="35842" name="Picture 7" descr="tf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17663"/>
            <a:ext cx="7772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27558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smtClean="0"/>
              <a:t>Revenue</a:t>
            </a:r>
          </a:p>
        </p:txBody>
      </p:sp>
      <p:sp>
        <p:nvSpPr>
          <p:cNvPr id="22531" name="Rectangle 3"/>
          <p:cNvSpPr>
            <a:spLocks noGrp="1" noChangeArrowheads="1"/>
          </p:cNvSpPr>
          <p:nvPr>
            <p:ph type="body" idx="1"/>
          </p:nvPr>
        </p:nvSpPr>
        <p:spPr>
          <a:xfrm>
            <a:off x="762000" y="2819890"/>
            <a:ext cx="7772400" cy="4114800"/>
          </a:xfrm>
        </p:spPr>
        <p:txBody>
          <a:bodyPr>
            <a:normAutofit fontScale="85000" lnSpcReduction="20000"/>
          </a:bodyPr>
          <a:lstStyle/>
          <a:p>
            <a:pPr eaLnBrk="1" hangingPunct="1">
              <a:lnSpc>
                <a:spcPct val="90000"/>
              </a:lnSpc>
              <a:defRPr/>
            </a:pPr>
            <a:r>
              <a:rPr lang="en-GB" sz="2800" b="1" dirty="0" smtClean="0">
                <a:solidFill>
                  <a:srgbClr val="0000FF"/>
                </a:solidFill>
              </a:rPr>
              <a:t>Total revenue</a:t>
            </a:r>
            <a:r>
              <a:rPr lang="en-GB" sz="2800" dirty="0" smtClean="0">
                <a:solidFill>
                  <a:srgbClr val="0000FF"/>
                </a:solidFill>
              </a:rPr>
              <a:t> </a:t>
            </a:r>
            <a:r>
              <a:rPr lang="en-GB" sz="2800" dirty="0" smtClean="0">
                <a:solidFill>
                  <a:schemeClr val="tx1"/>
                </a:solidFill>
              </a:rPr>
              <a:t>– the total amount received from selling a given output</a:t>
            </a:r>
          </a:p>
          <a:p>
            <a:pPr algn="ctr" eaLnBrk="1" hangingPunct="1">
              <a:lnSpc>
                <a:spcPct val="90000"/>
              </a:lnSpc>
              <a:defRPr/>
            </a:pPr>
            <a:r>
              <a:rPr lang="en-GB" sz="2800" b="1" dirty="0" smtClean="0">
                <a:solidFill>
                  <a:srgbClr val="660066"/>
                </a:solidFill>
              </a:rPr>
              <a:t>TR = P x Q</a:t>
            </a:r>
          </a:p>
          <a:p>
            <a:pPr eaLnBrk="1" hangingPunct="1">
              <a:lnSpc>
                <a:spcPct val="90000"/>
              </a:lnSpc>
              <a:defRPr/>
            </a:pPr>
            <a:r>
              <a:rPr lang="en-GB" sz="2800" b="1" dirty="0" smtClean="0">
                <a:solidFill>
                  <a:srgbClr val="0000FF"/>
                </a:solidFill>
              </a:rPr>
              <a:t>Average Revenue</a:t>
            </a:r>
            <a:r>
              <a:rPr lang="en-GB" sz="2800" dirty="0" smtClean="0">
                <a:solidFill>
                  <a:srgbClr val="0000FF"/>
                </a:solidFill>
              </a:rPr>
              <a:t> </a:t>
            </a:r>
            <a:r>
              <a:rPr lang="en-GB" sz="2800" dirty="0" smtClean="0">
                <a:solidFill>
                  <a:srgbClr val="000000"/>
                </a:solidFill>
              </a:rPr>
              <a:t>– the average amount received from selling each unit</a:t>
            </a:r>
          </a:p>
          <a:p>
            <a:pPr algn="ctr" eaLnBrk="1" hangingPunct="1">
              <a:lnSpc>
                <a:spcPct val="90000"/>
              </a:lnSpc>
              <a:defRPr/>
            </a:pPr>
            <a:r>
              <a:rPr lang="en-GB" sz="2800" b="1" dirty="0" smtClean="0">
                <a:solidFill>
                  <a:srgbClr val="660066"/>
                </a:solidFill>
              </a:rPr>
              <a:t>AR = TR / Q</a:t>
            </a:r>
          </a:p>
          <a:p>
            <a:pPr eaLnBrk="1" hangingPunct="1">
              <a:lnSpc>
                <a:spcPct val="90000"/>
              </a:lnSpc>
              <a:defRPr/>
            </a:pPr>
            <a:r>
              <a:rPr lang="en-GB" sz="2800" b="1" dirty="0" smtClean="0">
                <a:solidFill>
                  <a:srgbClr val="0000FF"/>
                </a:solidFill>
              </a:rPr>
              <a:t>Marginal </a:t>
            </a:r>
            <a:r>
              <a:rPr lang="en-GB" sz="2800" b="1" dirty="0" smtClean="0">
                <a:solidFill>
                  <a:srgbClr val="000000"/>
                </a:solidFill>
              </a:rPr>
              <a:t>revenue</a:t>
            </a:r>
            <a:r>
              <a:rPr lang="en-GB" sz="2800" dirty="0" smtClean="0">
                <a:solidFill>
                  <a:srgbClr val="000000"/>
                </a:solidFill>
              </a:rPr>
              <a:t> – the amount received from selling one extra unit </a:t>
            </a:r>
            <a:br>
              <a:rPr lang="en-GB" sz="2800" dirty="0" smtClean="0">
                <a:solidFill>
                  <a:srgbClr val="000000"/>
                </a:solidFill>
              </a:rPr>
            </a:br>
            <a:r>
              <a:rPr lang="en-GB" sz="2800" dirty="0" smtClean="0">
                <a:solidFill>
                  <a:srgbClr val="000000"/>
                </a:solidFill>
              </a:rPr>
              <a:t>of output</a:t>
            </a:r>
          </a:p>
          <a:p>
            <a:pPr algn="ctr" eaLnBrk="1" hangingPunct="1">
              <a:lnSpc>
                <a:spcPct val="90000"/>
              </a:lnSpc>
              <a:defRPr/>
            </a:pPr>
            <a:r>
              <a:rPr lang="en-GB" sz="2800" b="1" dirty="0" smtClean="0">
                <a:solidFill>
                  <a:srgbClr val="660066"/>
                </a:solidFill>
              </a:rPr>
              <a:t>MR = </a:t>
            </a:r>
            <a:r>
              <a:rPr lang="en-GB" sz="2800" b="1" dirty="0" err="1" smtClean="0">
                <a:solidFill>
                  <a:srgbClr val="660066"/>
                </a:solidFill>
              </a:rPr>
              <a:t>TR</a:t>
            </a:r>
            <a:r>
              <a:rPr lang="en-GB" sz="2800" b="1" baseline="-25000" dirty="0" err="1" smtClean="0">
                <a:solidFill>
                  <a:srgbClr val="660066"/>
                </a:solidFill>
              </a:rPr>
              <a:t>n</a:t>
            </a:r>
            <a:r>
              <a:rPr lang="en-GB" sz="2800" b="1" dirty="0" smtClean="0">
                <a:solidFill>
                  <a:srgbClr val="660066"/>
                </a:solidFill>
              </a:rPr>
              <a:t> – TR </a:t>
            </a:r>
            <a:r>
              <a:rPr lang="en-GB" sz="2800" b="1" baseline="-25000" dirty="0" smtClean="0">
                <a:solidFill>
                  <a:srgbClr val="660066"/>
                </a:solidFill>
              </a:rPr>
              <a:t>n-1</a:t>
            </a:r>
            <a:r>
              <a:rPr lang="en-GB" sz="2800" b="1" dirty="0" smtClean="0">
                <a:solidFill>
                  <a:srgbClr val="660066"/>
                </a:solidFill>
              </a:rPr>
              <a:t> units</a:t>
            </a:r>
          </a:p>
        </p:txBody>
      </p:sp>
    </p:spTree>
    <p:extLst>
      <p:ext uri="{BB962C8B-B14F-4D97-AF65-F5344CB8AC3E}">
        <p14:creationId xmlns:p14="http://schemas.microsoft.com/office/powerpoint/2010/main" val="36148316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Perfectly Competitive Market</a:t>
            </a:r>
            <a:endParaRPr lang="en-US" dirty="0"/>
          </a:p>
        </p:txBody>
      </p:sp>
      <p:pic>
        <p:nvPicPr>
          <p:cNvPr id="5" name="Picture 4" descr="TRM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381" y="3031861"/>
            <a:ext cx="5595947" cy="3241276"/>
          </a:xfrm>
          <a:prstGeom prst="rect">
            <a:avLst/>
          </a:prstGeom>
        </p:spPr>
      </p:pic>
    </p:spTree>
    <p:extLst>
      <p:ext uri="{BB962C8B-B14F-4D97-AF65-F5344CB8AC3E}">
        <p14:creationId xmlns:p14="http://schemas.microsoft.com/office/powerpoint/2010/main" val="47264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Imperfectly Competitive Market</a:t>
            </a:r>
            <a:endParaRPr lang="en-US" dirty="0"/>
          </a:p>
        </p:txBody>
      </p:sp>
      <p:pic>
        <p:nvPicPr>
          <p:cNvPr id="3" name="Picture 2" descr="Imperf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651" y="2887562"/>
            <a:ext cx="4158694" cy="3574415"/>
          </a:xfrm>
          <a:prstGeom prst="rect">
            <a:avLst/>
          </a:prstGeom>
        </p:spPr>
      </p:pic>
    </p:spTree>
    <p:extLst>
      <p:ext uri="{BB962C8B-B14F-4D97-AF65-F5344CB8AC3E}">
        <p14:creationId xmlns:p14="http://schemas.microsoft.com/office/powerpoint/2010/main" val="16806829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perf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88" y="1158411"/>
            <a:ext cx="7278529" cy="5554788"/>
          </a:xfrm>
          <a:prstGeom prst="rect">
            <a:avLst/>
          </a:prstGeom>
        </p:spPr>
      </p:pic>
    </p:spTree>
    <p:extLst>
      <p:ext uri="{BB962C8B-B14F-4D97-AF65-F5344CB8AC3E}">
        <p14:creationId xmlns:p14="http://schemas.microsoft.com/office/powerpoint/2010/main" val="7780452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944563"/>
            <a:ext cx="7772400" cy="701675"/>
          </a:xfrm>
        </p:spPr>
        <p:txBody>
          <a:bodyPr>
            <a:spAutoFit/>
          </a:bodyPr>
          <a:lstStyle/>
          <a:p>
            <a:pPr eaLnBrk="1" hangingPunct="1">
              <a:defRPr/>
            </a:pPr>
            <a:r>
              <a:rPr lang="en-GB" smtClean="0">
                <a:solidFill>
                  <a:srgbClr val="000000"/>
                </a:solidFill>
              </a:rPr>
              <a:t>Profit</a:t>
            </a:r>
          </a:p>
        </p:txBody>
      </p:sp>
      <p:pic>
        <p:nvPicPr>
          <p:cNvPr id="39938" name="Picture 7" descr="tf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85925"/>
            <a:ext cx="7772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6902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GB" b="1" dirty="0">
                <a:solidFill>
                  <a:srgbClr val="660066"/>
                </a:solidFill>
              </a:rPr>
              <a:t>Profit = TR – TC</a:t>
            </a:r>
          </a:p>
        </p:txBody>
      </p:sp>
      <p:sp>
        <p:nvSpPr>
          <p:cNvPr id="23555" name="Rectangle 3"/>
          <p:cNvSpPr>
            <a:spLocks noGrp="1" noChangeArrowheads="1"/>
          </p:cNvSpPr>
          <p:nvPr>
            <p:ph type="body" idx="1"/>
          </p:nvPr>
        </p:nvSpPr>
        <p:spPr/>
        <p:txBody>
          <a:bodyPr>
            <a:normAutofit/>
          </a:bodyPr>
          <a:lstStyle/>
          <a:p>
            <a:pPr eaLnBrk="1" hangingPunct="1">
              <a:defRPr/>
            </a:pPr>
            <a:r>
              <a:rPr lang="en-GB" sz="2800" dirty="0" smtClean="0">
                <a:solidFill>
                  <a:schemeClr val="tx1"/>
                </a:solidFill>
              </a:rPr>
              <a:t>The </a:t>
            </a:r>
            <a:r>
              <a:rPr lang="en-GB" sz="2800" dirty="0" smtClean="0">
                <a:solidFill>
                  <a:schemeClr val="tx1"/>
                </a:solidFill>
              </a:rPr>
              <a:t>reward for enterprise</a:t>
            </a:r>
          </a:p>
          <a:p>
            <a:pPr eaLnBrk="1" hangingPunct="1">
              <a:defRPr/>
            </a:pPr>
            <a:r>
              <a:rPr lang="en-GB" sz="2800" dirty="0" smtClean="0">
                <a:solidFill>
                  <a:schemeClr val="tx1"/>
                </a:solidFill>
              </a:rPr>
              <a:t>Profits help in the process of directing resources to alternative uses in free markets</a:t>
            </a:r>
          </a:p>
          <a:p>
            <a:pPr eaLnBrk="1" hangingPunct="1">
              <a:defRPr/>
            </a:pPr>
            <a:r>
              <a:rPr lang="en-GB" sz="2800" dirty="0" smtClean="0">
                <a:solidFill>
                  <a:schemeClr val="tx1"/>
                </a:solidFill>
              </a:rPr>
              <a:t>Relating price to costs helps a firm to assess profitability in production</a:t>
            </a:r>
          </a:p>
        </p:txBody>
      </p:sp>
    </p:spTree>
    <p:extLst>
      <p:ext uri="{BB962C8B-B14F-4D97-AF65-F5344CB8AC3E}">
        <p14:creationId xmlns:p14="http://schemas.microsoft.com/office/powerpoint/2010/main" val="30398149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Accounting vs. Economic Costs</a:t>
            </a:r>
            <a:endParaRPr lang="en-US" dirty="0"/>
          </a:p>
        </p:txBody>
      </p:sp>
      <p:sp>
        <p:nvSpPr>
          <p:cNvPr id="5" name="TextBox 4"/>
          <p:cNvSpPr txBox="1"/>
          <p:nvPr/>
        </p:nvSpPr>
        <p:spPr>
          <a:xfrm>
            <a:off x="941871" y="3324659"/>
            <a:ext cx="7487754" cy="1200329"/>
          </a:xfrm>
          <a:prstGeom prst="rect">
            <a:avLst/>
          </a:prstGeom>
          <a:noFill/>
        </p:spPr>
        <p:txBody>
          <a:bodyPr wrap="square" rtlCol="0">
            <a:spAutoFit/>
          </a:bodyPr>
          <a:lstStyle/>
          <a:p>
            <a:r>
              <a:rPr lang="en-US" dirty="0">
                <a:hlinkClick r:id="rId2"/>
              </a:rPr>
              <a:t>http://www.youtube.com/watch?v=FgttpKZZz7o&amp;list=PL336C870BEAD3B58B&amp;index=</a:t>
            </a:r>
            <a:r>
              <a:rPr lang="en-US" dirty="0" smtClean="0">
                <a:hlinkClick r:id="rId2"/>
              </a:rPr>
              <a:t>24</a:t>
            </a:r>
            <a:endParaRPr lang="en-US" dirty="0" smtClean="0"/>
          </a:p>
          <a:p>
            <a:endParaRPr lang="en-US" dirty="0" smtClean="0"/>
          </a:p>
          <a:p>
            <a:endParaRPr lang="en-US" dirty="0"/>
          </a:p>
        </p:txBody>
      </p:sp>
    </p:spTree>
    <p:extLst>
      <p:ext uri="{BB962C8B-B14F-4D97-AF65-F5344CB8AC3E}">
        <p14:creationId xmlns:p14="http://schemas.microsoft.com/office/powerpoint/2010/main" val="34481632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944563"/>
            <a:ext cx="7772400" cy="701675"/>
          </a:xfrm>
        </p:spPr>
        <p:txBody>
          <a:bodyPr>
            <a:spAutoFit/>
          </a:bodyPr>
          <a:lstStyle/>
          <a:p>
            <a:pPr eaLnBrk="1" hangingPunct="1">
              <a:defRPr/>
            </a:pPr>
            <a:r>
              <a:rPr lang="en-GB" smtClean="0">
                <a:solidFill>
                  <a:srgbClr val="000000"/>
                </a:solidFill>
              </a:rPr>
              <a:t>Production Function</a:t>
            </a:r>
          </a:p>
        </p:txBody>
      </p:sp>
      <p:pic>
        <p:nvPicPr>
          <p:cNvPr id="7170" name="Picture 7" descr="t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17663"/>
            <a:ext cx="80010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79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1407272"/>
            <a:ext cx="7772400" cy="5450728"/>
          </a:xfrm>
          <a:prstGeom prst="rect">
            <a:avLst/>
          </a:prstGeom>
        </p:spPr>
        <p:txBody>
          <a:bodyPr>
            <a:noAutofit/>
          </a:bodyPr>
          <a:lstStyle>
            <a:lvl1pPr marL="342900" indent="-342900" algn="l" defTabSz="914400" rtl="0" eaLnBrk="1" latinLnBrk="0" hangingPunct="1">
              <a:spcBef>
                <a:spcPts val="0"/>
              </a:spcBef>
              <a:spcAft>
                <a:spcPts val="2000"/>
              </a:spcAft>
              <a:buFontTx/>
              <a:buBlip>
                <a:blip r:embed="rId2"/>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a:lnSpc>
                <a:spcPct val="90000"/>
              </a:lnSpc>
              <a:defRPr/>
            </a:pPr>
            <a:r>
              <a:rPr lang="en-GB" sz="2800" b="1" dirty="0" smtClean="0">
                <a:solidFill>
                  <a:srgbClr val="000090"/>
                </a:solidFill>
              </a:rPr>
              <a:t>Normal Profit</a:t>
            </a:r>
            <a:r>
              <a:rPr lang="en-GB" sz="2800" dirty="0" smtClean="0">
                <a:solidFill>
                  <a:srgbClr val="000090"/>
                </a:solidFill>
              </a:rPr>
              <a:t> </a:t>
            </a:r>
            <a:r>
              <a:rPr lang="en-GB" sz="2600" dirty="0" smtClean="0">
                <a:solidFill>
                  <a:schemeClr val="tx1"/>
                </a:solidFill>
              </a:rPr>
              <a:t>– the minimum amount required to keep a firm in its current line of production</a:t>
            </a:r>
          </a:p>
          <a:p>
            <a:pPr>
              <a:lnSpc>
                <a:spcPct val="90000"/>
              </a:lnSpc>
              <a:defRPr/>
            </a:pPr>
            <a:r>
              <a:rPr lang="en-GB" sz="2800" b="1" dirty="0" smtClean="0">
                <a:solidFill>
                  <a:srgbClr val="000090"/>
                </a:solidFill>
              </a:rPr>
              <a:t>Abnormal or Supernormal profit</a:t>
            </a:r>
            <a:r>
              <a:rPr lang="en-GB" sz="2800" dirty="0" smtClean="0">
                <a:solidFill>
                  <a:srgbClr val="000090"/>
                </a:solidFill>
              </a:rPr>
              <a:t> </a:t>
            </a:r>
            <a:r>
              <a:rPr lang="en-GB" sz="2600" dirty="0" smtClean="0">
                <a:solidFill>
                  <a:srgbClr val="000000"/>
                </a:solidFill>
              </a:rPr>
              <a:t>– profit made over and above normal profit</a:t>
            </a:r>
          </a:p>
          <a:p>
            <a:pPr lvl="1">
              <a:lnSpc>
                <a:spcPct val="90000"/>
              </a:lnSpc>
              <a:defRPr/>
            </a:pPr>
            <a:r>
              <a:rPr lang="en-GB" sz="2600" dirty="0" smtClean="0">
                <a:solidFill>
                  <a:srgbClr val="000000"/>
                </a:solidFill>
              </a:rPr>
              <a:t>Abnormal profit may exist in situations where firms have market power</a:t>
            </a:r>
          </a:p>
          <a:p>
            <a:pPr lvl="1">
              <a:lnSpc>
                <a:spcPct val="90000"/>
              </a:lnSpc>
              <a:defRPr/>
            </a:pPr>
            <a:r>
              <a:rPr lang="en-GB" sz="2600" dirty="0" smtClean="0">
                <a:solidFill>
                  <a:srgbClr val="000000"/>
                </a:solidFill>
              </a:rPr>
              <a:t>Abnormal profits may indicate the existence of welfare losses </a:t>
            </a:r>
          </a:p>
        </p:txBody>
      </p:sp>
    </p:spTree>
    <p:extLst>
      <p:ext uri="{BB962C8B-B14F-4D97-AF65-F5344CB8AC3E}">
        <p14:creationId xmlns:p14="http://schemas.microsoft.com/office/powerpoint/2010/main" val="199747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4294967295"/>
          </p:nvPr>
        </p:nvSpPr>
        <p:spPr>
          <a:xfrm>
            <a:off x="756351" y="1479895"/>
            <a:ext cx="7716838" cy="4022725"/>
          </a:xfrm>
        </p:spPr>
        <p:txBody>
          <a:bodyPr>
            <a:normAutofit/>
          </a:bodyPr>
          <a:lstStyle/>
          <a:p>
            <a:pPr eaLnBrk="1" hangingPunct="1">
              <a:defRPr/>
            </a:pPr>
            <a:r>
              <a:rPr lang="en-GB" sz="2600" b="1" dirty="0" smtClean="0">
                <a:solidFill>
                  <a:srgbClr val="000090"/>
                </a:solidFill>
              </a:rPr>
              <a:t>Sub-normal Profit</a:t>
            </a:r>
            <a:r>
              <a:rPr lang="en-GB" sz="2600" dirty="0" smtClean="0">
                <a:solidFill>
                  <a:srgbClr val="000090"/>
                </a:solidFill>
              </a:rPr>
              <a:t> </a:t>
            </a:r>
            <a:r>
              <a:rPr lang="en-GB" sz="2600" dirty="0" smtClean="0">
                <a:solidFill>
                  <a:schemeClr val="tx1"/>
                </a:solidFill>
              </a:rPr>
              <a:t>– profit below normal profit</a:t>
            </a:r>
          </a:p>
          <a:p>
            <a:pPr lvl="1" eaLnBrk="1" hangingPunct="1">
              <a:defRPr/>
            </a:pPr>
            <a:r>
              <a:rPr lang="en-GB" sz="2600" dirty="0" smtClean="0">
                <a:solidFill>
                  <a:schemeClr val="tx1"/>
                </a:solidFill>
              </a:rPr>
              <a:t>Firms may not exit the market even if sub-normal profits made if they are able to cover variable costs</a:t>
            </a:r>
          </a:p>
          <a:p>
            <a:pPr lvl="1" eaLnBrk="1" hangingPunct="1">
              <a:defRPr/>
            </a:pPr>
            <a:r>
              <a:rPr lang="en-GB" sz="2600" dirty="0" smtClean="0">
                <a:solidFill>
                  <a:schemeClr val="tx1"/>
                </a:solidFill>
              </a:rPr>
              <a:t>Cost of exit may be high</a:t>
            </a:r>
          </a:p>
          <a:p>
            <a:pPr lvl="1" eaLnBrk="1" hangingPunct="1">
              <a:defRPr/>
            </a:pPr>
            <a:r>
              <a:rPr lang="en-GB" sz="2600" dirty="0" smtClean="0">
                <a:solidFill>
                  <a:schemeClr val="tx1"/>
                </a:solidFill>
              </a:rPr>
              <a:t>Sub-normal profit may be temporary (or perceived as such!)</a:t>
            </a:r>
          </a:p>
        </p:txBody>
      </p:sp>
    </p:spTree>
    <p:extLst>
      <p:ext uri="{BB962C8B-B14F-4D97-AF65-F5344CB8AC3E}">
        <p14:creationId xmlns:p14="http://schemas.microsoft.com/office/powerpoint/2010/main" val="276052017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GB" smtClean="0"/>
              <a:t>Profit</a:t>
            </a:r>
          </a:p>
        </p:txBody>
      </p:sp>
      <p:sp>
        <p:nvSpPr>
          <p:cNvPr id="26627" name="Rectangle 3"/>
          <p:cNvSpPr>
            <a:spLocks noGrp="1" noChangeArrowheads="1"/>
          </p:cNvSpPr>
          <p:nvPr>
            <p:ph type="body" idx="1"/>
          </p:nvPr>
        </p:nvSpPr>
        <p:spPr/>
        <p:txBody>
          <a:bodyPr>
            <a:normAutofit/>
          </a:bodyPr>
          <a:lstStyle/>
          <a:p>
            <a:pPr eaLnBrk="1" hangingPunct="1">
              <a:defRPr/>
            </a:pPr>
            <a:r>
              <a:rPr lang="en-GB" sz="2800" dirty="0" smtClean="0">
                <a:solidFill>
                  <a:srgbClr val="000000"/>
                </a:solidFill>
              </a:rPr>
              <a:t>Assumption that firms aim to maximise profit</a:t>
            </a:r>
          </a:p>
          <a:p>
            <a:pPr eaLnBrk="1" hangingPunct="1">
              <a:defRPr/>
            </a:pPr>
            <a:r>
              <a:rPr lang="en-GB" sz="2800" dirty="0" smtClean="0">
                <a:solidFill>
                  <a:srgbClr val="000000"/>
                </a:solidFill>
              </a:rPr>
              <a:t>Profit </a:t>
            </a:r>
            <a:r>
              <a:rPr lang="en-GB" sz="2800" dirty="0" smtClean="0">
                <a:solidFill>
                  <a:srgbClr val="000000"/>
                </a:solidFill>
              </a:rPr>
              <a:t>maximising output would be where MC = MR</a:t>
            </a:r>
          </a:p>
        </p:txBody>
      </p:sp>
    </p:spTree>
    <p:extLst>
      <p:ext uri="{BB962C8B-B14F-4D97-AF65-F5344CB8AC3E}">
        <p14:creationId xmlns:p14="http://schemas.microsoft.com/office/powerpoint/2010/main" val="37243855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4"/>
          <p:cNvSpPr>
            <a:spLocks noChangeShapeType="1"/>
          </p:cNvSpPr>
          <p:nvPr/>
        </p:nvSpPr>
        <p:spPr bwMode="auto">
          <a:xfrm>
            <a:off x="914400" y="2209800"/>
            <a:ext cx="0" cy="3429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53" name="Text Box 5"/>
          <p:cNvSpPr txBox="1">
            <a:spLocks noChangeArrowheads="1"/>
          </p:cNvSpPr>
          <p:nvPr/>
        </p:nvSpPr>
        <p:spPr bwMode="auto">
          <a:xfrm>
            <a:off x="228600" y="16764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Cost/Revenue</a:t>
            </a:r>
          </a:p>
        </p:txBody>
      </p:sp>
      <p:sp>
        <p:nvSpPr>
          <p:cNvPr id="27654" name="Line 6"/>
          <p:cNvSpPr>
            <a:spLocks noChangeShapeType="1"/>
          </p:cNvSpPr>
          <p:nvPr/>
        </p:nvSpPr>
        <p:spPr bwMode="auto">
          <a:xfrm>
            <a:off x="914400" y="5638800"/>
            <a:ext cx="5791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55" name="Text Box 7"/>
          <p:cNvSpPr txBox="1">
            <a:spLocks noChangeArrowheads="1"/>
          </p:cNvSpPr>
          <p:nvPr/>
        </p:nvSpPr>
        <p:spPr bwMode="auto">
          <a:xfrm>
            <a:off x="5791200" y="5638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Output</a:t>
            </a:r>
          </a:p>
        </p:txBody>
      </p:sp>
      <p:sp>
        <p:nvSpPr>
          <p:cNvPr id="27656" name="Line 8"/>
          <p:cNvSpPr>
            <a:spLocks noChangeShapeType="1"/>
          </p:cNvSpPr>
          <p:nvPr/>
        </p:nvSpPr>
        <p:spPr bwMode="auto">
          <a:xfrm>
            <a:off x="1295400" y="2209800"/>
            <a:ext cx="4267200" cy="32004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a:defRPr/>
            </a:pPr>
            <a:endParaRPr lang="en-US">
              <a:cs typeface="Times New Roman" charset="0"/>
            </a:endParaRPr>
          </a:p>
        </p:txBody>
      </p:sp>
      <p:sp>
        <p:nvSpPr>
          <p:cNvPr id="27657" name="Text Box 9"/>
          <p:cNvSpPr txBox="1">
            <a:spLocks noChangeArrowheads="1"/>
          </p:cNvSpPr>
          <p:nvPr/>
        </p:nvSpPr>
        <p:spPr bwMode="auto">
          <a:xfrm>
            <a:off x="5486400" y="5105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MR</a:t>
            </a:r>
          </a:p>
        </p:txBody>
      </p:sp>
      <p:sp>
        <p:nvSpPr>
          <p:cNvPr id="27658" name="Text Box 10"/>
          <p:cNvSpPr txBox="1">
            <a:spLocks noChangeArrowheads="1"/>
          </p:cNvSpPr>
          <p:nvPr/>
        </p:nvSpPr>
        <p:spPr bwMode="auto">
          <a:xfrm>
            <a:off x="6324600" y="1981200"/>
            <a:ext cx="2362200" cy="25638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b="1">
                <a:latin typeface="Verdana" charset="0"/>
                <a:cs typeface="Times New Roman" charset="0"/>
              </a:rPr>
              <a:t>MR</a:t>
            </a:r>
            <a:r>
              <a:rPr lang="en-GB" sz="1800">
                <a:latin typeface="Verdana" charset="0"/>
                <a:cs typeface="Times New Roman" charset="0"/>
              </a:rPr>
              <a:t> – the addition to total revenue as a result of producing one more unit of output – the price received from selling that extra unit.</a:t>
            </a:r>
          </a:p>
        </p:txBody>
      </p:sp>
      <p:sp>
        <p:nvSpPr>
          <p:cNvPr id="27659" name="Freeform 11"/>
          <p:cNvSpPr>
            <a:spLocks/>
          </p:cNvSpPr>
          <p:nvPr/>
        </p:nvSpPr>
        <p:spPr bwMode="auto">
          <a:xfrm>
            <a:off x="1066800" y="2133600"/>
            <a:ext cx="3962400" cy="3175000"/>
          </a:xfrm>
          <a:custGeom>
            <a:avLst/>
            <a:gdLst>
              <a:gd name="T0" fmla="*/ 0 w 2496"/>
              <a:gd name="T1" fmla="*/ 1536 h 2000"/>
              <a:gd name="T2" fmla="*/ 144 w 2496"/>
              <a:gd name="T3" fmla="*/ 1728 h 2000"/>
              <a:gd name="T4" fmla="*/ 384 w 2496"/>
              <a:gd name="T5" fmla="*/ 1872 h 2000"/>
              <a:gd name="T6" fmla="*/ 624 w 2496"/>
              <a:gd name="T7" fmla="*/ 1968 h 2000"/>
              <a:gd name="T8" fmla="*/ 1008 w 2496"/>
              <a:gd name="T9" fmla="*/ 1968 h 2000"/>
              <a:gd name="T10" fmla="*/ 1344 w 2496"/>
              <a:gd name="T11" fmla="*/ 1776 h 2000"/>
              <a:gd name="T12" fmla="*/ 1584 w 2496"/>
              <a:gd name="T13" fmla="*/ 1488 h 2000"/>
              <a:gd name="T14" fmla="*/ 1968 w 2496"/>
              <a:gd name="T15" fmla="*/ 864 h 2000"/>
              <a:gd name="T16" fmla="*/ 2496 w 2496"/>
              <a:gd name="T17" fmla="*/ 0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6" h="2000">
                <a:moveTo>
                  <a:pt x="0" y="1536"/>
                </a:moveTo>
                <a:cubicBezTo>
                  <a:pt x="40" y="1604"/>
                  <a:pt x="80" y="1672"/>
                  <a:pt x="144" y="1728"/>
                </a:cubicBezTo>
                <a:cubicBezTo>
                  <a:pt x="208" y="1784"/>
                  <a:pt x="304" y="1832"/>
                  <a:pt x="384" y="1872"/>
                </a:cubicBezTo>
                <a:cubicBezTo>
                  <a:pt x="464" y="1912"/>
                  <a:pt x="520" y="1952"/>
                  <a:pt x="624" y="1968"/>
                </a:cubicBezTo>
                <a:cubicBezTo>
                  <a:pt x="728" y="1984"/>
                  <a:pt x="888" y="2000"/>
                  <a:pt x="1008" y="1968"/>
                </a:cubicBezTo>
                <a:cubicBezTo>
                  <a:pt x="1128" y="1936"/>
                  <a:pt x="1248" y="1856"/>
                  <a:pt x="1344" y="1776"/>
                </a:cubicBezTo>
                <a:cubicBezTo>
                  <a:pt x="1440" y="1696"/>
                  <a:pt x="1480" y="1640"/>
                  <a:pt x="1584" y="1488"/>
                </a:cubicBezTo>
                <a:cubicBezTo>
                  <a:pt x="1688" y="1336"/>
                  <a:pt x="1816" y="1112"/>
                  <a:pt x="1968" y="864"/>
                </a:cubicBezTo>
                <a:cubicBezTo>
                  <a:pt x="2120" y="616"/>
                  <a:pt x="2408" y="144"/>
                  <a:pt x="2496" y="0"/>
                </a:cubicBezTo>
              </a:path>
            </a:pathLst>
          </a:custGeom>
          <a:noFill/>
          <a:ln w="381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60" name="Text Box 12"/>
          <p:cNvSpPr txBox="1">
            <a:spLocks noChangeArrowheads="1"/>
          </p:cNvSpPr>
          <p:nvPr/>
        </p:nvSpPr>
        <p:spPr bwMode="auto">
          <a:xfrm>
            <a:off x="5029200" y="18288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MC</a:t>
            </a:r>
          </a:p>
        </p:txBody>
      </p:sp>
      <p:sp>
        <p:nvSpPr>
          <p:cNvPr id="27661" name="Text Box 13"/>
          <p:cNvSpPr txBox="1">
            <a:spLocks noChangeArrowheads="1"/>
          </p:cNvSpPr>
          <p:nvPr/>
        </p:nvSpPr>
        <p:spPr bwMode="auto">
          <a:xfrm>
            <a:off x="6248400" y="1905000"/>
            <a:ext cx="2514600" cy="155257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Verdana" charset="0"/>
                <a:cs typeface="Times New Roman" charset="0"/>
              </a:rPr>
              <a:t>MC – The cost of producing ONE extra unit of production</a:t>
            </a:r>
          </a:p>
        </p:txBody>
      </p:sp>
      <p:sp>
        <p:nvSpPr>
          <p:cNvPr id="27662" name="Line 14"/>
          <p:cNvSpPr>
            <a:spLocks noChangeShapeType="1"/>
          </p:cNvSpPr>
          <p:nvPr/>
        </p:nvSpPr>
        <p:spPr bwMode="auto">
          <a:xfrm>
            <a:off x="1676400" y="5486400"/>
            <a:ext cx="0" cy="3048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63" name="Text Box 15"/>
          <p:cNvSpPr txBox="1">
            <a:spLocks noChangeArrowheads="1"/>
          </p:cNvSpPr>
          <p:nvPr/>
        </p:nvSpPr>
        <p:spPr bwMode="auto">
          <a:xfrm>
            <a:off x="1295400" y="57150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Verdana" charset="0"/>
                <a:cs typeface="Times New Roman" charset="0"/>
              </a:rPr>
              <a:t>100</a:t>
            </a:r>
          </a:p>
        </p:txBody>
      </p:sp>
      <p:sp>
        <p:nvSpPr>
          <p:cNvPr id="27664" name="Text Box 16"/>
          <p:cNvSpPr txBox="1">
            <a:spLocks noChangeArrowheads="1"/>
          </p:cNvSpPr>
          <p:nvPr/>
        </p:nvSpPr>
        <p:spPr bwMode="auto">
          <a:xfrm>
            <a:off x="6096000" y="1600200"/>
            <a:ext cx="2819400" cy="35258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Assume output is at 100 units. The MC of producing the 100</a:t>
            </a:r>
            <a:r>
              <a:rPr lang="en-GB" sz="1800" baseline="30000">
                <a:latin typeface="Verdana" charset="0"/>
                <a:cs typeface="Times New Roman" charset="0"/>
              </a:rPr>
              <a:t>th</a:t>
            </a:r>
            <a:r>
              <a:rPr lang="en-GB" sz="1800">
                <a:latin typeface="Verdana" charset="0"/>
                <a:cs typeface="Times New Roman" charset="0"/>
              </a:rPr>
              <a:t> unit is 20.</a:t>
            </a:r>
          </a:p>
          <a:p>
            <a:pPr>
              <a:spcBef>
                <a:spcPct val="50000"/>
              </a:spcBef>
              <a:defRPr/>
            </a:pPr>
            <a:r>
              <a:rPr lang="en-GB" sz="1800">
                <a:latin typeface="Verdana" charset="0"/>
                <a:cs typeface="Times New Roman" charset="0"/>
              </a:rPr>
              <a:t>The MR received from selling that 100</a:t>
            </a:r>
            <a:r>
              <a:rPr lang="en-GB" sz="1800" baseline="30000">
                <a:latin typeface="Verdana" charset="0"/>
                <a:cs typeface="Times New Roman" charset="0"/>
              </a:rPr>
              <a:t>th</a:t>
            </a:r>
            <a:r>
              <a:rPr lang="en-GB" sz="1800">
                <a:latin typeface="Verdana" charset="0"/>
                <a:cs typeface="Times New Roman" charset="0"/>
              </a:rPr>
              <a:t> unit is 150. The firm can add the difference of the cost and the revenue received from that 100</a:t>
            </a:r>
            <a:r>
              <a:rPr lang="en-GB" sz="1800" baseline="30000">
                <a:latin typeface="Verdana" charset="0"/>
                <a:cs typeface="Times New Roman" charset="0"/>
              </a:rPr>
              <a:t>th</a:t>
            </a:r>
            <a:r>
              <a:rPr lang="en-GB" sz="1800">
                <a:latin typeface="Verdana" charset="0"/>
                <a:cs typeface="Times New Roman" charset="0"/>
              </a:rPr>
              <a:t> unit to profit (130)</a:t>
            </a:r>
          </a:p>
        </p:txBody>
      </p:sp>
      <p:sp>
        <p:nvSpPr>
          <p:cNvPr id="27665" name="Line 17"/>
          <p:cNvSpPr>
            <a:spLocks noChangeShapeType="1"/>
          </p:cNvSpPr>
          <p:nvPr/>
        </p:nvSpPr>
        <p:spPr bwMode="auto">
          <a:xfrm flipV="1">
            <a:off x="1676400" y="5105400"/>
            <a:ext cx="0" cy="533400"/>
          </a:xfrm>
          <a:prstGeom prst="line">
            <a:avLst/>
          </a:prstGeom>
          <a:noFill/>
          <a:ln w="285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67" name="Text Box 19"/>
          <p:cNvSpPr txBox="1">
            <a:spLocks noChangeArrowheads="1"/>
          </p:cNvSpPr>
          <p:nvPr/>
        </p:nvSpPr>
        <p:spPr bwMode="auto">
          <a:xfrm>
            <a:off x="533400" y="49530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20</a:t>
            </a:r>
          </a:p>
        </p:txBody>
      </p:sp>
      <p:sp>
        <p:nvSpPr>
          <p:cNvPr id="27670" name="Text Box 22"/>
          <p:cNvSpPr txBox="1">
            <a:spLocks noChangeArrowheads="1"/>
          </p:cNvSpPr>
          <p:nvPr/>
        </p:nvSpPr>
        <p:spPr bwMode="auto">
          <a:xfrm>
            <a:off x="457200" y="2362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150</a:t>
            </a:r>
          </a:p>
        </p:txBody>
      </p:sp>
      <p:grpSp>
        <p:nvGrpSpPr>
          <p:cNvPr id="27709" name="Group 61"/>
          <p:cNvGrpSpPr>
            <a:grpSpLocks/>
          </p:cNvGrpSpPr>
          <p:nvPr/>
        </p:nvGrpSpPr>
        <p:grpSpPr bwMode="auto">
          <a:xfrm>
            <a:off x="228600" y="2514600"/>
            <a:ext cx="1447800" cy="2590800"/>
            <a:chOff x="144" y="1584"/>
            <a:chExt cx="912" cy="1632"/>
          </a:xfrm>
        </p:grpSpPr>
        <p:sp>
          <p:nvSpPr>
            <p:cNvPr id="27666" name="Line 18"/>
            <p:cNvSpPr>
              <a:spLocks noChangeShapeType="1"/>
            </p:cNvSpPr>
            <p:nvPr/>
          </p:nvSpPr>
          <p:spPr bwMode="auto">
            <a:xfrm flipH="1">
              <a:off x="576" y="3216"/>
              <a:ext cx="480" cy="0"/>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68" name="Line 20"/>
            <p:cNvSpPr>
              <a:spLocks noChangeShapeType="1"/>
            </p:cNvSpPr>
            <p:nvPr/>
          </p:nvSpPr>
          <p:spPr bwMode="auto">
            <a:xfrm flipV="1">
              <a:off x="1056" y="1584"/>
              <a:ext cx="0" cy="163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69" name="Line 21"/>
            <p:cNvSpPr>
              <a:spLocks noChangeShapeType="1"/>
            </p:cNvSpPr>
            <p:nvPr/>
          </p:nvSpPr>
          <p:spPr bwMode="auto">
            <a:xfrm flipH="1">
              <a:off x="576" y="1584"/>
              <a:ext cx="48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71" name="Rectangle 23"/>
            <p:cNvSpPr>
              <a:spLocks noChangeArrowheads="1"/>
            </p:cNvSpPr>
            <p:nvPr/>
          </p:nvSpPr>
          <p:spPr bwMode="auto">
            <a:xfrm>
              <a:off x="576" y="1584"/>
              <a:ext cx="480" cy="163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27672" name="Line 24"/>
            <p:cNvSpPr>
              <a:spLocks noChangeShapeType="1"/>
            </p:cNvSpPr>
            <p:nvPr/>
          </p:nvSpPr>
          <p:spPr bwMode="auto">
            <a:xfrm>
              <a:off x="480" y="2352"/>
              <a:ext cx="4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73" name="Text Box 25"/>
            <p:cNvSpPr txBox="1">
              <a:spLocks noChangeArrowheads="1"/>
            </p:cNvSpPr>
            <p:nvPr/>
          </p:nvSpPr>
          <p:spPr bwMode="auto">
            <a:xfrm>
              <a:off x="144" y="2160"/>
              <a:ext cx="48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Total added </a:t>
              </a:r>
            </a:p>
            <a:p>
              <a:pPr>
                <a:spcBef>
                  <a:spcPct val="50000"/>
                </a:spcBef>
                <a:defRPr/>
              </a:pPr>
              <a:r>
                <a:rPr lang="en-GB" sz="1200">
                  <a:latin typeface="Verdana" charset="0"/>
                  <a:cs typeface="Times New Roman" charset="0"/>
                </a:rPr>
                <a:t>to profit</a:t>
              </a:r>
            </a:p>
          </p:txBody>
        </p:sp>
      </p:grpSp>
      <p:sp>
        <p:nvSpPr>
          <p:cNvPr id="27674" name="Text Box 26"/>
          <p:cNvSpPr txBox="1">
            <a:spLocks noChangeArrowheads="1"/>
          </p:cNvSpPr>
          <p:nvPr/>
        </p:nvSpPr>
        <p:spPr bwMode="auto">
          <a:xfrm>
            <a:off x="5715000" y="1752600"/>
            <a:ext cx="3124200" cy="256381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If the firm decides to produce one more unit – the 101</a:t>
            </a:r>
            <a:r>
              <a:rPr lang="en-GB" sz="1800" baseline="30000">
                <a:latin typeface="Verdana" charset="0"/>
                <a:cs typeface="Times New Roman" charset="0"/>
              </a:rPr>
              <a:t>st</a:t>
            </a:r>
            <a:r>
              <a:rPr lang="en-GB" sz="1800">
                <a:latin typeface="Verdana" charset="0"/>
                <a:cs typeface="Times New Roman" charset="0"/>
              </a:rPr>
              <a:t> – the addition to total cost is now 18, the addition to total revenue is 140 – the firm will add 128 to profit. – it is worth expanding output.</a:t>
            </a:r>
          </a:p>
        </p:txBody>
      </p:sp>
      <p:sp>
        <p:nvSpPr>
          <p:cNvPr id="27675" name="Line 27"/>
          <p:cNvSpPr>
            <a:spLocks noChangeShapeType="1"/>
          </p:cNvSpPr>
          <p:nvPr/>
        </p:nvSpPr>
        <p:spPr bwMode="auto">
          <a:xfrm flipV="1">
            <a:off x="2514600" y="5257800"/>
            <a:ext cx="0" cy="381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76" name="Text Box 28"/>
          <p:cNvSpPr txBox="1">
            <a:spLocks noChangeArrowheads="1"/>
          </p:cNvSpPr>
          <p:nvPr/>
        </p:nvSpPr>
        <p:spPr bwMode="auto">
          <a:xfrm>
            <a:off x="22098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Verdana" charset="0"/>
                <a:cs typeface="Times New Roman" charset="0"/>
              </a:rPr>
              <a:t>101</a:t>
            </a:r>
          </a:p>
        </p:txBody>
      </p:sp>
      <p:sp>
        <p:nvSpPr>
          <p:cNvPr id="27678" name="Text Box 30"/>
          <p:cNvSpPr txBox="1">
            <a:spLocks noChangeArrowheads="1"/>
          </p:cNvSpPr>
          <p:nvPr/>
        </p:nvSpPr>
        <p:spPr bwMode="auto">
          <a:xfrm>
            <a:off x="533400" y="5126038"/>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latin typeface="Verdana" charset="0"/>
                <a:cs typeface="Times New Roman" charset="0"/>
              </a:rPr>
              <a:t>18</a:t>
            </a:r>
          </a:p>
        </p:txBody>
      </p:sp>
      <p:sp>
        <p:nvSpPr>
          <p:cNvPr id="27680" name="Line 32"/>
          <p:cNvSpPr>
            <a:spLocks noChangeShapeType="1"/>
          </p:cNvSpPr>
          <p:nvPr/>
        </p:nvSpPr>
        <p:spPr bwMode="auto">
          <a:xfrm flipH="1">
            <a:off x="914400" y="3124200"/>
            <a:ext cx="1524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81" name="Text Box 33"/>
          <p:cNvSpPr txBox="1">
            <a:spLocks noChangeArrowheads="1"/>
          </p:cNvSpPr>
          <p:nvPr/>
        </p:nvSpPr>
        <p:spPr bwMode="auto">
          <a:xfrm>
            <a:off x="457200" y="2971800"/>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140</a:t>
            </a:r>
          </a:p>
        </p:txBody>
      </p:sp>
      <p:sp>
        <p:nvSpPr>
          <p:cNvPr id="27677" name="Line 29"/>
          <p:cNvSpPr>
            <a:spLocks noChangeShapeType="1"/>
          </p:cNvSpPr>
          <p:nvPr/>
        </p:nvSpPr>
        <p:spPr bwMode="auto">
          <a:xfrm flipH="1">
            <a:off x="914400" y="5257800"/>
            <a:ext cx="1600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79" name="Line 31"/>
          <p:cNvSpPr>
            <a:spLocks noChangeShapeType="1"/>
          </p:cNvSpPr>
          <p:nvPr/>
        </p:nvSpPr>
        <p:spPr bwMode="auto">
          <a:xfrm flipV="1">
            <a:off x="3276600" y="3733800"/>
            <a:ext cx="0" cy="1905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grpSp>
        <p:nvGrpSpPr>
          <p:cNvPr id="27717" name="Group 69"/>
          <p:cNvGrpSpPr>
            <a:grpSpLocks/>
          </p:cNvGrpSpPr>
          <p:nvPr/>
        </p:nvGrpSpPr>
        <p:grpSpPr bwMode="auto">
          <a:xfrm>
            <a:off x="457200" y="3124200"/>
            <a:ext cx="2057400" cy="2133600"/>
            <a:chOff x="1056" y="192"/>
            <a:chExt cx="1296" cy="1344"/>
          </a:xfrm>
        </p:grpSpPr>
        <p:sp>
          <p:nvSpPr>
            <p:cNvPr id="27682" name="Rectangle 34"/>
            <p:cNvSpPr>
              <a:spLocks noChangeArrowheads="1"/>
            </p:cNvSpPr>
            <p:nvPr/>
          </p:nvSpPr>
          <p:spPr bwMode="auto">
            <a:xfrm>
              <a:off x="1824" y="192"/>
              <a:ext cx="528" cy="134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27684" name="Line 36"/>
            <p:cNvSpPr>
              <a:spLocks noChangeShapeType="1"/>
            </p:cNvSpPr>
            <p:nvPr/>
          </p:nvSpPr>
          <p:spPr bwMode="auto">
            <a:xfrm>
              <a:off x="1536" y="816"/>
              <a:ext cx="52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85" name="Text Box 37"/>
            <p:cNvSpPr txBox="1">
              <a:spLocks noChangeArrowheads="1"/>
            </p:cNvSpPr>
            <p:nvPr/>
          </p:nvSpPr>
          <p:spPr bwMode="auto">
            <a:xfrm>
              <a:off x="1056" y="528"/>
              <a:ext cx="576" cy="4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Added to total profit</a:t>
              </a:r>
            </a:p>
          </p:txBody>
        </p:sp>
      </p:grpSp>
      <p:sp>
        <p:nvSpPr>
          <p:cNvPr id="27686" name="Line 38"/>
          <p:cNvSpPr>
            <a:spLocks noChangeShapeType="1"/>
          </p:cNvSpPr>
          <p:nvPr/>
        </p:nvSpPr>
        <p:spPr bwMode="auto">
          <a:xfrm flipV="1">
            <a:off x="2514600" y="3124200"/>
            <a:ext cx="0" cy="2133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88" name="Line 40"/>
          <p:cNvSpPr>
            <a:spLocks noChangeShapeType="1"/>
          </p:cNvSpPr>
          <p:nvPr/>
        </p:nvSpPr>
        <p:spPr bwMode="auto">
          <a:xfrm flipH="1">
            <a:off x="914400" y="3733800"/>
            <a:ext cx="2362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89" name="Text Box 41"/>
          <p:cNvSpPr txBox="1">
            <a:spLocks noChangeArrowheads="1"/>
          </p:cNvSpPr>
          <p:nvPr/>
        </p:nvSpPr>
        <p:spPr bwMode="auto">
          <a:xfrm>
            <a:off x="533400" y="47244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30</a:t>
            </a:r>
          </a:p>
        </p:txBody>
      </p:sp>
      <p:sp>
        <p:nvSpPr>
          <p:cNvPr id="27690" name="Text Box 42"/>
          <p:cNvSpPr txBox="1">
            <a:spLocks noChangeArrowheads="1"/>
          </p:cNvSpPr>
          <p:nvPr/>
        </p:nvSpPr>
        <p:spPr bwMode="auto">
          <a:xfrm>
            <a:off x="457200" y="35814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120</a:t>
            </a:r>
          </a:p>
        </p:txBody>
      </p:sp>
      <p:grpSp>
        <p:nvGrpSpPr>
          <p:cNvPr id="27722" name="Group 74"/>
          <p:cNvGrpSpPr>
            <a:grpSpLocks/>
          </p:cNvGrpSpPr>
          <p:nvPr/>
        </p:nvGrpSpPr>
        <p:grpSpPr bwMode="auto">
          <a:xfrm>
            <a:off x="1295400" y="3733800"/>
            <a:ext cx="1981200" cy="1143000"/>
            <a:chOff x="4128" y="3360"/>
            <a:chExt cx="1248" cy="720"/>
          </a:xfrm>
        </p:grpSpPr>
        <p:sp>
          <p:nvSpPr>
            <p:cNvPr id="27691" name="Rectangle 43"/>
            <p:cNvSpPr>
              <a:spLocks noChangeArrowheads="1"/>
            </p:cNvSpPr>
            <p:nvPr/>
          </p:nvSpPr>
          <p:spPr bwMode="auto">
            <a:xfrm>
              <a:off x="4896" y="3360"/>
              <a:ext cx="480" cy="72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27692" name="Line 44"/>
            <p:cNvSpPr>
              <a:spLocks noChangeShapeType="1"/>
            </p:cNvSpPr>
            <p:nvPr/>
          </p:nvSpPr>
          <p:spPr bwMode="auto">
            <a:xfrm>
              <a:off x="4608" y="3696"/>
              <a:ext cx="432"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93" name="Text Box 45"/>
            <p:cNvSpPr txBox="1">
              <a:spLocks noChangeArrowheads="1"/>
            </p:cNvSpPr>
            <p:nvPr/>
          </p:nvSpPr>
          <p:spPr bwMode="auto">
            <a:xfrm>
              <a:off x="4128" y="3440"/>
              <a:ext cx="480" cy="4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Added to total profit</a:t>
              </a:r>
            </a:p>
          </p:txBody>
        </p:sp>
      </p:grpSp>
      <p:sp>
        <p:nvSpPr>
          <p:cNvPr id="27694" name="Text Box 46"/>
          <p:cNvSpPr txBox="1">
            <a:spLocks noChangeArrowheads="1"/>
          </p:cNvSpPr>
          <p:nvPr/>
        </p:nvSpPr>
        <p:spPr bwMode="auto">
          <a:xfrm>
            <a:off x="5943600" y="1676400"/>
            <a:ext cx="2743200" cy="28384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The process continues for each successive unit produced. Provided the MC is less than the MR it will be worth expanding output as the difference between the two is ADDED to total profit</a:t>
            </a:r>
          </a:p>
        </p:txBody>
      </p:sp>
      <p:sp>
        <p:nvSpPr>
          <p:cNvPr id="27695" name="Text Box 47"/>
          <p:cNvSpPr txBox="1">
            <a:spLocks noChangeArrowheads="1"/>
          </p:cNvSpPr>
          <p:nvPr/>
        </p:nvSpPr>
        <p:spPr bwMode="auto">
          <a:xfrm>
            <a:off x="2971800" y="5715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Verdana" charset="0"/>
                <a:cs typeface="Times New Roman" charset="0"/>
              </a:rPr>
              <a:t>102</a:t>
            </a:r>
          </a:p>
        </p:txBody>
      </p:sp>
      <p:sp>
        <p:nvSpPr>
          <p:cNvPr id="27696" name="Line 48"/>
          <p:cNvSpPr>
            <a:spLocks noChangeShapeType="1"/>
          </p:cNvSpPr>
          <p:nvPr/>
        </p:nvSpPr>
        <p:spPr bwMode="auto">
          <a:xfrm flipV="1">
            <a:off x="4648200" y="2743200"/>
            <a:ext cx="0" cy="2895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97" name="Line 49"/>
          <p:cNvSpPr>
            <a:spLocks noChangeShapeType="1"/>
          </p:cNvSpPr>
          <p:nvPr/>
        </p:nvSpPr>
        <p:spPr bwMode="auto">
          <a:xfrm flipH="1">
            <a:off x="914400" y="4724400"/>
            <a:ext cx="37338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698" name="Text Box 50"/>
          <p:cNvSpPr txBox="1">
            <a:spLocks noChangeArrowheads="1"/>
          </p:cNvSpPr>
          <p:nvPr/>
        </p:nvSpPr>
        <p:spPr bwMode="auto">
          <a:xfrm>
            <a:off x="533400" y="4592638"/>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latin typeface="Verdana" charset="0"/>
                <a:cs typeface="Times New Roman" charset="0"/>
              </a:rPr>
              <a:t>40</a:t>
            </a:r>
          </a:p>
        </p:txBody>
      </p:sp>
      <p:sp>
        <p:nvSpPr>
          <p:cNvPr id="27699" name="Line 51"/>
          <p:cNvSpPr>
            <a:spLocks noChangeShapeType="1"/>
          </p:cNvSpPr>
          <p:nvPr/>
        </p:nvSpPr>
        <p:spPr bwMode="auto">
          <a:xfrm flipH="1">
            <a:off x="914400" y="2743200"/>
            <a:ext cx="3733800" cy="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a:defRPr/>
            </a:pPr>
            <a:endParaRPr lang="en-US">
              <a:cs typeface="Times New Roman" charset="0"/>
            </a:endParaRPr>
          </a:p>
        </p:txBody>
      </p:sp>
      <p:sp>
        <p:nvSpPr>
          <p:cNvPr id="27700" name="Text Box 52"/>
          <p:cNvSpPr txBox="1">
            <a:spLocks noChangeArrowheads="1"/>
          </p:cNvSpPr>
          <p:nvPr/>
        </p:nvSpPr>
        <p:spPr bwMode="auto">
          <a:xfrm>
            <a:off x="457200" y="25908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145</a:t>
            </a:r>
          </a:p>
        </p:txBody>
      </p:sp>
      <p:sp>
        <p:nvSpPr>
          <p:cNvPr id="27701" name="Line 53"/>
          <p:cNvSpPr>
            <a:spLocks noChangeShapeType="1"/>
          </p:cNvSpPr>
          <p:nvPr/>
        </p:nvSpPr>
        <p:spPr bwMode="auto">
          <a:xfrm flipV="1">
            <a:off x="3810000" y="27432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702" name="Text Box 54"/>
          <p:cNvSpPr txBox="1">
            <a:spLocks noChangeArrowheads="1"/>
          </p:cNvSpPr>
          <p:nvPr/>
        </p:nvSpPr>
        <p:spPr bwMode="auto">
          <a:xfrm>
            <a:off x="4343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Verdana" charset="0"/>
                <a:cs typeface="Times New Roman" charset="0"/>
              </a:rPr>
              <a:t>104</a:t>
            </a:r>
          </a:p>
        </p:txBody>
      </p:sp>
      <p:sp>
        <p:nvSpPr>
          <p:cNvPr id="27703" name="Text Box 55"/>
          <p:cNvSpPr txBox="1">
            <a:spLocks noChangeArrowheads="1"/>
          </p:cNvSpPr>
          <p:nvPr/>
        </p:nvSpPr>
        <p:spPr bwMode="auto">
          <a:xfrm>
            <a:off x="3581400" y="5715000"/>
            <a:ext cx="56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00">
                <a:latin typeface="Verdana" charset="0"/>
                <a:cs typeface="Times New Roman" charset="0"/>
              </a:rPr>
              <a:t>103</a:t>
            </a:r>
          </a:p>
        </p:txBody>
      </p:sp>
      <p:grpSp>
        <p:nvGrpSpPr>
          <p:cNvPr id="27712" name="Group 64"/>
          <p:cNvGrpSpPr>
            <a:grpSpLocks/>
          </p:cNvGrpSpPr>
          <p:nvPr/>
        </p:nvGrpSpPr>
        <p:grpSpPr bwMode="auto">
          <a:xfrm>
            <a:off x="2819400" y="2743200"/>
            <a:ext cx="1828800" cy="1981200"/>
            <a:chOff x="1776" y="1728"/>
            <a:chExt cx="1152" cy="1248"/>
          </a:xfrm>
        </p:grpSpPr>
        <p:sp>
          <p:nvSpPr>
            <p:cNvPr id="27704" name="Rectangle 56"/>
            <p:cNvSpPr>
              <a:spLocks noChangeArrowheads="1"/>
            </p:cNvSpPr>
            <p:nvPr/>
          </p:nvSpPr>
          <p:spPr bwMode="auto">
            <a:xfrm>
              <a:off x="2400" y="1728"/>
              <a:ext cx="528" cy="124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27705" name="Line 57"/>
            <p:cNvSpPr>
              <a:spLocks noChangeShapeType="1"/>
            </p:cNvSpPr>
            <p:nvPr/>
          </p:nvSpPr>
          <p:spPr bwMode="auto">
            <a:xfrm>
              <a:off x="2208" y="2256"/>
              <a:ext cx="48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706" name="Text Box 58"/>
            <p:cNvSpPr txBox="1">
              <a:spLocks noChangeArrowheads="1"/>
            </p:cNvSpPr>
            <p:nvPr/>
          </p:nvSpPr>
          <p:spPr bwMode="auto">
            <a:xfrm>
              <a:off x="1776" y="1968"/>
              <a:ext cx="576" cy="6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a:latin typeface="Verdana" charset="0"/>
                  <a:cs typeface="Times New Roman" charset="0"/>
                </a:rPr>
                <a:t>Reduces total profit by this amount</a:t>
              </a:r>
            </a:p>
          </p:txBody>
        </p:sp>
      </p:grpSp>
      <p:sp>
        <p:nvSpPr>
          <p:cNvPr id="27707" name="Text Box 59"/>
          <p:cNvSpPr txBox="1">
            <a:spLocks noChangeArrowheads="1"/>
          </p:cNvSpPr>
          <p:nvPr/>
        </p:nvSpPr>
        <p:spPr bwMode="auto">
          <a:xfrm>
            <a:off x="5867400" y="1524000"/>
            <a:ext cx="3048000" cy="3251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800">
                <a:latin typeface="Verdana" charset="0"/>
                <a:cs typeface="Times New Roman" charset="0"/>
              </a:rPr>
              <a:t>If the firm were to produce the 104</a:t>
            </a:r>
            <a:r>
              <a:rPr lang="en-GB" sz="1800" baseline="30000">
                <a:latin typeface="Verdana" charset="0"/>
                <a:cs typeface="Times New Roman" charset="0"/>
              </a:rPr>
              <a:t>th</a:t>
            </a:r>
            <a:r>
              <a:rPr lang="en-GB" sz="1800">
                <a:latin typeface="Verdana" charset="0"/>
                <a:cs typeface="Times New Roman" charset="0"/>
              </a:rPr>
              <a:t> unit, this last unit would cost more to produce than it earns in revenue (-105) this would reduce total profit and so would not be worth producing.</a:t>
            </a:r>
          </a:p>
          <a:p>
            <a:pPr>
              <a:spcBef>
                <a:spcPct val="50000"/>
              </a:spcBef>
              <a:defRPr/>
            </a:pPr>
            <a:r>
              <a:rPr lang="en-GB" sz="1800">
                <a:latin typeface="Verdana" charset="0"/>
                <a:cs typeface="Times New Roman" charset="0"/>
              </a:rPr>
              <a:t>The profit maximising output is where MR = MC</a:t>
            </a:r>
          </a:p>
        </p:txBody>
      </p:sp>
      <p:sp>
        <p:nvSpPr>
          <p:cNvPr id="27714" name="Line 66"/>
          <p:cNvSpPr>
            <a:spLocks noChangeShapeType="1"/>
          </p:cNvSpPr>
          <p:nvPr/>
        </p:nvSpPr>
        <p:spPr bwMode="auto">
          <a:xfrm flipH="1">
            <a:off x="914400" y="5105400"/>
            <a:ext cx="762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715" name="Line 67"/>
          <p:cNvSpPr>
            <a:spLocks noChangeShapeType="1"/>
          </p:cNvSpPr>
          <p:nvPr/>
        </p:nvSpPr>
        <p:spPr bwMode="auto">
          <a:xfrm flipV="1">
            <a:off x="1676400" y="2514600"/>
            <a:ext cx="0" cy="2590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719" name="Line 71"/>
          <p:cNvSpPr>
            <a:spLocks noChangeShapeType="1"/>
          </p:cNvSpPr>
          <p:nvPr/>
        </p:nvSpPr>
        <p:spPr bwMode="auto">
          <a:xfrm flipH="1">
            <a:off x="914400" y="4876800"/>
            <a:ext cx="2362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
        <p:nvSpPr>
          <p:cNvPr id="27720" name="Line 72"/>
          <p:cNvSpPr>
            <a:spLocks noChangeShapeType="1"/>
          </p:cNvSpPr>
          <p:nvPr/>
        </p:nvSpPr>
        <p:spPr bwMode="auto">
          <a:xfrm flipH="1">
            <a:off x="914400" y="2514600"/>
            <a:ext cx="762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Times New Roman" charset="0"/>
            </a:endParaRPr>
          </a:p>
        </p:txBody>
      </p:sp>
    </p:spTree>
    <p:extLst>
      <p:ext uri="{BB962C8B-B14F-4D97-AF65-F5344CB8AC3E}">
        <p14:creationId xmlns:p14="http://schemas.microsoft.com/office/powerpoint/2010/main" val="75869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dissolve">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dissolve">
                                      <p:cBhvr>
                                        <p:cTn id="22" dur="500"/>
                                        <p:tgtEl>
                                          <p:spTgt spid="276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strips(downRight)">
                                      <p:cBhvr>
                                        <p:cTn id="27" dur="500"/>
                                        <p:tgtEl>
                                          <p:spTgt spid="276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57"/>
                                        </p:tgtEl>
                                        <p:attrNameLst>
                                          <p:attrName>style.visibility</p:attrName>
                                        </p:attrNameLst>
                                      </p:cBhvr>
                                      <p:to>
                                        <p:strVal val="visible"/>
                                      </p:to>
                                    </p:set>
                                    <p:animEffect transition="in" filter="dissolve">
                                      <p:cBhvr>
                                        <p:cTn id="32" dur="500"/>
                                        <p:tgtEl>
                                          <p:spTgt spid="276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658"/>
                                        </p:tgtEl>
                                        <p:attrNameLst>
                                          <p:attrName>style.visibility</p:attrName>
                                        </p:attrNameLst>
                                      </p:cBhvr>
                                      <p:to>
                                        <p:strVal val="visible"/>
                                      </p:to>
                                    </p:set>
                                    <p:animEffect transition="in" filter="dissolve">
                                      <p:cBhvr>
                                        <p:cTn id="37" dur="500"/>
                                        <p:tgtEl>
                                          <p:spTgt spid="27658"/>
                                        </p:tgtEl>
                                      </p:cBhvr>
                                    </p:animEffect>
                                  </p:childTnLst>
                                  <p:subTnLst>
                                    <p:set>
                                      <p:cBhvr override="childStyle">
                                        <p:cTn dur="1" fill="hold" display="0" masterRel="nextClick" afterEffect="1"/>
                                        <p:tgtEl>
                                          <p:spTgt spid="27658"/>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27659"/>
                                        </p:tgtEl>
                                        <p:attrNameLst>
                                          <p:attrName>style.visibility</p:attrName>
                                        </p:attrNameLst>
                                      </p:cBhvr>
                                      <p:to>
                                        <p:strVal val="visible"/>
                                      </p:to>
                                    </p:set>
                                    <p:animEffect transition="in" filter="strips(upRight)">
                                      <p:cBhvr>
                                        <p:cTn id="42" dur="500"/>
                                        <p:tgtEl>
                                          <p:spTgt spid="276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660"/>
                                        </p:tgtEl>
                                        <p:attrNameLst>
                                          <p:attrName>style.visibility</p:attrName>
                                        </p:attrNameLst>
                                      </p:cBhvr>
                                      <p:to>
                                        <p:strVal val="visible"/>
                                      </p:to>
                                    </p:set>
                                    <p:animEffect transition="in" filter="dissolve">
                                      <p:cBhvr>
                                        <p:cTn id="47" dur="500"/>
                                        <p:tgtEl>
                                          <p:spTgt spid="276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7661"/>
                                        </p:tgtEl>
                                        <p:attrNameLst>
                                          <p:attrName>style.visibility</p:attrName>
                                        </p:attrNameLst>
                                      </p:cBhvr>
                                      <p:to>
                                        <p:strVal val="visible"/>
                                      </p:to>
                                    </p:set>
                                    <p:animEffect transition="in" filter="dissolve">
                                      <p:cBhvr>
                                        <p:cTn id="52" dur="500"/>
                                        <p:tgtEl>
                                          <p:spTgt spid="27661"/>
                                        </p:tgtEl>
                                      </p:cBhvr>
                                    </p:animEffect>
                                  </p:childTnLst>
                                  <p:subTnLst>
                                    <p:set>
                                      <p:cBhvr override="childStyle">
                                        <p:cTn dur="1" fill="hold" display="0" masterRel="nextClick" afterEffect="1"/>
                                        <p:tgtEl>
                                          <p:spTgt spid="27661"/>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7662"/>
                                        </p:tgtEl>
                                        <p:attrNameLst>
                                          <p:attrName>style.visibility</p:attrName>
                                        </p:attrNameLst>
                                      </p:cBhvr>
                                      <p:to>
                                        <p:strVal val="visible"/>
                                      </p:to>
                                    </p:set>
                                    <p:animEffect transition="in" filter="dissolve">
                                      <p:cBhvr>
                                        <p:cTn id="57" dur="500"/>
                                        <p:tgtEl>
                                          <p:spTgt spid="276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7663"/>
                                        </p:tgtEl>
                                        <p:attrNameLst>
                                          <p:attrName>style.visibility</p:attrName>
                                        </p:attrNameLst>
                                      </p:cBhvr>
                                      <p:to>
                                        <p:strVal val="visible"/>
                                      </p:to>
                                    </p:set>
                                    <p:animEffect transition="in" filter="dissolve">
                                      <p:cBhvr>
                                        <p:cTn id="62" dur="500"/>
                                        <p:tgtEl>
                                          <p:spTgt spid="276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7664"/>
                                        </p:tgtEl>
                                        <p:attrNameLst>
                                          <p:attrName>style.visibility</p:attrName>
                                        </p:attrNameLst>
                                      </p:cBhvr>
                                      <p:to>
                                        <p:strVal val="visible"/>
                                      </p:to>
                                    </p:set>
                                    <p:animEffect transition="in" filter="dissolve">
                                      <p:cBhvr>
                                        <p:cTn id="67" dur="500"/>
                                        <p:tgtEl>
                                          <p:spTgt spid="27664"/>
                                        </p:tgtEl>
                                      </p:cBhvr>
                                    </p:animEffect>
                                  </p:childTnLst>
                                  <p:subTnLst>
                                    <p:set>
                                      <p:cBhvr override="childStyle">
                                        <p:cTn dur="1" fill="hold" display="0" masterRel="nextClick" afterEffect="1"/>
                                        <p:tgtEl>
                                          <p:spTgt spid="27664"/>
                                        </p:tgtEl>
                                        <p:attrNameLst>
                                          <p:attrName>style.visibility</p:attrName>
                                        </p:attrNameLst>
                                      </p:cBhvr>
                                      <p:to>
                                        <p:strVal val="hidden"/>
                                      </p:to>
                                    </p:set>
                                  </p:subTnLst>
                                </p:cTn>
                              </p:par>
                            </p:childTnLst>
                          </p:cTn>
                        </p:par>
                      </p:childTnLst>
                    </p:cTn>
                  </p:par>
                  <p:par>
                    <p:cTn id="68" fill="hold" nodeType="clickPar">
                      <p:stCondLst>
                        <p:cond delay="indefinite"/>
                      </p:stCondLst>
                      <p:childTnLst>
                        <p:par>
                          <p:cTn id="69" fill="hold" nodeType="withGroup">
                            <p:stCondLst>
                              <p:cond delay="0"/>
                            </p:stCondLst>
                            <p:childTnLst>
                              <p:par>
                                <p:cTn id="70" presetID="7" presetClass="entr" presetSubtype="4" fill="hold" nodeType="clickEffect">
                                  <p:stCondLst>
                                    <p:cond delay="0"/>
                                  </p:stCondLst>
                                  <p:childTnLst>
                                    <p:set>
                                      <p:cBhvr>
                                        <p:cTn id="71" dur="1" fill="hold">
                                          <p:stCondLst>
                                            <p:cond delay="0"/>
                                          </p:stCondLst>
                                        </p:cTn>
                                        <p:tgtEl>
                                          <p:spTgt spid="27665"/>
                                        </p:tgtEl>
                                        <p:attrNameLst>
                                          <p:attrName>style.visibility</p:attrName>
                                        </p:attrNameLst>
                                      </p:cBhvr>
                                      <p:to>
                                        <p:strVal val="visible"/>
                                      </p:to>
                                    </p:set>
                                    <p:anim calcmode="lin" valueType="num">
                                      <p:cBhvr additive="base">
                                        <p:cTn id="72" dur="5000" fill="hold"/>
                                        <p:tgtEl>
                                          <p:spTgt spid="27665"/>
                                        </p:tgtEl>
                                        <p:attrNameLst>
                                          <p:attrName>ppt_x</p:attrName>
                                        </p:attrNameLst>
                                      </p:cBhvr>
                                      <p:tavLst>
                                        <p:tav tm="0">
                                          <p:val>
                                            <p:strVal val="#ppt_x"/>
                                          </p:val>
                                        </p:tav>
                                        <p:tav tm="100000">
                                          <p:val>
                                            <p:strVal val="#ppt_x"/>
                                          </p:val>
                                        </p:tav>
                                      </p:tavLst>
                                    </p:anim>
                                    <p:anim calcmode="lin" valueType="num">
                                      <p:cBhvr additive="base">
                                        <p:cTn id="73" dur="5000" fill="hold"/>
                                        <p:tgtEl>
                                          <p:spTgt spid="27665"/>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7" presetClass="entr" presetSubtype="8" fill="hold" nodeType="clickEffect">
                                  <p:stCondLst>
                                    <p:cond delay="0"/>
                                  </p:stCondLst>
                                  <p:childTnLst>
                                    <p:set>
                                      <p:cBhvr>
                                        <p:cTn id="77" dur="1" fill="hold">
                                          <p:stCondLst>
                                            <p:cond delay="0"/>
                                          </p:stCondLst>
                                        </p:cTn>
                                        <p:tgtEl>
                                          <p:spTgt spid="27714"/>
                                        </p:tgtEl>
                                        <p:attrNameLst>
                                          <p:attrName>style.visibility</p:attrName>
                                        </p:attrNameLst>
                                      </p:cBhvr>
                                      <p:to>
                                        <p:strVal val="visible"/>
                                      </p:to>
                                    </p:set>
                                    <p:anim calcmode="lin" valueType="num">
                                      <p:cBhvr additive="base">
                                        <p:cTn id="78" dur="5000" fill="hold"/>
                                        <p:tgtEl>
                                          <p:spTgt spid="27714"/>
                                        </p:tgtEl>
                                        <p:attrNameLst>
                                          <p:attrName>ppt_x</p:attrName>
                                        </p:attrNameLst>
                                      </p:cBhvr>
                                      <p:tavLst>
                                        <p:tav tm="0">
                                          <p:val>
                                            <p:strVal val="0-#ppt_w/2"/>
                                          </p:val>
                                        </p:tav>
                                        <p:tav tm="100000">
                                          <p:val>
                                            <p:strVal val="#ppt_x"/>
                                          </p:val>
                                        </p:tav>
                                      </p:tavLst>
                                    </p:anim>
                                    <p:anim calcmode="lin" valueType="num">
                                      <p:cBhvr additive="base">
                                        <p:cTn id="79" dur="5000" fill="hold"/>
                                        <p:tgtEl>
                                          <p:spTgt spid="27714"/>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7667"/>
                                        </p:tgtEl>
                                        <p:attrNameLst>
                                          <p:attrName>style.visibility</p:attrName>
                                        </p:attrNameLst>
                                      </p:cBhvr>
                                      <p:to>
                                        <p:strVal val="visible"/>
                                      </p:to>
                                    </p:set>
                                    <p:animEffect transition="in" filter="dissolve">
                                      <p:cBhvr>
                                        <p:cTn id="84" dur="500"/>
                                        <p:tgtEl>
                                          <p:spTgt spid="2766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7" presetClass="entr" presetSubtype="4" fill="hold" nodeType="clickEffect">
                                  <p:stCondLst>
                                    <p:cond delay="0"/>
                                  </p:stCondLst>
                                  <p:childTnLst>
                                    <p:set>
                                      <p:cBhvr>
                                        <p:cTn id="88" dur="1" fill="hold">
                                          <p:stCondLst>
                                            <p:cond delay="0"/>
                                          </p:stCondLst>
                                        </p:cTn>
                                        <p:tgtEl>
                                          <p:spTgt spid="27715"/>
                                        </p:tgtEl>
                                        <p:attrNameLst>
                                          <p:attrName>style.visibility</p:attrName>
                                        </p:attrNameLst>
                                      </p:cBhvr>
                                      <p:to>
                                        <p:strVal val="visible"/>
                                      </p:to>
                                    </p:set>
                                    <p:anim calcmode="lin" valueType="num">
                                      <p:cBhvr additive="base">
                                        <p:cTn id="89" dur="5000" fill="hold"/>
                                        <p:tgtEl>
                                          <p:spTgt spid="27715"/>
                                        </p:tgtEl>
                                        <p:attrNameLst>
                                          <p:attrName>ppt_x</p:attrName>
                                        </p:attrNameLst>
                                      </p:cBhvr>
                                      <p:tavLst>
                                        <p:tav tm="0">
                                          <p:val>
                                            <p:strVal val="#ppt_x"/>
                                          </p:val>
                                        </p:tav>
                                        <p:tav tm="100000">
                                          <p:val>
                                            <p:strVal val="#ppt_x"/>
                                          </p:val>
                                        </p:tav>
                                      </p:tavLst>
                                    </p:anim>
                                    <p:anim calcmode="lin" valueType="num">
                                      <p:cBhvr additive="base">
                                        <p:cTn id="90" dur="5000" fill="hold"/>
                                        <p:tgtEl>
                                          <p:spTgt spid="27715"/>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7" presetClass="entr" presetSubtype="8" fill="hold" nodeType="clickEffect">
                                  <p:stCondLst>
                                    <p:cond delay="0"/>
                                  </p:stCondLst>
                                  <p:childTnLst>
                                    <p:set>
                                      <p:cBhvr>
                                        <p:cTn id="94" dur="1" fill="hold">
                                          <p:stCondLst>
                                            <p:cond delay="0"/>
                                          </p:stCondLst>
                                        </p:cTn>
                                        <p:tgtEl>
                                          <p:spTgt spid="27720"/>
                                        </p:tgtEl>
                                        <p:attrNameLst>
                                          <p:attrName>style.visibility</p:attrName>
                                        </p:attrNameLst>
                                      </p:cBhvr>
                                      <p:to>
                                        <p:strVal val="visible"/>
                                      </p:to>
                                    </p:set>
                                    <p:anim calcmode="lin" valueType="num">
                                      <p:cBhvr additive="base">
                                        <p:cTn id="95" dur="5000" fill="hold"/>
                                        <p:tgtEl>
                                          <p:spTgt spid="27720"/>
                                        </p:tgtEl>
                                        <p:attrNameLst>
                                          <p:attrName>ppt_x</p:attrName>
                                        </p:attrNameLst>
                                      </p:cBhvr>
                                      <p:tavLst>
                                        <p:tav tm="0">
                                          <p:val>
                                            <p:strVal val="0-#ppt_w/2"/>
                                          </p:val>
                                        </p:tav>
                                        <p:tav tm="100000">
                                          <p:val>
                                            <p:strVal val="#ppt_x"/>
                                          </p:val>
                                        </p:tav>
                                      </p:tavLst>
                                    </p:anim>
                                    <p:anim calcmode="lin" valueType="num">
                                      <p:cBhvr additive="base">
                                        <p:cTn id="96" dur="5000" fill="hold"/>
                                        <p:tgtEl>
                                          <p:spTgt spid="27720"/>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7670"/>
                                        </p:tgtEl>
                                        <p:attrNameLst>
                                          <p:attrName>style.visibility</p:attrName>
                                        </p:attrNameLst>
                                      </p:cBhvr>
                                      <p:to>
                                        <p:strVal val="visible"/>
                                      </p:to>
                                    </p:set>
                                    <p:animEffect transition="in" filter="dissolve">
                                      <p:cBhvr>
                                        <p:cTn id="101" dur="500"/>
                                        <p:tgtEl>
                                          <p:spTgt spid="2767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27709"/>
                                        </p:tgtEl>
                                        <p:attrNameLst>
                                          <p:attrName>style.visibility</p:attrName>
                                        </p:attrNameLst>
                                      </p:cBhvr>
                                      <p:to>
                                        <p:strVal val="visible"/>
                                      </p:to>
                                    </p:set>
                                    <p:animEffect transition="in" filter="dissolve">
                                      <p:cBhvr>
                                        <p:cTn id="106" dur="500"/>
                                        <p:tgtEl>
                                          <p:spTgt spid="27709"/>
                                        </p:tgtEl>
                                      </p:cBhvr>
                                    </p:animEffect>
                                  </p:childTnLst>
                                  <p:subTnLst>
                                    <p:set>
                                      <p:cBhvr override="childStyle">
                                        <p:cTn dur="1" fill="hold" display="0" masterRel="nextClick" afterEffect="1"/>
                                        <p:tgtEl>
                                          <p:spTgt spid="27709"/>
                                        </p:tgtEl>
                                        <p:attrNameLst>
                                          <p:attrName>style.visibility</p:attrName>
                                        </p:attrNameLst>
                                      </p:cBhvr>
                                      <p:to>
                                        <p:strVal val="hidden"/>
                                      </p:to>
                                    </p:set>
                                  </p:sub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7674"/>
                                        </p:tgtEl>
                                        <p:attrNameLst>
                                          <p:attrName>style.visibility</p:attrName>
                                        </p:attrNameLst>
                                      </p:cBhvr>
                                      <p:to>
                                        <p:strVal val="visible"/>
                                      </p:to>
                                    </p:set>
                                    <p:animEffect transition="in" filter="dissolve">
                                      <p:cBhvr>
                                        <p:cTn id="111" dur="500"/>
                                        <p:tgtEl>
                                          <p:spTgt spid="27674"/>
                                        </p:tgtEl>
                                      </p:cBhvr>
                                    </p:animEffect>
                                  </p:childTnLst>
                                  <p:subTnLst>
                                    <p:set>
                                      <p:cBhvr override="childStyle">
                                        <p:cTn dur="1" fill="hold" display="0" masterRel="nextClick" afterEffect="1"/>
                                        <p:tgtEl>
                                          <p:spTgt spid="27674"/>
                                        </p:tgtEl>
                                        <p:attrNameLst>
                                          <p:attrName>style.visibility</p:attrName>
                                        </p:attrNameLst>
                                      </p:cBhvr>
                                      <p:to>
                                        <p:strVal val="hidden"/>
                                      </p:to>
                                    </p:set>
                                  </p:subTnLst>
                                </p:cTn>
                              </p:par>
                            </p:childTnLst>
                          </p:cTn>
                        </p:par>
                      </p:childTnLst>
                    </p:cTn>
                  </p:par>
                  <p:par>
                    <p:cTn id="112" fill="hold" nodeType="clickPar">
                      <p:stCondLst>
                        <p:cond delay="indefinite"/>
                      </p:stCondLst>
                      <p:childTnLst>
                        <p:par>
                          <p:cTn id="113" fill="hold" nodeType="withGroup">
                            <p:stCondLst>
                              <p:cond delay="0"/>
                            </p:stCondLst>
                            <p:childTnLst>
                              <p:par>
                                <p:cTn id="114" presetID="7" presetClass="entr" presetSubtype="4" fill="hold" nodeType="clickEffect">
                                  <p:stCondLst>
                                    <p:cond delay="0"/>
                                  </p:stCondLst>
                                  <p:childTnLst>
                                    <p:set>
                                      <p:cBhvr>
                                        <p:cTn id="115" dur="1" fill="hold">
                                          <p:stCondLst>
                                            <p:cond delay="0"/>
                                          </p:stCondLst>
                                        </p:cTn>
                                        <p:tgtEl>
                                          <p:spTgt spid="27675"/>
                                        </p:tgtEl>
                                        <p:attrNameLst>
                                          <p:attrName>style.visibility</p:attrName>
                                        </p:attrNameLst>
                                      </p:cBhvr>
                                      <p:to>
                                        <p:strVal val="visible"/>
                                      </p:to>
                                    </p:set>
                                    <p:anim calcmode="lin" valueType="num">
                                      <p:cBhvr additive="base">
                                        <p:cTn id="116" dur="5000" fill="hold"/>
                                        <p:tgtEl>
                                          <p:spTgt spid="27675"/>
                                        </p:tgtEl>
                                        <p:attrNameLst>
                                          <p:attrName>ppt_x</p:attrName>
                                        </p:attrNameLst>
                                      </p:cBhvr>
                                      <p:tavLst>
                                        <p:tav tm="0">
                                          <p:val>
                                            <p:strVal val="#ppt_x"/>
                                          </p:val>
                                        </p:tav>
                                        <p:tav tm="100000">
                                          <p:val>
                                            <p:strVal val="#ppt_x"/>
                                          </p:val>
                                        </p:tav>
                                      </p:tavLst>
                                    </p:anim>
                                    <p:anim calcmode="lin" valueType="num">
                                      <p:cBhvr additive="base">
                                        <p:cTn id="117" dur="5000" fill="hold"/>
                                        <p:tgtEl>
                                          <p:spTgt spid="27675"/>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27676"/>
                                        </p:tgtEl>
                                        <p:attrNameLst>
                                          <p:attrName>style.visibility</p:attrName>
                                        </p:attrNameLst>
                                      </p:cBhvr>
                                      <p:to>
                                        <p:strVal val="visible"/>
                                      </p:to>
                                    </p:set>
                                    <p:animEffect transition="in" filter="dissolve">
                                      <p:cBhvr>
                                        <p:cTn id="122" dur="500"/>
                                        <p:tgtEl>
                                          <p:spTgt spid="2767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7" presetClass="entr" presetSubtype="8" fill="hold" nodeType="clickEffect">
                                  <p:stCondLst>
                                    <p:cond delay="0"/>
                                  </p:stCondLst>
                                  <p:childTnLst>
                                    <p:set>
                                      <p:cBhvr>
                                        <p:cTn id="126" dur="1" fill="hold">
                                          <p:stCondLst>
                                            <p:cond delay="0"/>
                                          </p:stCondLst>
                                        </p:cTn>
                                        <p:tgtEl>
                                          <p:spTgt spid="27677"/>
                                        </p:tgtEl>
                                        <p:attrNameLst>
                                          <p:attrName>style.visibility</p:attrName>
                                        </p:attrNameLst>
                                      </p:cBhvr>
                                      <p:to>
                                        <p:strVal val="visible"/>
                                      </p:to>
                                    </p:set>
                                    <p:anim calcmode="lin" valueType="num">
                                      <p:cBhvr additive="base">
                                        <p:cTn id="127" dur="5000" fill="hold"/>
                                        <p:tgtEl>
                                          <p:spTgt spid="27677"/>
                                        </p:tgtEl>
                                        <p:attrNameLst>
                                          <p:attrName>ppt_x</p:attrName>
                                        </p:attrNameLst>
                                      </p:cBhvr>
                                      <p:tavLst>
                                        <p:tav tm="0">
                                          <p:val>
                                            <p:strVal val="0-#ppt_w/2"/>
                                          </p:val>
                                        </p:tav>
                                        <p:tav tm="100000">
                                          <p:val>
                                            <p:strVal val="#ppt_x"/>
                                          </p:val>
                                        </p:tav>
                                      </p:tavLst>
                                    </p:anim>
                                    <p:anim calcmode="lin" valueType="num">
                                      <p:cBhvr additive="base">
                                        <p:cTn id="128" dur="5000" fill="hold"/>
                                        <p:tgtEl>
                                          <p:spTgt spid="27677"/>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27678"/>
                                        </p:tgtEl>
                                        <p:attrNameLst>
                                          <p:attrName>style.visibility</p:attrName>
                                        </p:attrNameLst>
                                      </p:cBhvr>
                                      <p:to>
                                        <p:strVal val="visible"/>
                                      </p:to>
                                    </p:set>
                                    <p:animEffect transition="in" filter="dissolve">
                                      <p:cBhvr>
                                        <p:cTn id="133" dur="500"/>
                                        <p:tgtEl>
                                          <p:spTgt spid="27678"/>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7" presetClass="entr" presetSubtype="4" fill="hold" nodeType="clickEffect">
                                  <p:stCondLst>
                                    <p:cond delay="0"/>
                                  </p:stCondLst>
                                  <p:childTnLst>
                                    <p:set>
                                      <p:cBhvr>
                                        <p:cTn id="137" dur="1" fill="hold">
                                          <p:stCondLst>
                                            <p:cond delay="0"/>
                                          </p:stCondLst>
                                        </p:cTn>
                                        <p:tgtEl>
                                          <p:spTgt spid="27686"/>
                                        </p:tgtEl>
                                        <p:attrNameLst>
                                          <p:attrName>style.visibility</p:attrName>
                                        </p:attrNameLst>
                                      </p:cBhvr>
                                      <p:to>
                                        <p:strVal val="visible"/>
                                      </p:to>
                                    </p:set>
                                    <p:anim calcmode="lin" valueType="num">
                                      <p:cBhvr additive="base">
                                        <p:cTn id="138" dur="5000" fill="hold"/>
                                        <p:tgtEl>
                                          <p:spTgt spid="27686"/>
                                        </p:tgtEl>
                                        <p:attrNameLst>
                                          <p:attrName>ppt_x</p:attrName>
                                        </p:attrNameLst>
                                      </p:cBhvr>
                                      <p:tavLst>
                                        <p:tav tm="0">
                                          <p:val>
                                            <p:strVal val="#ppt_x"/>
                                          </p:val>
                                        </p:tav>
                                        <p:tav tm="100000">
                                          <p:val>
                                            <p:strVal val="#ppt_x"/>
                                          </p:val>
                                        </p:tav>
                                      </p:tavLst>
                                    </p:anim>
                                    <p:anim calcmode="lin" valueType="num">
                                      <p:cBhvr additive="base">
                                        <p:cTn id="139" dur="5000" fill="hold"/>
                                        <p:tgtEl>
                                          <p:spTgt spid="27686"/>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7" presetClass="entr" presetSubtype="8" fill="hold" nodeType="clickEffect">
                                  <p:stCondLst>
                                    <p:cond delay="0"/>
                                  </p:stCondLst>
                                  <p:childTnLst>
                                    <p:set>
                                      <p:cBhvr>
                                        <p:cTn id="143" dur="1" fill="hold">
                                          <p:stCondLst>
                                            <p:cond delay="0"/>
                                          </p:stCondLst>
                                        </p:cTn>
                                        <p:tgtEl>
                                          <p:spTgt spid="27680"/>
                                        </p:tgtEl>
                                        <p:attrNameLst>
                                          <p:attrName>style.visibility</p:attrName>
                                        </p:attrNameLst>
                                      </p:cBhvr>
                                      <p:to>
                                        <p:strVal val="visible"/>
                                      </p:to>
                                    </p:set>
                                    <p:anim calcmode="lin" valueType="num">
                                      <p:cBhvr additive="base">
                                        <p:cTn id="144" dur="5000" fill="hold"/>
                                        <p:tgtEl>
                                          <p:spTgt spid="27680"/>
                                        </p:tgtEl>
                                        <p:attrNameLst>
                                          <p:attrName>ppt_x</p:attrName>
                                        </p:attrNameLst>
                                      </p:cBhvr>
                                      <p:tavLst>
                                        <p:tav tm="0">
                                          <p:val>
                                            <p:strVal val="0-#ppt_w/2"/>
                                          </p:val>
                                        </p:tav>
                                        <p:tav tm="100000">
                                          <p:val>
                                            <p:strVal val="#ppt_x"/>
                                          </p:val>
                                        </p:tav>
                                      </p:tavLst>
                                    </p:anim>
                                    <p:anim calcmode="lin" valueType="num">
                                      <p:cBhvr additive="base">
                                        <p:cTn id="145" dur="5000" fill="hold"/>
                                        <p:tgtEl>
                                          <p:spTgt spid="27680"/>
                                        </p:tgtEl>
                                        <p:attrNameLst>
                                          <p:attrName>ppt_y</p:attrName>
                                        </p:attrNameLst>
                                      </p:cBhvr>
                                      <p:tavLst>
                                        <p:tav tm="0">
                                          <p:val>
                                            <p:strVal val="#ppt_y"/>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7681"/>
                                        </p:tgtEl>
                                        <p:attrNameLst>
                                          <p:attrName>style.visibility</p:attrName>
                                        </p:attrNameLst>
                                      </p:cBhvr>
                                      <p:to>
                                        <p:strVal val="visible"/>
                                      </p:to>
                                    </p:set>
                                    <p:animEffect transition="in" filter="dissolve">
                                      <p:cBhvr>
                                        <p:cTn id="150" dur="500"/>
                                        <p:tgtEl>
                                          <p:spTgt spid="2768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9" presetClass="entr" presetSubtype="0" fill="hold" nodeType="clickEffect">
                                  <p:stCondLst>
                                    <p:cond delay="0"/>
                                  </p:stCondLst>
                                  <p:childTnLst>
                                    <p:set>
                                      <p:cBhvr>
                                        <p:cTn id="154" dur="1" fill="hold">
                                          <p:stCondLst>
                                            <p:cond delay="0"/>
                                          </p:stCondLst>
                                        </p:cTn>
                                        <p:tgtEl>
                                          <p:spTgt spid="27717"/>
                                        </p:tgtEl>
                                        <p:attrNameLst>
                                          <p:attrName>style.visibility</p:attrName>
                                        </p:attrNameLst>
                                      </p:cBhvr>
                                      <p:to>
                                        <p:strVal val="visible"/>
                                      </p:to>
                                    </p:set>
                                    <p:animEffect transition="in" filter="dissolve">
                                      <p:cBhvr>
                                        <p:cTn id="155" dur="500"/>
                                        <p:tgtEl>
                                          <p:spTgt spid="27717"/>
                                        </p:tgtEl>
                                      </p:cBhvr>
                                    </p:animEffect>
                                  </p:childTnLst>
                                  <p:subTnLst>
                                    <p:set>
                                      <p:cBhvr override="childStyle">
                                        <p:cTn dur="1" fill="hold" display="0" masterRel="nextClick" afterEffect="1"/>
                                        <p:tgtEl>
                                          <p:spTgt spid="27717"/>
                                        </p:tgtEl>
                                        <p:attrNameLst>
                                          <p:attrName>style.visibility</p:attrName>
                                        </p:attrNameLst>
                                      </p:cBhvr>
                                      <p:to>
                                        <p:strVal val="hidden"/>
                                      </p:to>
                                    </p:set>
                                  </p:subTnLst>
                                </p:cTn>
                              </p:par>
                            </p:childTnLst>
                          </p:cTn>
                        </p:par>
                      </p:childTnLst>
                    </p:cTn>
                  </p:par>
                  <p:par>
                    <p:cTn id="156" fill="hold" nodeType="clickPar">
                      <p:stCondLst>
                        <p:cond delay="indefinite"/>
                      </p:stCondLst>
                      <p:childTnLst>
                        <p:par>
                          <p:cTn id="157" fill="hold" nodeType="withGroup">
                            <p:stCondLst>
                              <p:cond delay="0"/>
                            </p:stCondLst>
                            <p:childTnLst>
                              <p:par>
                                <p:cTn id="158" presetID="7" presetClass="entr" presetSubtype="4" fill="hold" nodeType="clickEffect">
                                  <p:stCondLst>
                                    <p:cond delay="0"/>
                                  </p:stCondLst>
                                  <p:childTnLst>
                                    <p:set>
                                      <p:cBhvr>
                                        <p:cTn id="159" dur="1" fill="hold">
                                          <p:stCondLst>
                                            <p:cond delay="0"/>
                                          </p:stCondLst>
                                        </p:cTn>
                                        <p:tgtEl>
                                          <p:spTgt spid="27679"/>
                                        </p:tgtEl>
                                        <p:attrNameLst>
                                          <p:attrName>style.visibility</p:attrName>
                                        </p:attrNameLst>
                                      </p:cBhvr>
                                      <p:to>
                                        <p:strVal val="visible"/>
                                      </p:to>
                                    </p:set>
                                    <p:anim calcmode="lin" valueType="num">
                                      <p:cBhvr additive="base">
                                        <p:cTn id="160" dur="5000" fill="hold"/>
                                        <p:tgtEl>
                                          <p:spTgt spid="27679"/>
                                        </p:tgtEl>
                                        <p:attrNameLst>
                                          <p:attrName>ppt_x</p:attrName>
                                        </p:attrNameLst>
                                      </p:cBhvr>
                                      <p:tavLst>
                                        <p:tav tm="0">
                                          <p:val>
                                            <p:strVal val="#ppt_x"/>
                                          </p:val>
                                        </p:tav>
                                        <p:tav tm="100000">
                                          <p:val>
                                            <p:strVal val="#ppt_x"/>
                                          </p:val>
                                        </p:tav>
                                      </p:tavLst>
                                    </p:anim>
                                    <p:anim calcmode="lin" valueType="num">
                                      <p:cBhvr additive="base">
                                        <p:cTn id="161" dur="5000" fill="hold"/>
                                        <p:tgtEl>
                                          <p:spTgt spid="27679"/>
                                        </p:tgtEl>
                                        <p:attrNameLst>
                                          <p:attrName>ppt_y</p:attrName>
                                        </p:attrNameLst>
                                      </p:cBhvr>
                                      <p:tavLst>
                                        <p:tav tm="0">
                                          <p:val>
                                            <p:strVal val="1+#ppt_h/2"/>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27695"/>
                                        </p:tgtEl>
                                        <p:attrNameLst>
                                          <p:attrName>style.visibility</p:attrName>
                                        </p:attrNameLst>
                                      </p:cBhvr>
                                      <p:to>
                                        <p:strVal val="visible"/>
                                      </p:to>
                                    </p:set>
                                    <p:animEffect transition="in" filter="dissolve">
                                      <p:cBhvr>
                                        <p:cTn id="166" dur="500"/>
                                        <p:tgtEl>
                                          <p:spTgt spid="27695"/>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7" presetClass="entr" presetSubtype="8" fill="hold" nodeType="clickEffect">
                                  <p:stCondLst>
                                    <p:cond delay="0"/>
                                  </p:stCondLst>
                                  <p:childTnLst>
                                    <p:set>
                                      <p:cBhvr>
                                        <p:cTn id="170" dur="1" fill="hold">
                                          <p:stCondLst>
                                            <p:cond delay="0"/>
                                          </p:stCondLst>
                                        </p:cTn>
                                        <p:tgtEl>
                                          <p:spTgt spid="27688"/>
                                        </p:tgtEl>
                                        <p:attrNameLst>
                                          <p:attrName>style.visibility</p:attrName>
                                        </p:attrNameLst>
                                      </p:cBhvr>
                                      <p:to>
                                        <p:strVal val="visible"/>
                                      </p:to>
                                    </p:set>
                                    <p:anim calcmode="lin" valueType="num">
                                      <p:cBhvr additive="base">
                                        <p:cTn id="171" dur="5000" fill="hold"/>
                                        <p:tgtEl>
                                          <p:spTgt spid="27688"/>
                                        </p:tgtEl>
                                        <p:attrNameLst>
                                          <p:attrName>ppt_x</p:attrName>
                                        </p:attrNameLst>
                                      </p:cBhvr>
                                      <p:tavLst>
                                        <p:tav tm="0">
                                          <p:val>
                                            <p:strVal val="0-#ppt_w/2"/>
                                          </p:val>
                                        </p:tav>
                                        <p:tav tm="100000">
                                          <p:val>
                                            <p:strVal val="#ppt_x"/>
                                          </p:val>
                                        </p:tav>
                                      </p:tavLst>
                                    </p:anim>
                                    <p:anim calcmode="lin" valueType="num">
                                      <p:cBhvr additive="base">
                                        <p:cTn id="172" dur="5000" fill="hold"/>
                                        <p:tgtEl>
                                          <p:spTgt spid="27688"/>
                                        </p:tgtEl>
                                        <p:attrNameLst>
                                          <p:attrName>ppt_y</p:attrName>
                                        </p:attrNameLst>
                                      </p:cBhvr>
                                      <p:tavLst>
                                        <p:tav tm="0">
                                          <p:val>
                                            <p:strVal val="#ppt_y"/>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9" presetClass="entr" presetSubtype="0" fill="hold" grpId="0" nodeType="clickEffect">
                                  <p:stCondLst>
                                    <p:cond delay="0"/>
                                  </p:stCondLst>
                                  <p:childTnLst>
                                    <p:set>
                                      <p:cBhvr>
                                        <p:cTn id="176" dur="1" fill="hold">
                                          <p:stCondLst>
                                            <p:cond delay="0"/>
                                          </p:stCondLst>
                                        </p:cTn>
                                        <p:tgtEl>
                                          <p:spTgt spid="27690"/>
                                        </p:tgtEl>
                                        <p:attrNameLst>
                                          <p:attrName>style.visibility</p:attrName>
                                        </p:attrNameLst>
                                      </p:cBhvr>
                                      <p:to>
                                        <p:strVal val="visible"/>
                                      </p:to>
                                    </p:set>
                                    <p:animEffect transition="in" filter="dissolve">
                                      <p:cBhvr>
                                        <p:cTn id="177" dur="500"/>
                                        <p:tgtEl>
                                          <p:spTgt spid="2769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7" presetClass="entr" presetSubtype="8" fill="hold" nodeType="clickEffect">
                                  <p:stCondLst>
                                    <p:cond delay="0"/>
                                  </p:stCondLst>
                                  <p:childTnLst>
                                    <p:set>
                                      <p:cBhvr>
                                        <p:cTn id="181" dur="1" fill="hold">
                                          <p:stCondLst>
                                            <p:cond delay="0"/>
                                          </p:stCondLst>
                                        </p:cTn>
                                        <p:tgtEl>
                                          <p:spTgt spid="27719"/>
                                        </p:tgtEl>
                                        <p:attrNameLst>
                                          <p:attrName>style.visibility</p:attrName>
                                        </p:attrNameLst>
                                      </p:cBhvr>
                                      <p:to>
                                        <p:strVal val="visible"/>
                                      </p:to>
                                    </p:set>
                                    <p:anim calcmode="lin" valueType="num">
                                      <p:cBhvr additive="base">
                                        <p:cTn id="182" dur="5000" fill="hold"/>
                                        <p:tgtEl>
                                          <p:spTgt spid="27719"/>
                                        </p:tgtEl>
                                        <p:attrNameLst>
                                          <p:attrName>ppt_x</p:attrName>
                                        </p:attrNameLst>
                                      </p:cBhvr>
                                      <p:tavLst>
                                        <p:tav tm="0">
                                          <p:val>
                                            <p:strVal val="0-#ppt_w/2"/>
                                          </p:val>
                                        </p:tav>
                                        <p:tav tm="100000">
                                          <p:val>
                                            <p:strVal val="#ppt_x"/>
                                          </p:val>
                                        </p:tav>
                                      </p:tavLst>
                                    </p:anim>
                                    <p:anim calcmode="lin" valueType="num">
                                      <p:cBhvr additive="base">
                                        <p:cTn id="183" dur="5000" fill="hold"/>
                                        <p:tgtEl>
                                          <p:spTgt spid="27719"/>
                                        </p:tgtEl>
                                        <p:attrNameLst>
                                          <p:attrName>ppt_y</p:attrName>
                                        </p:attrNameLst>
                                      </p:cBhvr>
                                      <p:tavLst>
                                        <p:tav tm="0">
                                          <p:val>
                                            <p:strVal val="#ppt_y"/>
                                          </p:val>
                                        </p:tav>
                                        <p:tav tm="100000">
                                          <p:val>
                                            <p:strVal val="#ppt_y"/>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27689"/>
                                        </p:tgtEl>
                                        <p:attrNameLst>
                                          <p:attrName>style.visibility</p:attrName>
                                        </p:attrNameLst>
                                      </p:cBhvr>
                                      <p:to>
                                        <p:strVal val="visible"/>
                                      </p:to>
                                    </p:set>
                                    <p:animEffect transition="in" filter="dissolve">
                                      <p:cBhvr>
                                        <p:cTn id="188" dur="500"/>
                                        <p:tgtEl>
                                          <p:spTgt spid="27689"/>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9" presetClass="entr" presetSubtype="0" fill="hold" nodeType="clickEffect">
                                  <p:stCondLst>
                                    <p:cond delay="0"/>
                                  </p:stCondLst>
                                  <p:childTnLst>
                                    <p:set>
                                      <p:cBhvr>
                                        <p:cTn id="192" dur="1" fill="hold">
                                          <p:stCondLst>
                                            <p:cond delay="0"/>
                                          </p:stCondLst>
                                        </p:cTn>
                                        <p:tgtEl>
                                          <p:spTgt spid="27722"/>
                                        </p:tgtEl>
                                        <p:attrNameLst>
                                          <p:attrName>style.visibility</p:attrName>
                                        </p:attrNameLst>
                                      </p:cBhvr>
                                      <p:to>
                                        <p:strVal val="visible"/>
                                      </p:to>
                                    </p:set>
                                    <p:animEffect transition="in" filter="dissolve">
                                      <p:cBhvr>
                                        <p:cTn id="193" dur="500"/>
                                        <p:tgtEl>
                                          <p:spTgt spid="27722"/>
                                        </p:tgtEl>
                                      </p:cBhvr>
                                    </p:animEffect>
                                  </p:childTnLst>
                                  <p:subTnLst>
                                    <p:set>
                                      <p:cBhvr override="childStyle">
                                        <p:cTn dur="1" fill="hold" display="0" masterRel="nextClick" afterEffect="1"/>
                                        <p:tgtEl>
                                          <p:spTgt spid="27722"/>
                                        </p:tgtEl>
                                        <p:attrNameLst>
                                          <p:attrName>style.visibility</p:attrName>
                                        </p:attrNameLst>
                                      </p:cBhvr>
                                      <p:to>
                                        <p:strVal val="hidden"/>
                                      </p:to>
                                    </p:set>
                                  </p:sub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27694"/>
                                        </p:tgtEl>
                                        <p:attrNameLst>
                                          <p:attrName>style.visibility</p:attrName>
                                        </p:attrNameLst>
                                      </p:cBhvr>
                                      <p:to>
                                        <p:strVal val="visible"/>
                                      </p:to>
                                    </p:set>
                                    <p:animEffect transition="in" filter="dissolve">
                                      <p:cBhvr>
                                        <p:cTn id="198" dur="500"/>
                                        <p:tgtEl>
                                          <p:spTgt spid="27694"/>
                                        </p:tgtEl>
                                      </p:cBhvr>
                                    </p:animEffect>
                                  </p:childTnLst>
                                  <p:subTnLst>
                                    <p:set>
                                      <p:cBhvr override="childStyle">
                                        <p:cTn dur="1" fill="hold" display="0" masterRel="nextClick" afterEffect="1"/>
                                        <p:tgtEl>
                                          <p:spTgt spid="27694"/>
                                        </p:tgtEl>
                                        <p:attrNameLst>
                                          <p:attrName>style.visibility</p:attrName>
                                        </p:attrNameLst>
                                      </p:cBhvr>
                                      <p:to>
                                        <p:strVal val="hidden"/>
                                      </p:to>
                                    </p:set>
                                  </p:sub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27703"/>
                                        </p:tgtEl>
                                        <p:attrNameLst>
                                          <p:attrName>style.visibility</p:attrName>
                                        </p:attrNameLst>
                                      </p:cBhvr>
                                      <p:to>
                                        <p:strVal val="visible"/>
                                      </p:to>
                                    </p:set>
                                    <p:animEffect transition="in" filter="dissolve">
                                      <p:cBhvr>
                                        <p:cTn id="203" dur="500"/>
                                        <p:tgtEl>
                                          <p:spTgt spid="27703"/>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7" presetClass="entr" presetSubtype="4" fill="hold" nodeType="clickEffect">
                                  <p:stCondLst>
                                    <p:cond delay="0"/>
                                  </p:stCondLst>
                                  <p:childTnLst>
                                    <p:set>
                                      <p:cBhvr>
                                        <p:cTn id="207" dur="1" fill="hold">
                                          <p:stCondLst>
                                            <p:cond delay="0"/>
                                          </p:stCondLst>
                                        </p:cTn>
                                        <p:tgtEl>
                                          <p:spTgt spid="27701"/>
                                        </p:tgtEl>
                                        <p:attrNameLst>
                                          <p:attrName>style.visibility</p:attrName>
                                        </p:attrNameLst>
                                      </p:cBhvr>
                                      <p:to>
                                        <p:strVal val="visible"/>
                                      </p:to>
                                    </p:set>
                                    <p:anim calcmode="lin" valueType="num">
                                      <p:cBhvr additive="base">
                                        <p:cTn id="208" dur="5000" fill="hold"/>
                                        <p:tgtEl>
                                          <p:spTgt spid="27701"/>
                                        </p:tgtEl>
                                        <p:attrNameLst>
                                          <p:attrName>ppt_x</p:attrName>
                                        </p:attrNameLst>
                                      </p:cBhvr>
                                      <p:tavLst>
                                        <p:tav tm="0">
                                          <p:val>
                                            <p:strVal val="#ppt_x"/>
                                          </p:val>
                                        </p:tav>
                                        <p:tav tm="100000">
                                          <p:val>
                                            <p:strVal val="#ppt_x"/>
                                          </p:val>
                                        </p:tav>
                                      </p:tavLst>
                                    </p:anim>
                                    <p:anim calcmode="lin" valueType="num">
                                      <p:cBhvr additive="base">
                                        <p:cTn id="209" dur="5000" fill="hold"/>
                                        <p:tgtEl>
                                          <p:spTgt spid="27701"/>
                                        </p:tgtEl>
                                        <p:attrNameLst>
                                          <p:attrName>ppt_y</p:attrName>
                                        </p:attrNameLst>
                                      </p:cBhvr>
                                      <p:tavLst>
                                        <p:tav tm="0">
                                          <p:val>
                                            <p:strVal val="1+#ppt_h/2"/>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7" presetClass="entr" presetSubtype="4" fill="hold" nodeType="clickEffect">
                                  <p:stCondLst>
                                    <p:cond delay="0"/>
                                  </p:stCondLst>
                                  <p:childTnLst>
                                    <p:set>
                                      <p:cBhvr>
                                        <p:cTn id="213" dur="1" fill="hold">
                                          <p:stCondLst>
                                            <p:cond delay="0"/>
                                          </p:stCondLst>
                                        </p:cTn>
                                        <p:tgtEl>
                                          <p:spTgt spid="27696"/>
                                        </p:tgtEl>
                                        <p:attrNameLst>
                                          <p:attrName>style.visibility</p:attrName>
                                        </p:attrNameLst>
                                      </p:cBhvr>
                                      <p:to>
                                        <p:strVal val="visible"/>
                                      </p:to>
                                    </p:set>
                                    <p:anim calcmode="lin" valueType="num">
                                      <p:cBhvr additive="base">
                                        <p:cTn id="214" dur="5000" fill="hold"/>
                                        <p:tgtEl>
                                          <p:spTgt spid="27696"/>
                                        </p:tgtEl>
                                        <p:attrNameLst>
                                          <p:attrName>ppt_x</p:attrName>
                                        </p:attrNameLst>
                                      </p:cBhvr>
                                      <p:tavLst>
                                        <p:tav tm="0">
                                          <p:val>
                                            <p:strVal val="#ppt_x"/>
                                          </p:val>
                                        </p:tav>
                                        <p:tav tm="100000">
                                          <p:val>
                                            <p:strVal val="#ppt_x"/>
                                          </p:val>
                                        </p:tav>
                                      </p:tavLst>
                                    </p:anim>
                                    <p:anim calcmode="lin" valueType="num">
                                      <p:cBhvr additive="base">
                                        <p:cTn id="215" dur="5000" fill="hold"/>
                                        <p:tgtEl>
                                          <p:spTgt spid="27696"/>
                                        </p:tgtEl>
                                        <p:attrNameLst>
                                          <p:attrName>ppt_y</p:attrName>
                                        </p:attrNameLst>
                                      </p:cBhvr>
                                      <p:tavLst>
                                        <p:tav tm="0">
                                          <p:val>
                                            <p:strVal val="1+#ppt_h/2"/>
                                          </p:val>
                                        </p:tav>
                                        <p:tav tm="100000">
                                          <p:val>
                                            <p:strVal val="#ppt_y"/>
                                          </p:val>
                                        </p:tav>
                                      </p:tavLst>
                                    </p:anim>
                                  </p:childTnLst>
                                </p:cTn>
                              </p:par>
                            </p:childTnLst>
                          </p:cTn>
                        </p:par>
                      </p:childTnLst>
                    </p:cTn>
                  </p:par>
                  <p:par>
                    <p:cTn id="216" fill="hold" nodeType="clickPar">
                      <p:stCondLst>
                        <p:cond delay="indefinite"/>
                      </p:stCondLst>
                      <p:childTnLst>
                        <p:par>
                          <p:cTn id="217" fill="hold" nodeType="withGroup">
                            <p:stCondLst>
                              <p:cond delay="0"/>
                            </p:stCondLst>
                            <p:childTnLst>
                              <p:par>
                                <p:cTn id="218" presetID="9" presetClass="entr" presetSubtype="0" fill="hold" grpId="0" nodeType="clickEffect">
                                  <p:stCondLst>
                                    <p:cond delay="0"/>
                                  </p:stCondLst>
                                  <p:childTnLst>
                                    <p:set>
                                      <p:cBhvr>
                                        <p:cTn id="219" dur="1" fill="hold">
                                          <p:stCondLst>
                                            <p:cond delay="0"/>
                                          </p:stCondLst>
                                        </p:cTn>
                                        <p:tgtEl>
                                          <p:spTgt spid="27702"/>
                                        </p:tgtEl>
                                        <p:attrNameLst>
                                          <p:attrName>style.visibility</p:attrName>
                                        </p:attrNameLst>
                                      </p:cBhvr>
                                      <p:to>
                                        <p:strVal val="visible"/>
                                      </p:to>
                                    </p:set>
                                    <p:animEffect transition="in" filter="dissolve">
                                      <p:cBhvr>
                                        <p:cTn id="220" dur="500"/>
                                        <p:tgtEl>
                                          <p:spTgt spid="27702"/>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7" presetClass="entr" presetSubtype="2" fill="hold" nodeType="clickEffect">
                                  <p:stCondLst>
                                    <p:cond delay="0"/>
                                  </p:stCondLst>
                                  <p:childTnLst>
                                    <p:set>
                                      <p:cBhvr>
                                        <p:cTn id="224" dur="1" fill="hold">
                                          <p:stCondLst>
                                            <p:cond delay="0"/>
                                          </p:stCondLst>
                                        </p:cTn>
                                        <p:tgtEl>
                                          <p:spTgt spid="27697"/>
                                        </p:tgtEl>
                                        <p:attrNameLst>
                                          <p:attrName>style.visibility</p:attrName>
                                        </p:attrNameLst>
                                      </p:cBhvr>
                                      <p:to>
                                        <p:strVal val="visible"/>
                                      </p:to>
                                    </p:set>
                                    <p:anim calcmode="lin" valueType="num">
                                      <p:cBhvr additive="base">
                                        <p:cTn id="225" dur="5000" fill="hold"/>
                                        <p:tgtEl>
                                          <p:spTgt spid="27697"/>
                                        </p:tgtEl>
                                        <p:attrNameLst>
                                          <p:attrName>ppt_x</p:attrName>
                                        </p:attrNameLst>
                                      </p:cBhvr>
                                      <p:tavLst>
                                        <p:tav tm="0">
                                          <p:val>
                                            <p:strVal val="1+#ppt_w/2"/>
                                          </p:val>
                                        </p:tav>
                                        <p:tav tm="100000">
                                          <p:val>
                                            <p:strVal val="#ppt_x"/>
                                          </p:val>
                                        </p:tav>
                                      </p:tavLst>
                                    </p:anim>
                                    <p:anim calcmode="lin" valueType="num">
                                      <p:cBhvr additive="base">
                                        <p:cTn id="226" dur="5000" fill="hold"/>
                                        <p:tgtEl>
                                          <p:spTgt spid="27697"/>
                                        </p:tgtEl>
                                        <p:attrNameLst>
                                          <p:attrName>ppt_y</p:attrName>
                                        </p:attrNameLst>
                                      </p:cBhvr>
                                      <p:tavLst>
                                        <p:tav tm="0">
                                          <p:val>
                                            <p:strVal val="#ppt_y"/>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27698"/>
                                        </p:tgtEl>
                                        <p:attrNameLst>
                                          <p:attrName>style.visibility</p:attrName>
                                        </p:attrNameLst>
                                      </p:cBhvr>
                                      <p:to>
                                        <p:strVal val="visible"/>
                                      </p:to>
                                    </p:set>
                                    <p:animEffect transition="in" filter="dissolve">
                                      <p:cBhvr>
                                        <p:cTn id="231" dur="500"/>
                                        <p:tgtEl>
                                          <p:spTgt spid="27698"/>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7" presetClass="entr" presetSubtype="2" fill="hold" nodeType="clickEffect">
                                  <p:stCondLst>
                                    <p:cond delay="0"/>
                                  </p:stCondLst>
                                  <p:childTnLst>
                                    <p:set>
                                      <p:cBhvr>
                                        <p:cTn id="235" dur="1" fill="hold">
                                          <p:stCondLst>
                                            <p:cond delay="0"/>
                                          </p:stCondLst>
                                        </p:cTn>
                                        <p:tgtEl>
                                          <p:spTgt spid="27699"/>
                                        </p:tgtEl>
                                        <p:attrNameLst>
                                          <p:attrName>style.visibility</p:attrName>
                                        </p:attrNameLst>
                                      </p:cBhvr>
                                      <p:to>
                                        <p:strVal val="visible"/>
                                      </p:to>
                                    </p:set>
                                    <p:anim calcmode="lin" valueType="num">
                                      <p:cBhvr additive="base">
                                        <p:cTn id="236" dur="5000" fill="hold"/>
                                        <p:tgtEl>
                                          <p:spTgt spid="27699"/>
                                        </p:tgtEl>
                                        <p:attrNameLst>
                                          <p:attrName>ppt_x</p:attrName>
                                        </p:attrNameLst>
                                      </p:cBhvr>
                                      <p:tavLst>
                                        <p:tav tm="0">
                                          <p:val>
                                            <p:strVal val="1+#ppt_w/2"/>
                                          </p:val>
                                        </p:tav>
                                        <p:tav tm="100000">
                                          <p:val>
                                            <p:strVal val="#ppt_x"/>
                                          </p:val>
                                        </p:tav>
                                      </p:tavLst>
                                    </p:anim>
                                    <p:anim calcmode="lin" valueType="num">
                                      <p:cBhvr additive="base">
                                        <p:cTn id="237" dur="5000" fill="hold"/>
                                        <p:tgtEl>
                                          <p:spTgt spid="27699"/>
                                        </p:tgtEl>
                                        <p:attrNameLst>
                                          <p:attrName>ppt_y</p:attrName>
                                        </p:attrNameLst>
                                      </p:cBhvr>
                                      <p:tavLst>
                                        <p:tav tm="0">
                                          <p:val>
                                            <p:strVal val="#ppt_y"/>
                                          </p:val>
                                        </p:tav>
                                        <p:tav tm="100000">
                                          <p:val>
                                            <p:strVal val="#ppt_y"/>
                                          </p:val>
                                        </p:tav>
                                      </p:tavLst>
                                    </p:anim>
                                  </p:childTnLst>
                                </p:cTn>
                              </p:par>
                            </p:childTnLst>
                          </p:cTn>
                        </p:par>
                      </p:childTnLst>
                    </p:cTn>
                  </p:par>
                  <p:par>
                    <p:cTn id="238" fill="hold" nodeType="clickPar">
                      <p:stCondLst>
                        <p:cond delay="indefinite"/>
                      </p:stCondLst>
                      <p:childTnLst>
                        <p:par>
                          <p:cTn id="239" fill="hold" nodeType="withGroup">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27700"/>
                                        </p:tgtEl>
                                        <p:attrNameLst>
                                          <p:attrName>style.visibility</p:attrName>
                                        </p:attrNameLst>
                                      </p:cBhvr>
                                      <p:to>
                                        <p:strVal val="visible"/>
                                      </p:to>
                                    </p:set>
                                    <p:animEffect transition="in" filter="dissolve">
                                      <p:cBhvr>
                                        <p:cTn id="242" dur="500"/>
                                        <p:tgtEl>
                                          <p:spTgt spid="27700"/>
                                        </p:tgtEl>
                                      </p:cBhvr>
                                    </p:animEffec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9" presetClass="entr" presetSubtype="0" fill="hold" nodeType="clickEffect">
                                  <p:stCondLst>
                                    <p:cond delay="0"/>
                                  </p:stCondLst>
                                  <p:childTnLst>
                                    <p:set>
                                      <p:cBhvr>
                                        <p:cTn id="246" dur="1" fill="hold">
                                          <p:stCondLst>
                                            <p:cond delay="0"/>
                                          </p:stCondLst>
                                        </p:cTn>
                                        <p:tgtEl>
                                          <p:spTgt spid="27712"/>
                                        </p:tgtEl>
                                        <p:attrNameLst>
                                          <p:attrName>style.visibility</p:attrName>
                                        </p:attrNameLst>
                                      </p:cBhvr>
                                      <p:to>
                                        <p:strVal val="visible"/>
                                      </p:to>
                                    </p:set>
                                    <p:animEffect transition="in" filter="dissolve">
                                      <p:cBhvr>
                                        <p:cTn id="247" dur="500"/>
                                        <p:tgtEl>
                                          <p:spTgt spid="27712"/>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9" presetClass="entr" presetSubtype="0" fill="hold" grpId="0" nodeType="clickEffect">
                                  <p:stCondLst>
                                    <p:cond delay="0"/>
                                  </p:stCondLst>
                                  <p:childTnLst>
                                    <p:set>
                                      <p:cBhvr>
                                        <p:cTn id="251" dur="1" fill="hold">
                                          <p:stCondLst>
                                            <p:cond delay="0"/>
                                          </p:stCondLst>
                                        </p:cTn>
                                        <p:tgtEl>
                                          <p:spTgt spid="27707"/>
                                        </p:tgtEl>
                                        <p:attrNameLst>
                                          <p:attrName>style.visibility</p:attrName>
                                        </p:attrNameLst>
                                      </p:cBhvr>
                                      <p:to>
                                        <p:strVal val="visible"/>
                                      </p:to>
                                    </p:set>
                                    <p:animEffect transition="in" filter="dissolve">
                                      <p:cBhvr>
                                        <p:cTn id="252" dur="500"/>
                                        <p:tgtEl>
                                          <p:spTgt spid="27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5" grpId="0" autoUpdateAnimBg="0"/>
      <p:bldP spid="27657" grpId="0" autoUpdateAnimBg="0"/>
      <p:bldP spid="27658" grpId="0" animBg="1" autoUpdateAnimBg="0"/>
      <p:bldP spid="27660" grpId="0" autoUpdateAnimBg="0"/>
      <p:bldP spid="27661" grpId="0" animBg="1" autoUpdateAnimBg="0"/>
      <p:bldP spid="27663" grpId="0" autoUpdateAnimBg="0"/>
      <p:bldP spid="27664" grpId="0" animBg="1" autoUpdateAnimBg="0"/>
      <p:bldP spid="27667" grpId="0" autoUpdateAnimBg="0"/>
      <p:bldP spid="27670" grpId="0" autoUpdateAnimBg="0"/>
      <p:bldP spid="27674" grpId="0" animBg="1" autoUpdateAnimBg="0"/>
      <p:bldP spid="27676" grpId="0" autoUpdateAnimBg="0"/>
      <p:bldP spid="27678" grpId="0" autoUpdateAnimBg="0"/>
      <p:bldP spid="27681" grpId="0" autoUpdateAnimBg="0"/>
      <p:bldP spid="27689" grpId="0" autoUpdateAnimBg="0"/>
      <p:bldP spid="27690" grpId="0" autoUpdateAnimBg="0"/>
      <p:bldP spid="27694" grpId="0" animBg="1" autoUpdateAnimBg="0"/>
      <p:bldP spid="27695" grpId="0" autoUpdateAnimBg="0"/>
      <p:bldP spid="27698" grpId="0" autoUpdateAnimBg="0"/>
      <p:bldP spid="27700" grpId="0" autoUpdateAnimBg="0"/>
      <p:bldP spid="27702" grpId="0" autoUpdateAnimBg="0"/>
      <p:bldP spid="27703" grpId="0" autoUpdateAnimBg="0"/>
      <p:bldP spid="2770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GB" smtClean="0"/>
              <a:t>Production Function</a:t>
            </a:r>
          </a:p>
        </p:txBody>
      </p:sp>
      <p:sp>
        <p:nvSpPr>
          <p:cNvPr id="1027" name="Rectangle 3"/>
          <p:cNvSpPr>
            <a:spLocks noGrp="1" noChangeArrowheads="1"/>
          </p:cNvSpPr>
          <p:nvPr>
            <p:ph type="body" idx="1"/>
          </p:nvPr>
        </p:nvSpPr>
        <p:spPr>
          <a:xfrm>
            <a:off x="501181" y="2633525"/>
            <a:ext cx="7772400" cy="4114800"/>
          </a:xfrm>
        </p:spPr>
        <p:txBody>
          <a:bodyPr>
            <a:normAutofit lnSpcReduction="10000"/>
          </a:bodyPr>
          <a:lstStyle/>
          <a:p>
            <a:pPr eaLnBrk="1" hangingPunct="1">
              <a:lnSpc>
                <a:spcPct val="90000"/>
              </a:lnSpc>
              <a:defRPr/>
            </a:pPr>
            <a:r>
              <a:rPr lang="en-GB" sz="2400" dirty="0" smtClean="0">
                <a:solidFill>
                  <a:srgbClr val="000000"/>
                </a:solidFill>
              </a:rPr>
              <a:t>States the relationship between inputs and outputs</a:t>
            </a:r>
          </a:p>
          <a:p>
            <a:pPr eaLnBrk="1" hangingPunct="1">
              <a:lnSpc>
                <a:spcPct val="90000"/>
              </a:lnSpc>
              <a:defRPr/>
            </a:pPr>
            <a:r>
              <a:rPr lang="en-GB" sz="2400" b="1" dirty="0" smtClean="0">
                <a:solidFill>
                  <a:srgbClr val="FFFF00"/>
                </a:solidFill>
              </a:rPr>
              <a:t>Inputs</a:t>
            </a:r>
            <a:r>
              <a:rPr lang="en-GB" sz="2400" dirty="0" smtClean="0">
                <a:solidFill>
                  <a:srgbClr val="000000"/>
                </a:solidFill>
              </a:rPr>
              <a:t> – the factors of production classified as:</a:t>
            </a:r>
          </a:p>
          <a:p>
            <a:pPr lvl="1" eaLnBrk="1" hangingPunct="1">
              <a:lnSpc>
                <a:spcPct val="90000"/>
              </a:lnSpc>
              <a:defRPr/>
            </a:pPr>
            <a:r>
              <a:rPr lang="en-GB" sz="2000" b="1" dirty="0" smtClean="0">
                <a:solidFill>
                  <a:srgbClr val="FFFF00"/>
                </a:solidFill>
              </a:rPr>
              <a:t>Land</a:t>
            </a:r>
            <a:r>
              <a:rPr lang="en-GB" sz="2000" dirty="0" smtClean="0">
                <a:solidFill>
                  <a:srgbClr val="000000"/>
                </a:solidFill>
              </a:rPr>
              <a:t> – all natural resources of the </a:t>
            </a:r>
            <a:r>
              <a:rPr lang="en-GB" sz="1800" dirty="0" smtClean="0">
                <a:solidFill>
                  <a:srgbClr val="000000"/>
                </a:solidFill>
              </a:rPr>
              <a:t>Price paid to acquire land = </a:t>
            </a:r>
            <a:r>
              <a:rPr lang="en-GB" sz="1800" b="1" dirty="0" smtClean="0">
                <a:solidFill>
                  <a:srgbClr val="000000"/>
                </a:solidFill>
              </a:rPr>
              <a:t>Rent</a:t>
            </a:r>
          </a:p>
          <a:p>
            <a:pPr lvl="1" eaLnBrk="1" hangingPunct="1">
              <a:lnSpc>
                <a:spcPct val="90000"/>
              </a:lnSpc>
              <a:defRPr/>
            </a:pPr>
            <a:r>
              <a:rPr lang="en-GB" sz="2000" b="1" dirty="0" err="1" smtClean="0">
                <a:solidFill>
                  <a:srgbClr val="FFFF00"/>
                </a:solidFill>
              </a:rPr>
              <a:t>Labor</a:t>
            </a:r>
            <a:r>
              <a:rPr lang="en-GB" sz="2000" dirty="0" smtClean="0">
                <a:solidFill>
                  <a:srgbClr val="FFFF00"/>
                </a:solidFill>
              </a:rPr>
              <a:t> </a:t>
            </a:r>
            <a:r>
              <a:rPr lang="en-GB" sz="2000" dirty="0" smtClean="0">
                <a:solidFill>
                  <a:srgbClr val="000000"/>
                </a:solidFill>
              </a:rPr>
              <a:t>– all physical and mental human effort involved in production</a:t>
            </a:r>
          </a:p>
          <a:p>
            <a:pPr lvl="2" eaLnBrk="1" hangingPunct="1">
              <a:lnSpc>
                <a:spcPct val="90000"/>
              </a:lnSpc>
              <a:defRPr/>
            </a:pPr>
            <a:r>
              <a:rPr lang="en-GB" sz="1800" dirty="0" smtClean="0">
                <a:solidFill>
                  <a:srgbClr val="000000"/>
                </a:solidFill>
              </a:rPr>
              <a:t>Price paid to </a:t>
            </a:r>
            <a:r>
              <a:rPr lang="en-GB" sz="1800" dirty="0" err="1" smtClean="0">
                <a:solidFill>
                  <a:srgbClr val="000000"/>
                </a:solidFill>
              </a:rPr>
              <a:t>labor</a:t>
            </a:r>
            <a:r>
              <a:rPr lang="en-GB" sz="1800" dirty="0" smtClean="0">
                <a:solidFill>
                  <a:srgbClr val="000000"/>
                </a:solidFill>
              </a:rPr>
              <a:t> = </a:t>
            </a:r>
            <a:r>
              <a:rPr lang="en-GB" sz="1800" b="1" dirty="0" smtClean="0">
                <a:solidFill>
                  <a:srgbClr val="000000"/>
                </a:solidFill>
              </a:rPr>
              <a:t>Wages</a:t>
            </a:r>
          </a:p>
          <a:p>
            <a:pPr lvl="1" eaLnBrk="1" hangingPunct="1">
              <a:lnSpc>
                <a:spcPct val="90000"/>
              </a:lnSpc>
              <a:defRPr/>
            </a:pPr>
            <a:r>
              <a:rPr lang="en-GB" sz="2000" b="1" dirty="0" smtClean="0">
                <a:solidFill>
                  <a:srgbClr val="FFFF00"/>
                </a:solidFill>
              </a:rPr>
              <a:t>Capital</a:t>
            </a:r>
            <a:r>
              <a:rPr lang="en-GB" sz="2000" dirty="0" smtClean="0">
                <a:solidFill>
                  <a:srgbClr val="000000"/>
                </a:solidFill>
              </a:rPr>
              <a:t> – buildings, machinery and equipment </a:t>
            </a:r>
            <a:br>
              <a:rPr lang="en-GB" sz="2000" dirty="0" smtClean="0">
                <a:solidFill>
                  <a:srgbClr val="000000"/>
                </a:solidFill>
              </a:rPr>
            </a:br>
            <a:r>
              <a:rPr lang="en-GB" sz="2000" dirty="0" smtClean="0">
                <a:solidFill>
                  <a:srgbClr val="000000"/>
                </a:solidFill>
              </a:rPr>
              <a:t>not used for its own sake but for the contribution </a:t>
            </a:r>
            <a:br>
              <a:rPr lang="en-GB" sz="2000" dirty="0" smtClean="0">
                <a:solidFill>
                  <a:srgbClr val="000000"/>
                </a:solidFill>
              </a:rPr>
            </a:br>
            <a:r>
              <a:rPr lang="en-GB" sz="2000" dirty="0" smtClean="0">
                <a:solidFill>
                  <a:srgbClr val="000000"/>
                </a:solidFill>
              </a:rPr>
              <a:t>it makes to production</a:t>
            </a:r>
          </a:p>
          <a:p>
            <a:pPr lvl="2" eaLnBrk="1" hangingPunct="1">
              <a:lnSpc>
                <a:spcPct val="90000"/>
              </a:lnSpc>
              <a:defRPr/>
            </a:pPr>
            <a:r>
              <a:rPr lang="en-GB" sz="1800" dirty="0" smtClean="0">
                <a:solidFill>
                  <a:srgbClr val="000000"/>
                </a:solidFill>
              </a:rPr>
              <a:t>Price paid for capital = </a:t>
            </a:r>
            <a:r>
              <a:rPr lang="en-GB" sz="1800" b="1" dirty="0" smtClean="0">
                <a:solidFill>
                  <a:srgbClr val="000000"/>
                </a:solidFill>
              </a:rPr>
              <a:t>Interest</a:t>
            </a:r>
          </a:p>
        </p:txBody>
      </p:sp>
    </p:spTree>
    <p:extLst>
      <p:ext uri="{BB962C8B-B14F-4D97-AF65-F5344CB8AC3E}">
        <p14:creationId xmlns:p14="http://schemas.microsoft.com/office/powerpoint/2010/main" val="2961047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30542"/>
            <a:ext cx="7716837" cy="1595725"/>
          </a:xfrm>
        </p:spPr>
        <p:txBody>
          <a:bodyPr/>
          <a:lstStyle/>
          <a:p>
            <a:r>
              <a:rPr lang="en-US" sz="3000" dirty="0" smtClean="0"/>
              <a:t>7.1 Costs of production: economic costs</a:t>
            </a:r>
            <a:r>
              <a:rPr lang="en-US" sz="3200" dirty="0"/>
              <a:t> </a:t>
            </a:r>
            <a:r>
              <a:rPr lang="en-US" sz="3200" dirty="0" smtClean="0"/>
              <a:t>Learning outcomes:</a:t>
            </a:r>
            <a:endParaRPr lang="en-US" sz="3200" dirty="0"/>
          </a:p>
        </p:txBody>
      </p:sp>
      <p:sp>
        <p:nvSpPr>
          <p:cNvPr id="3" name="Content Placeholder 2"/>
          <p:cNvSpPr>
            <a:spLocks noGrp="1"/>
          </p:cNvSpPr>
          <p:nvPr>
            <p:ph idx="1"/>
          </p:nvPr>
        </p:nvSpPr>
        <p:spPr/>
        <p:txBody>
          <a:bodyPr>
            <a:noAutofit/>
          </a:bodyPr>
          <a:lstStyle/>
          <a:p>
            <a:r>
              <a:rPr lang="en-US" sz="2800" dirty="0" smtClean="0">
                <a:solidFill>
                  <a:srgbClr val="463416"/>
                </a:solidFill>
              </a:rPr>
              <a:t>Explain the meaning of economic costs as the opportunity cost of all resources employed by the firm (including entrepreneurship)</a:t>
            </a:r>
          </a:p>
          <a:p>
            <a:r>
              <a:rPr lang="en-US" sz="2800" dirty="0" smtClean="0">
                <a:solidFill>
                  <a:srgbClr val="463416"/>
                </a:solidFill>
              </a:rPr>
              <a:t>Distinguish between explicit costs and implicit costs as the two components of economic costs.</a:t>
            </a:r>
            <a:endParaRPr lang="en-US" sz="2800" dirty="0">
              <a:solidFill>
                <a:srgbClr val="463416"/>
              </a:solidFill>
            </a:endParaRPr>
          </a:p>
        </p:txBody>
      </p:sp>
    </p:spTree>
    <p:extLst>
      <p:ext uri="{BB962C8B-B14F-4D97-AF65-F5344CB8AC3E}">
        <p14:creationId xmlns:p14="http://schemas.microsoft.com/office/powerpoint/2010/main" val="22178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 2010 </a:t>
            </a:r>
            <a:br>
              <a:rPr lang="en-US" dirty="0" smtClean="0"/>
            </a:br>
            <a:r>
              <a:rPr lang="en-US" dirty="0" err="1" smtClean="0"/>
              <a:t>Deepwater</a:t>
            </a:r>
            <a:r>
              <a:rPr lang="en-US" dirty="0" smtClean="0"/>
              <a:t> Horizon</a:t>
            </a:r>
            <a:endParaRPr lang="en-US" dirty="0"/>
          </a:p>
        </p:txBody>
      </p:sp>
      <p:sp>
        <p:nvSpPr>
          <p:cNvPr id="3" name="Content Placeholder 2"/>
          <p:cNvSpPr>
            <a:spLocks noGrp="1"/>
          </p:cNvSpPr>
          <p:nvPr>
            <p:ph idx="1"/>
          </p:nvPr>
        </p:nvSpPr>
        <p:spPr/>
        <p:txBody>
          <a:bodyPr/>
          <a:lstStyle/>
          <a:p>
            <a:r>
              <a:rPr lang="en-US" dirty="0">
                <a:hlinkClick r:id="rId2"/>
              </a:rPr>
              <a:t>http://www.msnbc.msn.com/id/37279113/ns/nbcnightlynews/t/deepwater-horizon-rig-what-went-wrong/#.</a:t>
            </a:r>
            <a:r>
              <a:rPr lang="en-US" dirty="0" smtClean="0">
                <a:hlinkClick r:id="rId2"/>
              </a:rPr>
              <a:t>ULduC0Jpsy4</a:t>
            </a:r>
            <a:endParaRPr lang="en-US" dirty="0" smtClean="0"/>
          </a:p>
          <a:p>
            <a:r>
              <a:rPr lang="en-US" sz="2800" dirty="0" smtClean="0">
                <a:solidFill>
                  <a:schemeClr val="tx1"/>
                </a:solidFill>
              </a:rPr>
              <a:t>The company made a series of money-saving shortcuts that increased the danger of a destructive oil spill in a well….</a:t>
            </a:r>
            <a:endParaRPr lang="en-US" sz="2800" dirty="0">
              <a:solidFill>
                <a:schemeClr val="tx1"/>
              </a:solidFill>
            </a:endParaRPr>
          </a:p>
        </p:txBody>
      </p:sp>
    </p:spTree>
    <p:extLst>
      <p:ext uri="{BB962C8B-B14F-4D97-AF65-F5344CB8AC3E}">
        <p14:creationId xmlns:p14="http://schemas.microsoft.com/office/powerpoint/2010/main" val="865086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Profit	</a:t>
            </a:r>
            <a:endParaRPr lang="en-US" dirty="0"/>
          </a:p>
        </p:txBody>
      </p:sp>
      <p:sp>
        <p:nvSpPr>
          <p:cNvPr id="3" name="Content Placeholder 2"/>
          <p:cNvSpPr>
            <a:spLocks noGrp="1"/>
          </p:cNvSpPr>
          <p:nvPr>
            <p:ph idx="1"/>
          </p:nvPr>
        </p:nvSpPr>
        <p:spPr>
          <a:xfrm>
            <a:off x="712787" y="2842057"/>
            <a:ext cx="7716838" cy="3710023"/>
          </a:xfrm>
        </p:spPr>
        <p:txBody>
          <a:bodyPr>
            <a:noAutofit/>
          </a:bodyPr>
          <a:lstStyle/>
          <a:p>
            <a:r>
              <a:rPr lang="en-US" sz="2800" dirty="0" smtClean="0">
                <a:solidFill>
                  <a:srgbClr val="000000"/>
                </a:solidFill>
              </a:rPr>
              <a:t>Firms seek to maximize their profits through the production and sale of their various goods &amp; services in the product market</a:t>
            </a:r>
          </a:p>
          <a:p>
            <a:r>
              <a:rPr lang="en-US" sz="2800" dirty="0" smtClean="0">
                <a:solidFill>
                  <a:srgbClr val="000000"/>
                </a:solidFill>
              </a:rPr>
              <a:t>Profit maximization = reducing costs and increasing revenues</a:t>
            </a:r>
          </a:p>
          <a:p>
            <a:r>
              <a:rPr lang="en-US" sz="2800" dirty="0" smtClean="0">
                <a:solidFill>
                  <a:srgbClr val="000000"/>
                </a:solidFill>
              </a:rPr>
              <a:t>Profit = Revenue – Expenses (costs)</a:t>
            </a:r>
            <a:endParaRPr lang="en-US" sz="2800" dirty="0">
              <a:solidFill>
                <a:srgbClr val="000000"/>
              </a:solidFill>
            </a:endParaRPr>
          </a:p>
        </p:txBody>
      </p:sp>
    </p:spTree>
    <p:extLst>
      <p:ext uri="{BB962C8B-B14F-4D97-AF65-F5344CB8AC3E}">
        <p14:creationId xmlns:p14="http://schemas.microsoft.com/office/powerpoint/2010/main" val="416952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1332</TotalTime>
  <Words>2152</Words>
  <Application>Microsoft Macintosh PowerPoint</Application>
  <PresentationFormat>On-screen Show (4:3)</PresentationFormat>
  <Paragraphs>258</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Sky</vt:lpstr>
      <vt:lpstr>Ch. 7 Costs, Revenues and Profits (HL Only)</vt:lpstr>
      <vt:lpstr>The Theory of the Firm </vt:lpstr>
      <vt:lpstr>The Theory of the Firm </vt:lpstr>
      <vt:lpstr>The Theory of the Firm </vt:lpstr>
      <vt:lpstr>Production Function</vt:lpstr>
      <vt:lpstr>Production Function</vt:lpstr>
      <vt:lpstr>7.1 Costs of production: economic costs Learning outcomes:</vt:lpstr>
      <vt:lpstr>April 20, 2010  Deepwater Horizon</vt:lpstr>
      <vt:lpstr>Maximize Profit </vt:lpstr>
      <vt:lpstr>COSTS:</vt:lpstr>
      <vt:lpstr>Short run vs. Long run</vt:lpstr>
      <vt:lpstr>Short run</vt:lpstr>
      <vt:lpstr>Analysis of Production Function: Short Run</vt:lpstr>
      <vt:lpstr>PowerPoint Presentation</vt:lpstr>
      <vt:lpstr>PowerPoint Presentation</vt:lpstr>
      <vt:lpstr>Mnemonic for implicit and explicit costs:  WIRP</vt:lpstr>
      <vt:lpstr>7.2  Production in the short run:</vt:lpstr>
      <vt:lpstr>Short run example:  Krispy Kreme</vt:lpstr>
      <vt:lpstr>Law of diminishing returns</vt:lpstr>
      <vt:lpstr>Short run production</vt:lpstr>
      <vt:lpstr>PowerPoint Presentation</vt:lpstr>
      <vt:lpstr>PowerPoint Presentation</vt:lpstr>
      <vt:lpstr>PowerPoint Presentation</vt:lpstr>
      <vt:lpstr>PowerPoint Presentation</vt:lpstr>
      <vt:lpstr>Relationship between  MP and TP</vt:lpstr>
      <vt:lpstr>Relationship between  MP and AP</vt:lpstr>
      <vt:lpstr>Relationship between  MP and AP</vt:lpstr>
      <vt:lpstr>PowerPoint Presentation</vt:lpstr>
      <vt:lpstr>7.3  Cost of Production</vt:lpstr>
      <vt:lpstr>Analysing the Production Function: Long Run</vt:lpstr>
      <vt:lpstr>PowerPoint Presentation</vt:lpstr>
      <vt:lpstr>Production Function</vt:lpstr>
      <vt:lpstr>Costs</vt:lpstr>
      <vt:lpstr>Costs</vt:lpstr>
      <vt:lpstr>PowerPoint Presentation</vt:lpstr>
      <vt:lpstr>Costs</vt:lpstr>
      <vt:lpstr>PowerPoint Presentation</vt:lpstr>
      <vt:lpstr>PowerPoint Presentation</vt:lpstr>
      <vt:lpstr>Economies of scale and Diseconomies of scale</vt:lpstr>
      <vt:lpstr>PowerPoint Presentation</vt:lpstr>
      <vt:lpstr>PowerPoint Presentation</vt:lpstr>
      <vt:lpstr>Revenue</vt:lpstr>
      <vt:lpstr>Revenue</vt:lpstr>
      <vt:lpstr>Perfectly Competitive Market</vt:lpstr>
      <vt:lpstr>Imperfectly Competitive Market</vt:lpstr>
      <vt:lpstr>PowerPoint Presentation</vt:lpstr>
      <vt:lpstr>Profit</vt:lpstr>
      <vt:lpstr>Profit = TR – TC</vt:lpstr>
      <vt:lpstr>Accounting vs. Economic Costs</vt:lpstr>
      <vt:lpstr>PowerPoint Presentation</vt:lpstr>
      <vt:lpstr>PowerPoint Presentation</vt:lpstr>
      <vt:lpstr>Profit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7 Costs, Revenues and Profits (HL Only)</dc:title>
  <dc:creator>Hazel</dc:creator>
  <cp:lastModifiedBy>Hazel</cp:lastModifiedBy>
  <cp:revision>56</cp:revision>
  <dcterms:created xsi:type="dcterms:W3CDTF">2012-11-29T14:00:27Z</dcterms:created>
  <dcterms:modified xsi:type="dcterms:W3CDTF">2013-02-17T10:08:43Z</dcterms:modified>
</cp:coreProperties>
</file>